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notesSlides/notesSlide3.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4.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notesSlides/notesSlide5.xml" ContentType="application/vnd.openxmlformats-officedocument.presentationml.notesSlide+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6.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notesSlides/notesSlide7.xml" ContentType="application/vnd.openxmlformats-officedocument.presentationml.notesSlide+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notesSlides/notesSlide8.xml" ContentType="application/vnd.openxmlformats-officedocument.presentationml.notesSlide+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9.xml" ContentType="application/vnd.openxmlformats-officedocument.presentationml.notesSlide+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10.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notesSlides/notesSlide11.xml" ContentType="application/vnd.openxmlformats-officedocument.presentationml.notesSlide+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12.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notesSlides/notesSlide13.xml" ContentType="application/vnd.openxmlformats-officedocument.presentationml.notesSlide+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notesSlides/notesSlide14.xml" ContentType="application/vnd.openxmlformats-officedocument.presentationml.notesSlide+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notesSlides/notesSlide15.xml" ContentType="application/vnd.openxmlformats-officedocument.presentationml.notesSlide+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notesSlides/notesSlide16.xml" ContentType="application/vnd.openxmlformats-officedocument.presentationml.notesSlide+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notesSlides/notesSlide17.xml" ContentType="application/vnd.openxmlformats-officedocument.presentationml.notesSlide+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notesSlides/notesSlide18.xml" ContentType="application/vnd.openxmlformats-officedocument.presentationml.notesSlide+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57" r:id="rId5"/>
    <p:sldId id="357" r:id="rId6"/>
    <p:sldId id="412" r:id="rId7"/>
    <p:sldId id="415" r:id="rId8"/>
    <p:sldId id="288" r:id="rId9"/>
    <p:sldId id="290" r:id="rId10"/>
    <p:sldId id="260" r:id="rId11"/>
    <p:sldId id="292" r:id="rId12"/>
    <p:sldId id="358" r:id="rId13"/>
    <p:sldId id="414" r:id="rId14"/>
    <p:sldId id="266" r:id="rId15"/>
    <p:sldId id="359" r:id="rId16"/>
    <p:sldId id="267" r:id="rId17"/>
    <p:sldId id="272" r:id="rId18"/>
    <p:sldId id="318" r:id="rId19"/>
    <p:sldId id="319" r:id="rId20"/>
    <p:sldId id="320" r:id="rId21"/>
    <p:sldId id="323" r:id="rId22"/>
    <p:sldId id="324" r:id="rId23"/>
    <p:sldId id="321" r:id="rId24"/>
    <p:sldId id="322" r:id="rId25"/>
    <p:sldId id="325" r:id="rId26"/>
    <p:sldId id="326" r:id="rId27"/>
    <p:sldId id="409" r:id="rId28"/>
    <p:sldId id="411" r:id="rId29"/>
    <p:sldId id="410" r:id="rId3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tion par défaut" id="{CFE2C16A-FDB4-43CB-8AD9-97F5DA8E6983}">
          <p14:sldIdLst>
            <p14:sldId id="257"/>
            <p14:sldId id="357"/>
            <p14:sldId id="412"/>
            <p14:sldId id="415"/>
            <p14:sldId id="288"/>
            <p14:sldId id="290"/>
            <p14:sldId id="260"/>
            <p14:sldId id="292"/>
            <p14:sldId id="358"/>
            <p14:sldId id="414"/>
            <p14:sldId id="266"/>
            <p14:sldId id="359"/>
            <p14:sldId id="267"/>
            <p14:sldId id="272"/>
            <p14:sldId id="318"/>
            <p14:sldId id="319"/>
            <p14:sldId id="320"/>
            <p14:sldId id="323"/>
            <p14:sldId id="324"/>
            <p14:sldId id="321"/>
            <p14:sldId id="322"/>
            <p14:sldId id="325"/>
            <p14:sldId id="326"/>
            <p14:sldId id="409"/>
            <p14:sldId id="411"/>
            <p14:sldId id="410"/>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FA51D0E-62FD-022D-F297-F46FE03408C8}" name="Roxanne Palardy" initials="RP" userId="S::roxanne.palardy@csn.qc.ca::d472f289-3159-48c1-acde-42390db64c85" providerId="AD"/>
  <p188:author id="{91056847-8650-CC34-2644-553B55E13DB5}" name="Roxanne Palardy" initials="RP" userId="S::Roxanne.Palardy@csn.qc.ca::d472f289-3159-48c1-acde-42390db64c85" providerId="AD"/>
  <p188:author id="{78CCCB6D-1CDA-DCB9-7DF8-2874B5B70226}" name="Nadine Rozon" initials="NR" userId="S::Nadine.Rozon@csn.qc.ca::b3ccbac7-a555-4419-8913-25db0b8d01db" providerId="AD"/>
  <p188:author id="{40A70C7C-49BE-26DE-AC48-99794FA5741C}" name="Audrey Lefebvre-Sauve" initials="ALS" userId="S::Audrey.Lefebvre-Sauve@csn.qc.ca::7546a800-1b88-4cb9-b22d-7c752a5152d5" providerId="AD"/>
  <p188:author id="{16EF2282-7817-CDD5-16A5-083B5286F6EA}" name="Luc Bastien" initials="LB" userId="S::Luc.Bastien@csn.qc.ca::b5b09901-a034-448c-9729-82ad482f5705" providerId="AD"/>
  <p188:author id="{812CC4D9-50A2-4673-76AD-81BAC4A5A87A}" name="Gaëlle Vincent" initials="GV" userId="S::Gaelle.Vincent@csn.qc.ca::28a4b0e6-f8d8-4109-990d-936bf30b8344" providerId="AD"/>
  <p188:author id="{001081E9-9032-1022-CA8D-EB0D2C6DACD3}" name="Luc Bastien" initials="LB" userId="S::luc.bastien@csn.qc.ca::b5b09901-a034-448c-9729-82ad482f5705"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7FD"/>
    <a:srgbClr val="FECAF2"/>
    <a:srgbClr val="F1DDE7"/>
    <a:srgbClr val="C24C7B"/>
    <a:srgbClr val="C05A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21"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EA8A79-3063-421D-A95E-34E49ED665C1}" type="datetimeFigureOut">
              <a:rPr lang="fr-CA" smtClean="0"/>
              <a:t>2024-01-12</a:t>
            </a:fld>
            <a:endParaRPr lang="fr-CA"/>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4EC87BE-B25A-4427-8E1C-86376AE7DF18}" type="slidenum">
              <a:rPr lang="fr-CA" smtClean="0"/>
              <a:t>‹N°›</a:t>
            </a:fld>
            <a:endParaRPr lang="fr-CA"/>
          </a:p>
        </p:txBody>
      </p:sp>
    </p:spTree>
    <p:extLst>
      <p:ext uri="{BB962C8B-B14F-4D97-AF65-F5344CB8AC3E}">
        <p14:creationId xmlns:p14="http://schemas.microsoft.com/office/powerpoint/2010/main" val="33357840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a:t>
            </a:fld>
            <a:endParaRPr lang="fr-CA"/>
          </a:p>
        </p:txBody>
      </p:sp>
    </p:spTree>
    <p:extLst>
      <p:ext uri="{BB962C8B-B14F-4D97-AF65-F5344CB8AC3E}">
        <p14:creationId xmlns:p14="http://schemas.microsoft.com/office/powerpoint/2010/main" val="24367265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A" sz="12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CA" sz="1200" b="0" i="0" u="none" strike="noStrike" kern="1200" cap="none" spc="0" normalizeH="0" baseline="0" noProof="0">
              <a:ln>
                <a:noFill/>
              </a:ln>
              <a:solidFill>
                <a:prstClr val="black"/>
              </a:solidFill>
              <a:effectLst/>
              <a:uLnTx/>
              <a:uFillTx/>
              <a:latin typeface="Arial" panose="020B0604020202020204" pitchFamily="34" charset="0"/>
              <a:cs typeface="Arial" panose="020B0604020202020204" pitchFamily="34" charset="0"/>
            </a:endParaRPr>
          </a:p>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10</a:t>
            </a:fld>
            <a:endParaRPr lang="fr-CA"/>
          </a:p>
        </p:txBody>
      </p:sp>
    </p:spTree>
    <p:extLst>
      <p:ext uri="{BB962C8B-B14F-4D97-AF65-F5344CB8AC3E}">
        <p14:creationId xmlns:p14="http://schemas.microsoft.com/office/powerpoint/2010/main" val="7275786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11</a:t>
            </a:fld>
            <a:endParaRPr lang="fr-CA"/>
          </a:p>
        </p:txBody>
      </p:sp>
    </p:spTree>
    <p:extLst>
      <p:ext uri="{BB962C8B-B14F-4D97-AF65-F5344CB8AC3E}">
        <p14:creationId xmlns:p14="http://schemas.microsoft.com/office/powerpoint/2010/main" val="8076704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12</a:t>
            </a:fld>
            <a:endParaRPr lang="fr-CA"/>
          </a:p>
        </p:txBody>
      </p:sp>
    </p:spTree>
    <p:extLst>
      <p:ext uri="{BB962C8B-B14F-4D97-AF65-F5344CB8AC3E}">
        <p14:creationId xmlns:p14="http://schemas.microsoft.com/office/powerpoint/2010/main" val="36578499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13</a:t>
            </a:fld>
            <a:endParaRPr lang="fr-CA"/>
          </a:p>
        </p:txBody>
      </p:sp>
    </p:spTree>
    <p:extLst>
      <p:ext uri="{BB962C8B-B14F-4D97-AF65-F5344CB8AC3E}">
        <p14:creationId xmlns:p14="http://schemas.microsoft.com/office/powerpoint/2010/main" val="35323817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14</a:t>
            </a:fld>
            <a:endParaRPr lang="fr-CA"/>
          </a:p>
        </p:txBody>
      </p:sp>
    </p:spTree>
    <p:extLst>
      <p:ext uri="{BB962C8B-B14F-4D97-AF65-F5344CB8AC3E}">
        <p14:creationId xmlns:p14="http://schemas.microsoft.com/office/powerpoint/2010/main" val="18728788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15</a:t>
            </a:fld>
            <a:endParaRPr lang="fr-CA"/>
          </a:p>
        </p:txBody>
      </p:sp>
    </p:spTree>
    <p:extLst>
      <p:ext uri="{BB962C8B-B14F-4D97-AF65-F5344CB8AC3E}">
        <p14:creationId xmlns:p14="http://schemas.microsoft.com/office/powerpoint/2010/main" val="9269196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16</a:t>
            </a:fld>
            <a:endParaRPr lang="fr-CA"/>
          </a:p>
        </p:txBody>
      </p:sp>
    </p:spTree>
    <p:extLst>
      <p:ext uri="{BB962C8B-B14F-4D97-AF65-F5344CB8AC3E}">
        <p14:creationId xmlns:p14="http://schemas.microsoft.com/office/powerpoint/2010/main" val="13470213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17</a:t>
            </a:fld>
            <a:endParaRPr lang="fr-CA"/>
          </a:p>
        </p:txBody>
      </p:sp>
    </p:spTree>
    <p:extLst>
      <p:ext uri="{BB962C8B-B14F-4D97-AF65-F5344CB8AC3E}">
        <p14:creationId xmlns:p14="http://schemas.microsoft.com/office/powerpoint/2010/main" val="895625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18</a:t>
            </a:fld>
            <a:endParaRPr lang="fr-CA"/>
          </a:p>
        </p:txBody>
      </p:sp>
    </p:spTree>
    <p:extLst>
      <p:ext uri="{BB962C8B-B14F-4D97-AF65-F5344CB8AC3E}">
        <p14:creationId xmlns:p14="http://schemas.microsoft.com/office/powerpoint/2010/main" val="2396731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2</a:t>
            </a:fld>
            <a:endParaRPr lang="fr-CA"/>
          </a:p>
        </p:txBody>
      </p:sp>
    </p:spTree>
    <p:extLst>
      <p:ext uri="{BB962C8B-B14F-4D97-AF65-F5344CB8AC3E}">
        <p14:creationId xmlns:p14="http://schemas.microsoft.com/office/powerpoint/2010/main" val="304158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3</a:t>
            </a:fld>
            <a:endParaRPr lang="fr-CA"/>
          </a:p>
        </p:txBody>
      </p:sp>
    </p:spTree>
    <p:extLst>
      <p:ext uri="{BB962C8B-B14F-4D97-AF65-F5344CB8AC3E}">
        <p14:creationId xmlns:p14="http://schemas.microsoft.com/office/powerpoint/2010/main" val="2591429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4</a:t>
            </a:fld>
            <a:endParaRPr lang="fr-CA"/>
          </a:p>
        </p:txBody>
      </p:sp>
    </p:spTree>
    <p:extLst>
      <p:ext uri="{BB962C8B-B14F-4D97-AF65-F5344CB8AC3E}">
        <p14:creationId xmlns:p14="http://schemas.microsoft.com/office/powerpoint/2010/main" val="1067971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5</a:t>
            </a:fld>
            <a:endParaRPr lang="fr-CA"/>
          </a:p>
        </p:txBody>
      </p:sp>
    </p:spTree>
    <p:extLst>
      <p:ext uri="{BB962C8B-B14F-4D97-AF65-F5344CB8AC3E}">
        <p14:creationId xmlns:p14="http://schemas.microsoft.com/office/powerpoint/2010/main" val="16911914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457200" lvl="1" indent="0" fontAlgn="base">
              <a:buFont typeface="Arial" panose="020B0604020202020204" pitchFamily="34" charset="0"/>
              <a:buNone/>
            </a:pPr>
            <a:endParaRPr lang="fr-CA" sz="1200" b="0" i="0" u="none" strike="noStrike">
              <a:solidFill>
                <a:srgbClr val="000000"/>
              </a:solidFill>
              <a:effectLst/>
              <a:latin typeface="Arial" panose="020B0604020202020204" pitchFamily="34" charset="0"/>
              <a:cs typeface="Arial" panose="020B0604020202020204" pitchFamily="34" charset="0"/>
            </a:endParaRPr>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6</a:t>
            </a:fld>
            <a:endParaRPr lang="fr-CA"/>
          </a:p>
        </p:txBody>
      </p:sp>
    </p:spTree>
    <p:extLst>
      <p:ext uri="{BB962C8B-B14F-4D97-AF65-F5344CB8AC3E}">
        <p14:creationId xmlns:p14="http://schemas.microsoft.com/office/powerpoint/2010/main" val="1429498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7</a:t>
            </a:fld>
            <a:endParaRPr lang="fr-CA"/>
          </a:p>
        </p:txBody>
      </p:sp>
    </p:spTree>
    <p:extLst>
      <p:ext uri="{BB962C8B-B14F-4D97-AF65-F5344CB8AC3E}">
        <p14:creationId xmlns:p14="http://schemas.microsoft.com/office/powerpoint/2010/main" val="1481765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8</a:t>
            </a:fld>
            <a:endParaRPr lang="fr-CA"/>
          </a:p>
        </p:txBody>
      </p:sp>
    </p:spTree>
    <p:extLst>
      <p:ext uri="{BB962C8B-B14F-4D97-AF65-F5344CB8AC3E}">
        <p14:creationId xmlns:p14="http://schemas.microsoft.com/office/powerpoint/2010/main" val="3715135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D4EC87BE-B25A-4427-8E1C-86376AE7DF18}" type="slidenum">
              <a:rPr lang="fr-CA" smtClean="0"/>
              <a:t>9</a:t>
            </a:fld>
            <a:endParaRPr lang="fr-CA"/>
          </a:p>
        </p:txBody>
      </p:sp>
    </p:spTree>
    <p:extLst>
      <p:ext uri="{BB962C8B-B14F-4D97-AF65-F5344CB8AC3E}">
        <p14:creationId xmlns:p14="http://schemas.microsoft.com/office/powerpoint/2010/main" val="32459751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0BCDA97-EBE6-4C79-8D04-2925CA077554}"/>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A"/>
          </a:p>
        </p:txBody>
      </p:sp>
      <p:sp>
        <p:nvSpPr>
          <p:cNvPr id="3" name="Sous-titre 2">
            <a:extLst>
              <a:ext uri="{FF2B5EF4-FFF2-40B4-BE49-F238E27FC236}">
                <a16:creationId xmlns:a16="http://schemas.microsoft.com/office/drawing/2014/main" id="{E33D808C-792F-469A-92E2-B7E250B0A7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A"/>
          </a:p>
        </p:txBody>
      </p:sp>
      <p:sp>
        <p:nvSpPr>
          <p:cNvPr id="4" name="Espace réservé de la date 3">
            <a:extLst>
              <a:ext uri="{FF2B5EF4-FFF2-40B4-BE49-F238E27FC236}">
                <a16:creationId xmlns:a16="http://schemas.microsoft.com/office/drawing/2014/main" id="{CD5E931C-B276-4652-82B5-37D12D91125E}"/>
              </a:ext>
            </a:extLst>
          </p:cNvPr>
          <p:cNvSpPr>
            <a:spLocks noGrp="1"/>
          </p:cNvSpPr>
          <p:nvPr>
            <p:ph type="dt" sz="half" idx="10"/>
          </p:nvPr>
        </p:nvSpPr>
        <p:spPr/>
        <p:txBody>
          <a:bodyPr/>
          <a:lstStyle/>
          <a:p>
            <a:fld id="{FA393C98-62B0-489C-BA24-DA21E6C3C47E}" type="datetime1">
              <a:rPr lang="fr-CA" smtClean="0"/>
              <a:t>2024-01-12</a:t>
            </a:fld>
            <a:endParaRPr lang="fr-CA"/>
          </a:p>
        </p:txBody>
      </p:sp>
      <p:sp>
        <p:nvSpPr>
          <p:cNvPr id="5" name="Espace réservé du pied de page 4">
            <a:extLst>
              <a:ext uri="{FF2B5EF4-FFF2-40B4-BE49-F238E27FC236}">
                <a16:creationId xmlns:a16="http://schemas.microsoft.com/office/drawing/2014/main" id="{B180DEC6-DC46-4AA0-A419-C662299EB130}"/>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144D45D3-38CE-43E1-809C-A5D502A9EFE1}"/>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5243416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21D104A-9BD7-4D6B-A82D-B9FB168A5C9D}"/>
              </a:ext>
            </a:extLst>
          </p:cNvPr>
          <p:cNvSpPr>
            <a:spLocks noGrp="1"/>
          </p:cNvSpPr>
          <p:nvPr>
            <p:ph type="title"/>
          </p:nvPr>
        </p:nvSpPr>
        <p:spPr/>
        <p:txBody>
          <a:bodyPr/>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AED24701-F8C7-4D4C-83CE-3EBB4955C06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BFEFF663-ACC1-4B8D-B36E-2252A976F8C0}"/>
              </a:ext>
            </a:extLst>
          </p:cNvPr>
          <p:cNvSpPr>
            <a:spLocks noGrp="1"/>
          </p:cNvSpPr>
          <p:nvPr>
            <p:ph type="dt" sz="half" idx="10"/>
          </p:nvPr>
        </p:nvSpPr>
        <p:spPr/>
        <p:txBody>
          <a:bodyPr/>
          <a:lstStyle/>
          <a:p>
            <a:fld id="{6ABECA4B-0FD0-4B28-A5DE-BC7ACA809B8C}" type="datetime1">
              <a:rPr lang="fr-CA" smtClean="0"/>
              <a:t>2024-01-12</a:t>
            </a:fld>
            <a:endParaRPr lang="fr-CA"/>
          </a:p>
        </p:txBody>
      </p:sp>
      <p:sp>
        <p:nvSpPr>
          <p:cNvPr id="5" name="Espace réservé du pied de page 4">
            <a:extLst>
              <a:ext uri="{FF2B5EF4-FFF2-40B4-BE49-F238E27FC236}">
                <a16:creationId xmlns:a16="http://schemas.microsoft.com/office/drawing/2014/main" id="{86926771-2E20-4028-95E3-4D36EF0AE46B}"/>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71BCAA16-80D1-4969-A84A-E6646DD7DCAB}"/>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1748582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6A4B792B-6E82-403C-8341-4894223CFD1F}"/>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A"/>
          </a:p>
        </p:txBody>
      </p:sp>
      <p:sp>
        <p:nvSpPr>
          <p:cNvPr id="3" name="Espace réservé du texte vertical 2">
            <a:extLst>
              <a:ext uri="{FF2B5EF4-FFF2-40B4-BE49-F238E27FC236}">
                <a16:creationId xmlns:a16="http://schemas.microsoft.com/office/drawing/2014/main" id="{2B5C1E9C-1797-414D-B54A-3AE2A294255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2B2FBB07-0754-480C-BD49-2DDCDCB80085}"/>
              </a:ext>
            </a:extLst>
          </p:cNvPr>
          <p:cNvSpPr>
            <a:spLocks noGrp="1"/>
          </p:cNvSpPr>
          <p:nvPr>
            <p:ph type="dt" sz="half" idx="10"/>
          </p:nvPr>
        </p:nvSpPr>
        <p:spPr/>
        <p:txBody>
          <a:bodyPr/>
          <a:lstStyle/>
          <a:p>
            <a:fld id="{01E4F1D3-B697-4819-9761-D387D20AD4A7}" type="datetime1">
              <a:rPr lang="fr-CA" smtClean="0"/>
              <a:t>2024-01-12</a:t>
            </a:fld>
            <a:endParaRPr lang="fr-CA"/>
          </a:p>
        </p:txBody>
      </p:sp>
      <p:sp>
        <p:nvSpPr>
          <p:cNvPr id="5" name="Espace réservé du pied de page 4">
            <a:extLst>
              <a:ext uri="{FF2B5EF4-FFF2-40B4-BE49-F238E27FC236}">
                <a16:creationId xmlns:a16="http://schemas.microsoft.com/office/drawing/2014/main" id="{68AB4854-E332-407C-989E-C1C0A801EEEB}"/>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3EFD164C-F407-46A0-86ED-F38E33D57119}"/>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3905600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EB4704-4392-4720-8892-D7098E4718B3}"/>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A43BFD4D-824D-455F-8015-709F238CDEF4}"/>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718D680D-B7B2-4EEF-BE90-949100E5234B}"/>
              </a:ext>
            </a:extLst>
          </p:cNvPr>
          <p:cNvSpPr>
            <a:spLocks noGrp="1"/>
          </p:cNvSpPr>
          <p:nvPr>
            <p:ph type="dt" sz="half" idx="10"/>
          </p:nvPr>
        </p:nvSpPr>
        <p:spPr/>
        <p:txBody>
          <a:bodyPr/>
          <a:lstStyle/>
          <a:p>
            <a:fld id="{3D62DF9A-8D71-4ECA-9601-466B7716A909}" type="datetime1">
              <a:rPr lang="fr-CA" smtClean="0"/>
              <a:t>2024-01-12</a:t>
            </a:fld>
            <a:endParaRPr lang="fr-CA"/>
          </a:p>
        </p:txBody>
      </p:sp>
      <p:sp>
        <p:nvSpPr>
          <p:cNvPr id="5" name="Espace réservé du pied de page 4">
            <a:extLst>
              <a:ext uri="{FF2B5EF4-FFF2-40B4-BE49-F238E27FC236}">
                <a16:creationId xmlns:a16="http://schemas.microsoft.com/office/drawing/2014/main" id="{93776F49-219A-4361-93E2-1FD90246EFF7}"/>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58FCF200-9EAB-49ED-89A5-762688ED5B20}"/>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861304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626960A-8C9F-4883-8DF6-E9A732893EB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A"/>
          </a:p>
        </p:txBody>
      </p:sp>
      <p:sp>
        <p:nvSpPr>
          <p:cNvPr id="3" name="Espace réservé du texte 2">
            <a:extLst>
              <a:ext uri="{FF2B5EF4-FFF2-40B4-BE49-F238E27FC236}">
                <a16:creationId xmlns:a16="http://schemas.microsoft.com/office/drawing/2014/main" id="{CEEBCA81-02B6-46A5-A6D1-FBB3C4D8EE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6AC9CE6D-8720-412E-A5B9-DA3362703CE8}"/>
              </a:ext>
            </a:extLst>
          </p:cNvPr>
          <p:cNvSpPr>
            <a:spLocks noGrp="1"/>
          </p:cNvSpPr>
          <p:nvPr>
            <p:ph type="dt" sz="half" idx="10"/>
          </p:nvPr>
        </p:nvSpPr>
        <p:spPr/>
        <p:txBody>
          <a:bodyPr/>
          <a:lstStyle/>
          <a:p>
            <a:fld id="{F15C4EAA-7C57-4161-B223-6E0F9C511733}" type="datetime1">
              <a:rPr lang="fr-CA" smtClean="0"/>
              <a:t>2024-01-12</a:t>
            </a:fld>
            <a:endParaRPr lang="fr-CA"/>
          </a:p>
        </p:txBody>
      </p:sp>
      <p:sp>
        <p:nvSpPr>
          <p:cNvPr id="5" name="Espace réservé du pied de page 4">
            <a:extLst>
              <a:ext uri="{FF2B5EF4-FFF2-40B4-BE49-F238E27FC236}">
                <a16:creationId xmlns:a16="http://schemas.microsoft.com/office/drawing/2014/main" id="{E633ACFA-02D4-4D7C-8428-BC44D8F322D1}"/>
              </a:ext>
            </a:extLst>
          </p:cNvPr>
          <p:cNvSpPr>
            <a:spLocks noGrp="1"/>
          </p:cNvSpPr>
          <p:nvPr>
            <p:ph type="ftr" sz="quarter" idx="11"/>
          </p:nvPr>
        </p:nvSpPr>
        <p:spPr/>
        <p:txBody>
          <a:bodyPr/>
          <a:lstStyle/>
          <a:p>
            <a:endParaRPr lang="fr-CA"/>
          </a:p>
        </p:txBody>
      </p:sp>
      <p:sp>
        <p:nvSpPr>
          <p:cNvPr id="6" name="Espace réservé du numéro de diapositive 5">
            <a:extLst>
              <a:ext uri="{FF2B5EF4-FFF2-40B4-BE49-F238E27FC236}">
                <a16:creationId xmlns:a16="http://schemas.microsoft.com/office/drawing/2014/main" id="{2084920B-4396-4C32-8082-FD8EB927D153}"/>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3635736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FA1322C-1FBC-475D-A89C-FF9C0C2A6AA1}"/>
              </a:ext>
            </a:extLst>
          </p:cNvPr>
          <p:cNvSpPr>
            <a:spLocks noGrp="1"/>
          </p:cNvSpPr>
          <p:nvPr>
            <p:ph type="title"/>
          </p:nvPr>
        </p:nvSpPr>
        <p:spPr/>
        <p:txBody>
          <a:bodyPr/>
          <a:lstStyle/>
          <a:p>
            <a:r>
              <a:rPr lang="fr-FR"/>
              <a:t>Modifiez le style du titre</a:t>
            </a:r>
            <a:endParaRPr lang="fr-CA"/>
          </a:p>
        </p:txBody>
      </p:sp>
      <p:sp>
        <p:nvSpPr>
          <p:cNvPr id="3" name="Espace réservé du contenu 2">
            <a:extLst>
              <a:ext uri="{FF2B5EF4-FFF2-40B4-BE49-F238E27FC236}">
                <a16:creationId xmlns:a16="http://schemas.microsoft.com/office/drawing/2014/main" id="{59A7C364-6EC4-4108-ABFB-E3328AC175D3}"/>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contenu 3">
            <a:extLst>
              <a:ext uri="{FF2B5EF4-FFF2-40B4-BE49-F238E27FC236}">
                <a16:creationId xmlns:a16="http://schemas.microsoft.com/office/drawing/2014/main" id="{4F76C424-2224-4216-AC2D-237BFB84E00A}"/>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e la date 4">
            <a:extLst>
              <a:ext uri="{FF2B5EF4-FFF2-40B4-BE49-F238E27FC236}">
                <a16:creationId xmlns:a16="http://schemas.microsoft.com/office/drawing/2014/main" id="{6DD6D6B7-AEF1-4172-A134-FE0A2C5A6F11}"/>
              </a:ext>
            </a:extLst>
          </p:cNvPr>
          <p:cNvSpPr>
            <a:spLocks noGrp="1"/>
          </p:cNvSpPr>
          <p:nvPr>
            <p:ph type="dt" sz="half" idx="10"/>
          </p:nvPr>
        </p:nvSpPr>
        <p:spPr/>
        <p:txBody>
          <a:bodyPr/>
          <a:lstStyle/>
          <a:p>
            <a:fld id="{C913E768-45F2-4022-A140-65A0B14EACF2}" type="datetime1">
              <a:rPr lang="fr-CA" smtClean="0"/>
              <a:t>2024-01-12</a:t>
            </a:fld>
            <a:endParaRPr lang="fr-CA"/>
          </a:p>
        </p:txBody>
      </p:sp>
      <p:sp>
        <p:nvSpPr>
          <p:cNvPr id="6" name="Espace réservé du pied de page 5">
            <a:extLst>
              <a:ext uri="{FF2B5EF4-FFF2-40B4-BE49-F238E27FC236}">
                <a16:creationId xmlns:a16="http://schemas.microsoft.com/office/drawing/2014/main" id="{5E389495-C66F-4279-A363-2EC940C632CA}"/>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DCF30720-9FD4-4FDC-8538-CD8994E10DA8}"/>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3325935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AD8291E-01EB-4089-9620-BEDCBD548A91}"/>
              </a:ext>
            </a:extLst>
          </p:cNvPr>
          <p:cNvSpPr>
            <a:spLocks noGrp="1"/>
          </p:cNvSpPr>
          <p:nvPr>
            <p:ph type="title"/>
          </p:nvPr>
        </p:nvSpPr>
        <p:spPr>
          <a:xfrm>
            <a:off x="839788" y="365125"/>
            <a:ext cx="10515600" cy="1325563"/>
          </a:xfrm>
        </p:spPr>
        <p:txBody>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0088E870-9031-45BA-B69F-D3C683FDD9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A74E09DC-2AA2-4591-8CB4-E7D1E8F0710B}"/>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5" name="Espace réservé du texte 4">
            <a:extLst>
              <a:ext uri="{FF2B5EF4-FFF2-40B4-BE49-F238E27FC236}">
                <a16:creationId xmlns:a16="http://schemas.microsoft.com/office/drawing/2014/main" id="{6DE60672-64C9-4B31-9C76-277E852678E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7A42ED39-590B-4537-8E18-E9B2F347E3F6}"/>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7" name="Espace réservé de la date 6">
            <a:extLst>
              <a:ext uri="{FF2B5EF4-FFF2-40B4-BE49-F238E27FC236}">
                <a16:creationId xmlns:a16="http://schemas.microsoft.com/office/drawing/2014/main" id="{A7142774-2CAB-496A-9607-46696748B6B2}"/>
              </a:ext>
            </a:extLst>
          </p:cNvPr>
          <p:cNvSpPr>
            <a:spLocks noGrp="1"/>
          </p:cNvSpPr>
          <p:nvPr>
            <p:ph type="dt" sz="half" idx="10"/>
          </p:nvPr>
        </p:nvSpPr>
        <p:spPr/>
        <p:txBody>
          <a:bodyPr/>
          <a:lstStyle/>
          <a:p>
            <a:fld id="{7EEEADF3-041D-4A2B-972D-66E1E1F201F4}" type="datetime1">
              <a:rPr lang="fr-CA" smtClean="0"/>
              <a:t>2024-01-12</a:t>
            </a:fld>
            <a:endParaRPr lang="fr-CA"/>
          </a:p>
        </p:txBody>
      </p:sp>
      <p:sp>
        <p:nvSpPr>
          <p:cNvPr id="8" name="Espace réservé du pied de page 7">
            <a:extLst>
              <a:ext uri="{FF2B5EF4-FFF2-40B4-BE49-F238E27FC236}">
                <a16:creationId xmlns:a16="http://schemas.microsoft.com/office/drawing/2014/main" id="{B17EE114-180A-4DA4-B70F-51D887B50FB4}"/>
              </a:ext>
            </a:extLst>
          </p:cNvPr>
          <p:cNvSpPr>
            <a:spLocks noGrp="1"/>
          </p:cNvSpPr>
          <p:nvPr>
            <p:ph type="ftr" sz="quarter" idx="11"/>
          </p:nvPr>
        </p:nvSpPr>
        <p:spPr/>
        <p:txBody>
          <a:bodyPr/>
          <a:lstStyle/>
          <a:p>
            <a:endParaRPr lang="fr-CA"/>
          </a:p>
        </p:txBody>
      </p:sp>
      <p:sp>
        <p:nvSpPr>
          <p:cNvPr id="9" name="Espace réservé du numéro de diapositive 8">
            <a:extLst>
              <a:ext uri="{FF2B5EF4-FFF2-40B4-BE49-F238E27FC236}">
                <a16:creationId xmlns:a16="http://schemas.microsoft.com/office/drawing/2014/main" id="{818EEE02-25FE-424C-9BF6-9C08D4EE93B6}"/>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42841628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17BE30-B681-4691-8974-CD68F10D8276}"/>
              </a:ext>
            </a:extLst>
          </p:cNvPr>
          <p:cNvSpPr>
            <a:spLocks noGrp="1"/>
          </p:cNvSpPr>
          <p:nvPr>
            <p:ph type="title"/>
          </p:nvPr>
        </p:nvSpPr>
        <p:spPr/>
        <p:txBody>
          <a:bodyPr/>
          <a:lstStyle/>
          <a:p>
            <a:r>
              <a:rPr lang="fr-FR"/>
              <a:t>Modifiez le style du titre</a:t>
            </a:r>
            <a:endParaRPr lang="fr-CA"/>
          </a:p>
        </p:txBody>
      </p:sp>
      <p:sp>
        <p:nvSpPr>
          <p:cNvPr id="3" name="Espace réservé de la date 2">
            <a:extLst>
              <a:ext uri="{FF2B5EF4-FFF2-40B4-BE49-F238E27FC236}">
                <a16:creationId xmlns:a16="http://schemas.microsoft.com/office/drawing/2014/main" id="{4736FF33-A682-4B36-AE06-71806DD84988}"/>
              </a:ext>
            </a:extLst>
          </p:cNvPr>
          <p:cNvSpPr>
            <a:spLocks noGrp="1"/>
          </p:cNvSpPr>
          <p:nvPr>
            <p:ph type="dt" sz="half" idx="10"/>
          </p:nvPr>
        </p:nvSpPr>
        <p:spPr/>
        <p:txBody>
          <a:bodyPr/>
          <a:lstStyle/>
          <a:p>
            <a:fld id="{F4F27FCE-2935-49CF-914C-88C9E039C62D}" type="datetime1">
              <a:rPr lang="fr-CA" smtClean="0"/>
              <a:t>2024-01-12</a:t>
            </a:fld>
            <a:endParaRPr lang="fr-CA"/>
          </a:p>
        </p:txBody>
      </p:sp>
      <p:sp>
        <p:nvSpPr>
          <p:cNvPr id="4" name="Espace réservé du pied de page 3">
            <a:extLst>
              <a:ext uri="{FF2B5EF4-FFF2-40B4-BE49-F238E27FC236}">
                <a16:creationId xmlns:a16="http://schemas.microsoft.com/office/drawing/2014/main" id="{5C00752A-5AE8-48D0-AFDE-243205F2DC3E}"/>
              </a:ext>
            </a:extLst>
          </p:cNvPr>
          <p:cNvSpPr>
            <a:spLocks noGrp="1"/>
          </p:cNvSpPr>
          <p:nvPr>
            <p:ph type="ftr" sz="quarter" idx="11"/>
          </p:nvPr>
        </p:nvSpPr>
        <p:spPr/>
        <p:txBody>
          <a:bodyPr/>
          <a:lstStyle/>
          <a:p>
            <a:endParaRPr lang="fr-CA"/>
          </a:p>
        </p:txBody>
      </p:sp>
      <p:sp>
        <p:nvSpPr>
          <p:cNvPr id="5" name="Espace réservé du numéro de diapositive 4">
            <a:extLst>
              <a:ext uri="{FF2B5EF4-FFF2-40B4-BE49-F238E27FC236}">
                <a16:creationId xmlns:a16="http://schemas.microsoft.com/office/drawing/2014/main" id="{C49DF064-A190-45E3-9772-0EC4CE17E006}"/>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3788723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B066427-A682-47C8-A31E-EEBEB195D60F}"/>
              </a:ext>
            </a:extLst>
          </p:cNvPr>
          <p:cNvSpPr>
            <a:spLocks noGrp="1"/>
          </p:cNvSpPr>
          <p:nvPr>
            <p:ph type="dt" sz="half" idx="10"/>
          </p:nvPr>
        </p:nvSpPr>
        <p:spPr/>
        <p:txBody>
          <a:bodyPr/>
          <a:lstStyle/>
          <a:p>
            <a:fld id="{B98D580B-B92D-477D-89BF-53A1278D7F36}" type="datetime1">
              <a:rPr lang="fr-CA" smtClean="0"/>
              <a:t>2024-01-12</a:t>
            </a:fld>
            <a:endParaRPr lang="fr-CA"/>
          </a:p>
        </p:txBody>
      </p:sp>
      <p:sp>
        <p:nvSpPr>
          <p:cNvPr id="3" name="Espace réservé du pied de page 2">
            <a:extLst>
              <a:ext uri="{FF2B5EF4-FFF2-40B4-BE49-F238E27FC236}">
                <a16:creationId xmlns:a16="http://schemas.microsoft.com/office/drawing/2014/main" id="{3F9E429B-CD67-420C-85FF-C3E3A01A1D42}"/>
              </a:ext>
            </a:extLst>
          </p:cNvPr>
          <p:cNvSpPr>
            <a:spLocks noGrp="1"/>
          </p:cNvSpPr>
          <p:nvPr>
            <p:ph type="ftr" sz="quarter" idx="11"/>
          </p:nvPr>
        </p:nvSpPr>
        <p:spPr/>
        <p:txBody>
          <a:bodyPr/>
          <a:lstStyle/>
          <a:p>
            <a:endParaRPr lang="fr-CA"/>
          </a:p>
        </p:txBody>
      </p:sp>
      <p:sp>
        <p:nvSpPr>
          <p:cNvPr id="4" name="Espace réservé du numéro de diapositive 3">
            <a:extLst>
              <a:ext uri="{FF2B5EF4-FFF2-40B4-BE49-F238E27FC236}">
                <a16:creationId xmlns:a16="http://schemas.microsoft.com/office/drawing/2014/main" id="{6D1819B6-2269-4134-854A-A50CAB2C8F8B}"/>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269195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7F8189-B5FF-4EAD-AE88-2608A417DE69}"/>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du contenu 2">
            <a:extLst>
              <a:ext uri="{FF2B5EF4-FFF2-40B4-BE49-F238E27FC236}">
                <a16:creationId xmlns:a16="http://schemas.microsoft.com/office/drawing/2014/main" id="{510FA93B-2F7B-4877-9324-357CCD9E54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u texte 3">
            <a:extLst>
              <a:ext uri="{FF2B5EF4-FFF2-40B4-BE49-F238E27FC236}">
                <a16:creationId xmlns:a16="http://schemas.microsoft.com/office/drawing/2014/main" id="{5F62A19D-84A1-4A34-A7D9-71DE7A0F24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BD871CC5-05D0-4E88-8B32-B265A6A1AF4D}"/>
              </a:ext>
            </a:extLst>
          </p:cNvPr>
          <p:cNvSpPr>
            <a:spLocks noGrp="1"/>
          </p:cNvSpPr>
          <p:nvPr>
            <p:ph type="dt" sz="half" idx="10"/>
          </p:nvPr>
        </p:nvSpPr>
        <p:spPr/>
        <p:txBody>
          <a:bodyPr/>
          <a:lstStyle/>
          <a:p>
            <a:fld id="{FE1697F7-1147-4954-AECF-687573A9F67E}" type="datetime1">
              <a:rPr lang="fr-CA" smtClean="0"/>
              <a:t>2024-01-12</a:t>
            </a:fld>
            <a:endParaRPr lang="fr-CA"/>
          </a:p>
        </p:txBody>
      </p:sp>
      <p:sp>
        <p:nvSpPr>
          <p:cNvPr id="6" name="Espace réservé du pied de page 5">
            <a:extLst>
              <a:ext uri="{FF2B5EF4-FFF2-40B4-BE49-F238E27FC236}">
                <a16:creationId xmlns:a16="http://schemas.microsoft.com/office/drawing/2014/main" id="{0F357A6C-52CF-45E9-B4E2-0BB2F88AAA22}"/>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D742B7D4-A1DB-4136-A6CF-33C455B1A70F}"/>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1124543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2CBAB3-5C6A-489C-8BC2-4359CEAA474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A"/>
          </a:p>
        </p:txBody>
      </p:sp>
      <p:sp>
        <p:nvSpPr>
          <p:cNvPr id="3" name="Espace réservé pour une image  2">
            <a:extLst>
              <a:ext uri="{FF2B5EF4-FFF2-40B4-BE49-F238E27FC236}">
                <a16:creationId xmlns:a16="http://schemas.microsoft.com/office/drawing/2014/main" id="{472928E9-2284-4B63-B7E8-325C6E226E3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a:extLst>
              <a:ext uri="{FF2B5EF4-FFF2-40B4-BE49-F238E27FC236}">
                <a16:creationId xmlns:a16="http://schemas.microsoft.com/office/drawing/2014/main" id="{B2787242-883F-433C-A77F-B6424DA106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E35B11A-8C1B-4120-8C88-343C1FB64273}"/>
              </a:ext>
            </a:extLst>
          </p:cNvPr>
          <p:cNvSpPr>
            <a:spLocks noGrp="1"/>
          </p:cNvSpPr>
          <p:nvPr>
            <p:ph type="dt" sz="half" idx="10"/>
          </p:nvPr>
        </p:nvSpPr>
        <p:spPr/>
        <p:txBody>
          <a:bodyPr/>
          <a:lstStyle/>
          <a:p>
            <a:fld id="{C954D41E-1DE1-4045-8D21-936756C5BEF5}" type="datetime1">
              <a:rPr lang="fr-CA" smtClean="0"/>
              <a:t>2024-01-12</a:t>
            </a:fld>
            <a:endParaRPr lang="fr-CA"/>
          </a:p>
        </p:txBody>
      </p:sp>
      <p:sp>
        <p:nvSpPr>
          <p:cNvPr id="6" name="Espace réservé du pied de page 5">
            <a:extLst>
              <a:ext uri="{FF2B5EF4-FFF2-40B4-BE49-F238E27FC236}">
                <a16:creationId xmlns:a16="http://schemas.microsoft.com/office/drawing/2014/main" id="{74DAFA42-A074-4845-860D-2D1FFB2869F8}"/>
              </a:ext>
            </a:extLst>
          </p:cNvPr>
          <p:cNvSpPr>
            <a:spLocks noGrp="1"/>
          </p:cNvSpPr>
          <p:nvPr>
            <p:ph type="ftr" sz="quarter" idx="11"/>
          </p:nvPr>
        </p:nvSpPr>
        <p:spPr/>
        <p:txBody>
          <a:bodyPr/>
          <a:lstStyle/>
          <a:p>
            <a:endParaRPr lang="fr-CA"/>
          </a:p>
        </p:txBody>
      </p:sp>
      <p:sp>
        <p:nvSpPr>
          <p:cNvPr id="7" name="Espace réservé du numéro de diapositive 6">
            <a:extLst>
              <a:ext uri="{FF2B5EF4-FFF2-40B4-BE49-F238E27FC236}">
                <a16:creationId xmlns:a16="http://schemas.microsoft.com/office/drawing/2014/main" id="{9D7429A2-41FC-4AA4-925E-0032A1C6D61D}"/>
              </a:ext>
            </a:extLst>
          </p:cNvPr>
          <p:cNvSpPr>
            <a:spLocks noGrp="1"/>
          </p:cNvSpPr>
          <p:nvPr>
            <p:ph type="sldNum" sz="quarter" idx="12"/>
          </p:nvPr>
        </p:nvSpPr>
        <p:spPr/>
        <p:txBody>
          <a:bodyPr/>
          <a:lstStyle/>
          <a:p>
            <a:fld id="{18D25734-BAAB-45B8-8828-031302FAFDE5}" type="slidenum">
              <a:rPr lang="fr-CA" smtClean="0"/>
              <a:t>‹N°›</a:t>
            </a:fld>
            <a:endParaRPr lang="fr-CA"/>
          </a:p>
        </p:txBody>
      </p:sp>
    </p:spTree>
    <p:extLst>
      <p:ext uri="{BB962C8B-B14F-4D97-AF65-F5344CB8AC3E}">
        <p14:creationId xmlns:p14="http://schemas.microsoft.com/office/powerpoint/2010/main" val="1440149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7E44D823-4150-4ADC-B268-80460E14F5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A"/>
          </a:p>
        </p:txBody>
      </p:sp>
      <p:sp>
        <p:nvSpPr>
          <p:cNvPr id="3" name="Espace réservé du texte 2">
            <a:extLst>
              <a:ext uri="{FF2B5EF4-FFF2-40B4-BE49-F238E27FC236}">
                <a16:creationId xmlns:a16="http://schemas.microsoft.com/office/drawing/2014/main" id="{E0FE92AF-092E-40DA-B486-FC9981E44A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a:extLst>
              <a:ext uri="{FF2B5EF4-FFF2-40B4-BE49-F238E27FC236}">
                <a16:creationId xmlns:a16="http://schemas.microsoft.com/office/drawing/2014/main" id="{D742C31A-D0BE-4F38-8A68-3DF2650D04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05869A-EA89-497F-B9F7-F3647B9BABEF}" type="datetime1">
              <a:rPr lang="fr-CA" smtClean="0"/>
              <a:t>2024-01-12</a:t>
            </a:fld>
            <a:endParaRPr lang="fr-CA"/>
          </a:p>
        </p:txBody>
      </p:sp>
      <p:sp>
        <p:nvSpPr>
          <p:cNvPr id="5" name="Espace réservé du pied de page 4">
            <a:extLst>
              <a:ext uri="{FF2B5EF4-FFF2-40B4-BE49-F238E27FC236}">
                <a16:creationId xmlns:a16="http://schemas.microsoft.com/office/drawing/2014/main" id="{B0181E6E-B577-4DB4-93EF-88D306CFC8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a:extLst>
              <a:ext uri="{FF2B5EF4-FFF2-40B4-BE49-F238E27FC236}">
                <a16:creationId xmlns:a16="http://schemas.microsoft.com/office/drawing/2014/main" id="{441FF06A-BC67-4C28-955D-96ACC7A2C1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25734-BAAB-45B8-8828-031302FAFDE5}" type="slidenum">
              <a:rPr lang="fr-CA" smtClean="0"/>
              <a:t>‹N°›</a:t>
            </a:fld>
            <a:endParaRPr lang="fr-CA"/>
          </a:p>
        </p:txBody>
      </p:sp>
    </p:spTree>
    <p:extLst>
      <p:ext uri="{BB962C8B-B14F-4D97-AF65-F5344CB8AC3E}">
        <p14:creationId xmlns:p14="http://schemas.microsoft.com/office/powerpoint/2010/main" val="1520334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notesSlide" Target="../notesSlides/notesSlide1.xml"/><Relationship Id="rId3" Type="http://schemas.openxmlformats.org/officeDocument/2006/relationships/tags" Target="../tags/tag3.xml"/><Relationship Id="rId7"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10" Type="http://schemas.openxmlformats.org/officeDocument/2006/relationships/image" Target="../media/image2.png"/><Relationship Id="rId4" Type="http://schemas.openxmlformats.org/officeDocument/2006/relationships/tags" Target="../tags/tag4.xml"/><Relationship Id="rId9" Type="http://schemas.openxmlformats.org/officeDocument/2006/relationships/image" Target="../media/image1.jpeg"/></Relationships>
</file>

<file path=ppt/slides/_rels/slide10.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49.xml"/><Relationship Id="rId7" Type="http://schemas.openxmlformats.org/officeDocument/2006/relationships/notesSlide" Target="../notesSlides/notesSlide10.xml"/><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slideLayout" Target="../slideLayouts/slideLayout7.xml"/><Relationship Id="rId5" Type="http://schemas.openxmlformats.org/officeDocument/2006/relationships/tags" Target="../tags/tag51.xml"/><Relationship Id="rId4" Type="http://schemas.openxmlformats.org/officeDocument/2006/relationships/tags" Target="../tags/tag50.xml"/></Relationships>
</file>

<file path=ppt/slides/_rels/slide11.xml.rels><?xml version="1.0" encoding="UTF-8" standalone="yes"?>
<Relationships xmlns="http://schemas.openxmlformats.org/package/2006/relationships"><Relationship Id="rId8" Type="http://schemas.openxmlformats.org/officeDocument/2006/relationships/notesSlide" Target="../notesSlides/notesSlide11.xml"/><Relationship Id="rId3" Type="http://schemas.openxmlformats.org/officeDocument/2006/relationships/tags" Target="../tags/tag54.xml"/><Relationship Id="rId7" Type="http://schemas.openxmlformats.org/officeDocument/2006/relationships/slideLayout" Target="../slideLayouts/slideLayout7.xml"/><Relationship Id="rId2" Type="http://schemas.openxmlformats.org/officeDocument/2006/relationships/tags" Target="../tags/tag53.xml"/><Relationship Id="rId1" Type="http://schemas.openxmlformats.org/officeDocument/2006/relationships/tags" Target="../tags/tag52.xml"/><Relationship Id="rId6" Type="http://schemas.openxmlformats.org/officeDocument/2006/relationships/tags" Target="../tags/tag57.xml"/><Relationship Id="rId5" Type="http://schemas.openxmlformats.org/officeDocument/2006/relationships/tags" Target="../tags/tag56.xml"/><Relationship Id="rId10" Type="http://schemas.openxmlformats.org/officeDocument/2006/relationships/image" Target="../media/image2.png"/><Relationship Id="rId4" Type="http://schemas.openxmlformats.org/officeDocument/2006/relationships/tags" Target="../tags/tag55.xml"/><Relationship Id="rId9" Type="http://schemas.openxmlformats.org/officeDocument/2006/relationships/image" Target="../media/image1.jpeg"/></Relationships>
</file>

<file path=ppt/slides/_rels/slide1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60.xml"/><Relationship Id="rId7" Type="http://schemas.openxmlformats.org/officeDocument/2006/relationships/notesSlide" Target="../notesSlides/notesSlide12.xml"/><Relationship Id="rId2" Type="http://schemas.openxmlformats.org/officeDocument/2006/relationships/tags" Target="../tags/tag59.xml"/><Relationship Id="rId1" Type="http://schemas.openxmlformats.org/officeDocument/2006/relationships/tags" Target="../tags/tag58.xml"/><Relationship Id="rId6" Type="http://schemas.openxmlformats.org/officeDocument/2006/relationships/slideLayout" Target="../slideLayouts/slideLayout7.xml"/><Relationship Id="rId5" Type="http://schemas.openxmlformats.org/officeDocument/2006/relationships/tags" Target="../tags/tag62.xml"/><Relationship Id="rId4" Type="http://schemas.openxmlformats.org/officeDocument/2006/relationships/tags" Target="../tags/tag61.xml"/></Relationships>
</file>

<file path=ppt/slides/_rels/slide1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65.xml"/><Relationship Id="rId7" Type="http://schemas.openxmlformats.org/officeDocument/2006/relationships/notesSlide" Target="../notesSlides/notesSlide13.xml"/><Relationship Id="rId2" Type="http://schemas.openxmlformats.org/officeDocument/2006/relationships/tags" Target="../tags/tag64.xml"/><Relationship Id="rId1" Type="http://schemas.openxmlformats.org/officeDocument/2006/relationships/tags" Target="../tags/tag63.xml"/><Relationship Id="rId6" Type="http://schemas.openxmlformats.org/officeDocument/2006/relationships/slideLayout" Target="../slideLayouts/slideLayout7.xml"/><Relationship Id="rId5" Type="http://schemas.openxmlformats.org/officeDocument/2006/relationships/tags" Target="../tags/tag67.xml"/><Relationship Id="rId4" Type="http://schemas.openxmlformats.org/officeDocument/2006/relationships/tags" Target="../tags/tag66.xml"/></Relationships>
</file>

<file path=ppt/slides/_rels/slide1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70.xml"/><Relationship Id="rId7" Type="http://schemas.openxmlformats.org/officeDocument/2006/relationships/notesSlide" Target="../notesSlides/notesSlide14.xml"/><Relationship Id="rId2" Type="http://schemas.openxmlformats.org/officeDocument/2006/relationships/tags" Target="../tags/tag69.xml"/><Relationship Id="rId1" Type="http://schemas.openxmlformats.org/officeDocument/2006/relationships/tags" Target="../tags/tag68.xml"/><Relationship Id="rId6" Type="http://schemas.openxmlformats.org/officeDocument/2006/relationships/slideLayout" Target="../slideLayouts/slideLayout7.xml"/><Relationship Id="rId5" Type="http://schemas.openxmlformats.org/officeDocument/2006/relationships/tags" Target="../tags/tag72.xml"/><Relationship Id="rId4" Type="http://schemas.openxmlformats.org/officeDocument/2006/relationships/tags" Target="../tags/tag71.xml"/></Relationships>
</file>

<file path=ppt/slides/_rels/slide1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75.xml"/><Relationship Id="rId7" Type="http://schemas.openxmlformats.org/officeDocument/2006/relationships/notesSlide" Target="../notesSlides/notesSlide15.xml"/><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slideLayout" Target="../slideLayouts/slideLayout7.xml"/><Relationship Id="rId5" Type="http://schemas.openxmlformats.org/officeDocument/2006/relationships/tags" Target="../tags/tag77.xml"/><Relationship Id="rId4" Type="http://schemas.openxmlformats.org/officeDocument/2006/relationships/tags" Target="../tags/tag76.xml"/></Relationships>
</file>

<file path=ppt/slides/_rels/slide1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80.xml"/><Relationship Id="rId7" Type="http://schemas.openxmlformats.org/officeDocument/2006/relationships/notesSlide" Target="../notesSlides/notesSlide16.xml"/><Relationship Id="rId2" Type="http://schemas.openxmlformats.org/officeDocument/2006/relationships/tags" Target="../tags/tag79.xml"/><Relationship Id="rId1" Type="http://schemas.openxmlformats.org/officeDocument/2006/relationships/tags" Target="../tags/tag78.xml"/><Relationship Id="rId6" Type="http://schemas.openxmlformats.org/officeDocument/2006/relationships/slideLayout" Target="../slideLayouts/slideLayout7.xml"/><Relationship Id="rId5" Type="http://schemas.openxmlformats.org/officeDocument/2006/relationships/tags" Target="../tags/tag82.xml"/><Relationship Id="rId4" Type="http://schemas.openxmlformats.org/officeDocument/2006/relationships/tags" Target="../tags/tag81.xml"/></Relationships>
</file>

<file path=ppt/slides/_rels/slide17.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85.xml"/><Relationship Id="rId7" Type="http://schemas.openxmlformats.org/officeDocument/2006/relationships/notesSlide" Target="../notesSlides/notesSlide17.xml"/><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slideLayout" Target="../slideLayouts/slideLayout7.xml"/><Relationship Id="rId5" Type="http://schemas.openxmlformats.org/officeDocument/2006/relationships/tags" Target="../tags/tag87.xml"/><Relationship Id="rId4" Type="http://schemas.openxmlformats.org/officeDocument/2006/relationships/tags" Target="../tags/tag86.xml"/></Relationships>
</file>

<file path=ppt/slides/_rels/slide1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90.xml"/><Relationship Id="rId7" Type="http://schemas.openxmlformats.org/officeDocument/2006/relationships/notesSlide" Target="../notesSlides/notesSlide18.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slideLayout" Target="../slideLayouts/slideLayout7.xml"/><Relationship Id="rId5" Type="http://schemas.openxmlformats.org/officeDocument/2006/relationships/tags" Target="../tags/tag92.xml"/><Relationship Id="rId4" Type="http://schemas.openxmlformats.org/officeDocument/2006/relationships/tags" Target="../tags/tag91.xml"/></Relationships>
</file>

<file path=ppt/slides/_rels/slide19.xml.rels><?xml version="1.0" encoding="UTF-8" standalone="yes"?>
<Relationships xmlns="http://schemas.openxmlformats.org/package/2006/relationships"><Relationship Id="rId3" Type="http://schemas.openxmlformats.org/officeDocument/2006/relationships/tags" Target="../tags/tag95.xml"/><Relationship Id="rId7" Type="http://schemas.openxmlformats.org/officeDocument/2006/relationships/image" Target="../media/image1.jpeg"/><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slideLayout" Target="../slideLayouts/slideLayout7.xml"/><Relationship Id="rId5" Type="http://schemas.openxmlformats.org/officeDocument/2006/relationships/tags" Target="../tags/tag97.xml"/><Relationship Id="rId4" Type="http://schemas.openxmlformats.org/officeDocument/2006/relationships/tags" Target="../tags/tag96.xml"/></Relationships>
</file>

<file path=ppt/slides/_rels/slide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9.xml"/><Relationship Id="rId7" Type="http://schemas.openxmlformats.org/officeDocument/2006/relationships/notesSlide" Target="../notesSlides/notesSlide2.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slideLayout" Target="../slideLayouts/slideLayout7.xml"/><Relationship Id="rId5" Type="http://schemas.openxmlformats.org/officeDocument/2006/relationships/tags" Target="../tags/tag11.xml"/><Relationship Id="rId4" Type="http://schemas.openxmlformats.org/officeDocument/2006/relationships/tags" Target="../tags/tag10.xml"/></Relationships>
</file>

<file path=ppt/slides/_rels/slide20.xml.rels><?xml version="1.0" encoding="UTF-8" standalone="yes"?>
<Relationships xmlns="http://schemas.openxmlformats.org/package/2006/relationships"><Relationship Id="rId3" Type="http://schemas.openxmlformats.org/officeDocument/2006/relationships/tags" Target="../tags/tag100.xml"/><Relationship Id="rId7" Type="http://schemas.openxmlformats.org/officeDocument/2006/relationships/image" Target="../media/image1.jpeg"/><Relationship Id="rId2" Type="http://schemas.openxmlformats.org/officeDocument/2006/relationships/tags" Target="../tags/tag99.xml"/><Relationship Id="rId1" Type="http://schemas.openxmlformats.org/officeDocument/2006/relationships/tags" Target="../tags/tag98.xml"/><Relationship Id="rId6" Type="http://schemas.openxmlformats.org/officeDocument/2006/relationships/slideLayout" Target="../slideLayouts/slideLayout7.xml"/><Relationship Id="rId5" Type="http://schemas.openxmlformats.org/officeDocument/2006/relationships/tags" Target="../tags/tag102.xml"/><Relationship Id="rId4" Type="http://schemas.openxmlformats.org/officeDocument/2006/relationships/tags" Target="../tags/tag101.xml"/></Relationships>
</file>

<file path=ppt/slides/_rels/slide21.xml.rels><?xml version="1.0" encoding="UTF-8" standalone="yes"?>
<Relationships xmlns="http://schemas.openxmlformats.org/package/2006/relationships"><Relationship Id="rId3" Type="http://schemas.openxmlformats.org/officeDocument/2006/relationships/tags" Target="../tags/tag105.xml"/><Relationship Id="rId7" Type="http://schemas.openxmlformats.org/officeDocument/2006/relationships/image" Target="../media/image1.jpeg"/><Relationship Id="rId2" Type="http://schemas.openxmlformats.org/officeDocument/2006/relationships/tags" Target="../tags/tag104.xml"/><Relationship Id="rId1" Type="http://schemas.openxmlformats.org/officeDocument/2006/relationships/tags" Target="../tags/tag103.xml"/><Relationship Id="rId6" Type="http://schemas.openxmlformats.org/officeDocument/2006/relationships/slideLayout" Target="../slideLayouts/slideLayout7.xml"/><Relationship Id="rId5" Type="http://schemas.openxmlformats.org/officeDocument/2006/relationships/tags" Target="../tags/tag107.xml"/><Relationship Id="rId4" Type="http://schemas.openxmlformats.org/officeDocument/2006/relationships/tags" Target="../tags/tag106.xml"/></Relationships>
</file>

<file path=ppt/slides/_rels/slide22.xml.rels><?xml version="1.0" encoding="UTF-8" standalone="yes"?>
<Relationships xmlns="http://schemas.openxmlformats.org/package/2006/relationships"><Relationship Id="rId3" Type="http://schemas.openxmlformats.org/officeDocument/2006/relationships/tags" Target="../tags/tag110.xml"/><Relationship Id="rId7" Type="http://schemas.openxmlformats.org/officeDocument/2006/relationships/image" Target="../media/image1.jpeg"/><Relationship Id="rId2" Type="http://schemas.openxmlformats.org/officeDocument/2006/relationships/tags" Target="../tags/tag109.xml"/><Relationship Id="rId1" Type="http://schemas.openxmlformats.org/officeDocument/2006/relationships/tags" Target="../tags/tag108.xml"/><Relationship Id="rId6" Type="http://schemas.openxmlformats.org/officeDocument/2006/relationships/slideLayout" Target="../slideLayouts/slideLayout7.xml"/><Relationship Id="rId5" Type="http://schemas.openxmlformats.org/officeDocument/2006/relationships/tags" Target="../tags/tag112.xml"/><Relationship Id="rId4" Type="http://schemas.openxmlformats.org/officeDocument/2006/relationships/tags" Target="../tags/tag111.xml"/></Relationships>
</file>

<file path=ppt/slides/_rels/slide23.xml.rels><?xml version="1.0" encoding="UTF-8" standalone="yes"?>
<Relationships xmlns="http://schemas.openxmlformats.org/package/2006/relationships"><Relationship Id="rId3" Type="http://schemas.openxmlformats.org/officeDocument/2006/relationships/tags" Target="../tags/tag115.xml"/><Relationship Id="rId7" Type="http://schemas.openxmlformats.org/officeDocument/2006/relationships/image" Target="../media/image1.jpeg"/><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slideLayout" Target="../slideLayouts/slideLayout7.xml"/><Relationship Id="rId5" Type="http://schemas.openxmlformats.org/officeDocument/2006/relationships/tags" Target="../tags/tag117.xml"/><Relationship Id="rId4" Type="http://schemas.openxmlformats.org/officeDocument/2006/relationships/tags" Target="../tags/tag116.xml"/></Relationships>
</file>

<file path=ppt/slides/_rels/slide24.xml.rels><?xml version="1.0" encoding="UTF-8" standalone="yes"?>
<Relationships xmlns="http://schemas.openxmlformats.org/package/2006/relationships"><Relationship Id="rId3" Type="http://schemas.openxmlformats.org/officeDocument/2006/relationships/tags" Target="../tags/tag120.xml"/><Relationship Id="rId2" Type="http://schemas.openxmlformats.org/officeDocument/2006/relationships/tags" Target="../tags/tag119.xml"/><Relationship Id="rId1" Type="http://schemas.openxmlformats.org/officeDocument/2006/relationships/tags" Target="../tags/tag118.xml"/><Relationship Id="rId4"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tags" Target="../tags/tag123.xml"/><Relationship Id="rId2" Type="http://schemas.openxmlformats.org/officeDocument/2006/relationships/tags" Target="../tags/tag122.xml"/><Relationship Id="rId1" Type="http://schemas.openxmlformats.org/officeDocument/2006/relationships/tags" Target="../tags/tag121.xml"/><Relationship Id="rId4"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tags" Target="../tags/tag126.xml"/><Relationship Id="rId2" Type="http://schemas.openxmlformats.org/officeDocument/2006/relationships/tags" Target="../tags/tag125.xml"/><Relationship Id="rId1" Type="http://schemas.openxmlformats.org/officeDocument/2006/relationships/tags" Target="../tags/tag124.xml"/><Relationship Id="rId5" Type="http://schemas.openxmlformats.org/officeDocument/2006/relationships/slideLayout" Target="../slideLayouts/slideLayout7.xml"/><Relationship Id="rId4" Type="http://schemas.openxmlformats.org/officeDocument/2006/relationships/tags" Target="../tags/tag127.xml"/></Relationships>
</file>

<file path=ppt/slides/_rels/slide3.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4.xml"/><Relationship Id="rId7" Type="http://schemas.openxmlformats.org/officeDocument/2006/relationships/notesSlide" Target="../notesSlides/notesSlide3.xml"/><Relationship Id="rId2" Type="http://schemas.openxmlformats.org/officeDocument/2006/relationships/tags" Target="../tags/tag13.xml"/><Relationship Id="rId1" Type="http://schemas.openxmlformats.org/officeDocument/2006/relationships/tags" Target="../tags/tag12.xml"/><Relationship Id="rId6" Type="http://schemas.openxmlformats.org/officeDocument/2006/relationships/slideLayout" Target="../slideLayouts/slideLayout7.xml"/><Relationship Id="rId5" Type="http://schemas.openxmlformats.org/officeDocument/2006/relationships/tags" Target="../tags/tag16.xml"/><Relationship Id="rId4" Type="http://schemas.openxmlformats.org/officeDocument/2006/relationships/tags" Target="../tags/tag15.xml"/></Relationships>
</file>

<file path=ppt/slides/_rels/slide4.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19.xml"/><Relationship Id="rId7" Type="http://schemas.openxmlformats.org/officeDocument/2006/relationships/notesSlide" Target="../notesSlides/notesSlide4.xml"/><Relationship Id="rId2" Type="http://schemas.openxmlformats.org/officeDocument/2006/relationships/tags" Target="../tags/tag18.xml"/><Relationship Id="rId1" Type="http://schemas.openxmlformats.org/officeDocument/2006/relationships/tags" Target="../tags/tag17.xml"/><Relationship Id="rId6" Type="http://schemas.openxmlformats.org/officeDocument/2006/relationships/slideLayout" Target="../slideLayouts/slideLayout7.xml"/><Relationship Id="rId5" Type="http://schemas.openxmlformats.org/officeDocument/2006/relationships/tags" Target="../tags/tag21.xml"/><Relationship Id="rId4" Type="http://schemas.openxmlformats.org/officeDocument/2006/relationships/tags" Target="../tags/tag20.xml"/></Relationships>
</file>

<file path=ppt/slides/_rels/slide5.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24.xml"/><Relationship Id="rId7" Type="http://schemas.openxmlformats.org/officeDocument/2006/relationships/notesSlide" Target="../notesSlides/notesSlide5.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slideLayout" Target="../slideLayouts/slideLayout7.xml"/><Relationship Id="rId5" Type="http://schemas.openxmlformats.org/officeDocument/2006/relationships/tags" Target="../tags/tag26.xml"/><Relationship Id="rId4" Type="http://schemas.openxmlformats.org/officeDocument/2006/relationships/tags" Target="../tags/tag25.xml"/></Relationships>
</file>

<file path=ppt/slides/_rels/slide6.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29.xml"/><Relationship Id="rId7" Type="http://schemas.openxmlformats.org/officeDocument/2006/relationships/notesSlide" Target="../notesSlides/notesSlide6.xml"/><Relationship Id="rId2" Type="http://schemas.openxmlformats.org/officeDocument/2006/relationships/tags" Target="../tags/tag28.xml"/><Relationship Id="rId1" Type="http://schemas.openxmlformats.org/officeDocument/2006/relationships/tags" Target="../tags/tag27.xml"/><Relationship Id="rId6" Type="http://schemas.openxmlformats.org/officeDocument/2006/relationships/slideLayout" Target="../slideLayouts/slideLayout7.xml"/><Relationship Id="rId5" Type="http://schemas.openxmlformats.org/officeDocument/2006/relationships/tags" Target="../tags/tag31.xml"/><Relationship Id="rId4" Type="http://schemas.openxmlformats.org/officeDocument/2006/relationships/tags" Target="../tags/tag30.xml"/></Relationships>
</file>

<file path=ppt/slides/_rels/slide7.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34.xml"/><Relationship Id="rId7" Type="http://schemas.openxmlformats.org/officeDocument/2006/relationships/notesSlide" Target="../notesSlides/notesSlide7.xml"/><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slideLayout" Target="../slideLayouts/slideLayout7.xml"/><Relationship Id="rId5" Type="http://schemas.openxmlformats.org/officeDocument/2006/relationships/tags" Target="../tags/tag36.xml"/><Relationship Id="rId4" Type="http://schemas.openxmlformats.org/officeDocument/2006/relationships/tags" Target="../tags/tag35.xml"/></Relationships>
</file>

<file path=ppt/slides/_rels/slide8.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39.xml"/><Relationship Id="rId7" Type="http://schemas.openxmlformats.org/officeDocument/2006/relationships/notesSlide" Target="../notesSlides/notesSlide8.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slideLayout" Target="../slideLayouts/slideLayout7.xml"/><Relationship Id="rId5" Type="http://schemas.openxmlformats.org/officeDocument/2006/relationships/tags" Target="../tags/tag41.xml"/><Relationship Id="rId4" Type="http://schemas.openxmlformats.org/officeDocument/2006/relationships/tags" Target="../tags/tag40.xml"/></Relationships>
</file>

<file path=ppt/slides/_rels/slide9.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tags" Target="../tags/tag44.xml"/><Relationship Id="rId7" Type="http://schemas.openxmlformats.org/officeDocument/2006/relationships/notesSlide" Target="../notesSlides/notesSlide9.xml"/><Relationship Id="rId2" Type="http://schemas.openxmlformats.org/officeDocument/2006/relationships/tags" Target="../tags/tag43.xml"/><Relationship Id="rId1" Type="http://schemas.openxmlformats.org/officeDocument/2006/relationships/tags" Target="../tags/tag42.xml"/><Relationship Id="rId6" Type="http://schemas.openxmlformats.org/officeDocument/2006/relationships/slideLayout" Target="../slideLayouts/slideLayout7.xml"/><Relationship Id="rId5" Type="http://schemas.openxmlformats.org/officeDocument/2006/relationships/tags" Target="../tags/tag46.xml"/><Relationship Id="rId4" Type="http://schemas.openxmlformats.org/officeDocument/2006/relationships/tags" Target="../tags/tag4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910CA1AF-3354-772B-B823-EEDA202317AF}"/>
              </a:ext>
            </a:extLst>
          </p:cNvPr>
          <p:cNvSpPr txBox="1"/>
          <p:nvPr>
            <p:custDataLst>
              <p:tags r:id="rId1"/>
            </p:custDataLst>
          </p:nvPr>
        </p:nvSpPr>
        <p:spPr>
          <a:xfrm>
            <a:off x="946150" y="1026127"/>
            <a:ext cx="10299700" cy="5947782"/>
          </a:xfrm>
          <a:prstGeom prst="rect">
            <a:avLst/>
          </a:prstGeom>
          <a:noFill/>
        </p:spPr>
        <p:txBody>
          <a:bodyPr wrap="square">
            <a:spAutoFit/>
          </a:bodyPr>
          <a:lstStyle/>
          <a:p>
            <a:pPr algn="ctr"/>
            <a:r>
              <a:rPr lang="fr-CA" sz="4400" b="1"/>
              <a:t>Entente catégorie 3 </a:t>
            </a:r>
            <a:endParaRPr lang="fr-CA" sz="4400" b="1">
              <a:latin typeface="Arial" panose="020B0604020202020204" pitchFamily="34" charset="0"/>
              <a:cs typeface="Arial" panose="020B0604020202020204" pitchFamily="34" charset="0"/>
            </a:endParaRPr>
          </a:p>
          <a:p>
            <a:pPr algn="ctr"/>
            <a:endParaRPr lang="fr-CA" sz="2000"/>
          </a:p>
          <a:p>
            <a:pPr algn="ctr"/>
            <a:endParaRPr lang="fr-CA" sz="4400"/>
          </a:p>
          <a:p>
            <a:pPr algn="ctr"/>
            <a:endParaRPr lang="fr-CA" sz="4400"/>
          </a:p>
          <a:p>
            <a:pPr algn="ctr"/>
            <a:endParaRPr lang="fr-CA" sz="4400"/>
          </a:p>
          <a:p>
            <a:pPr algn="ctr"/>
            <a:r>
              <a:rPr lang="fr-CA" sz="4000" b="1"/>
              <a:t>Maintien de l’équité salariale et autres éléments de rémunération</a:t>
            </a:r>
          </a:p>
          <a:p>
            <a:pPr algn="ctr"/>
            <a:endParaRPr lang="fr-CA" sz="1050" b="1"/>
          </a:p>
          <a:p>
            <a:pPr algn="ctr"/>
            <a:r>
              <a:rPr lang="fr-CA" sz="4000" b="1">
                <a:latin typeface="Calibri" panose="020F0502020204030204" pitchFamily="34" charset="0"/>
                <a:cs typeface="Calibri" panose="020F0502020204030204" pitchFamily="34" charset="0"/>
              </a:rPr>
              <a:t>Tournée des assemblées générales</a:t>
            </a:r>
          </a:p>
          <a:p>
            <a:pPr algn="ctr"/>
            <a:r>
              <a:rPr lang="fr-CA" sz="4000" b="1">
                <a:latin typeface="Calibri" panose="020F0502020204030204" pitchFamily="34" charset="0"/>
                <a:cs typeface="Calibri" panose="020F0502020204030204" pitchFamily="34" charset="0"/>
              </a:rPr>
              <a:t>Janvier et février 2024</a:t>
            </a:r>
            <a:endParaRPr lang="fr-CA" sz="1400" b="1">
              <a:latin typeface="Arial" panose="020B0604020202020204" pitchFamily="34" charset="0"/>
              <a:cs typeface="Arial" panose="020B0604020202020204" pitchFamily="34" charset="0"/>
            </a:endParaRPr>
          </a:p>
        </p:txBody>
      </p:sp>
      <p:sp>
        <p:nvSpPr>
          <p:cNvPr id="2" name="Espace réservé du numéro de diapositive 1">
            <a:extLst>
              <a:ext uri="{FF2B5EF4-FFF2-40B4-BE49-F238E27FC236}">
                <a16:creationId xmlns:a16="http://schemas.microsoft.com/office/drawing/2014/main" id="{E9663EB1-BAC1-C74B-93ED-BD5D24E73572}"/>
              </a:ext>
            </a:extLst>
          </p:cNvPr>
          <p:cNvSpPr>
            <a:spLocks noGrp="1"/>
          </p:cNvSpPr>
          <p:nvPr>
            <p:ph type="sldNum" sz="quarter" idx="12"/>
            <p:custDataLst>
              <p:tags r:id="rId2"/>
            </p:custDataLst>
          </p:nvPr>
        </p:nvSpPr>
        <p:spPr/>
        <p:txBody>
          <a:bodyPr/>
          <a:lstStyle/>
          <a:p>
            <a:fld id="{18D25734-BAAB-45B8-8828-031302FAFDE5}" type="slidenum">
              <a:rPr lang="fr-CA" smtClean="0"/>
              <a:t>1</a:t>
            </a:fld>
            <a:endParaRPr lang="fr-CA"/>
          </a:p>
        </p:txBody>
      </p:sp>
      <p:sp>
        <p:nvSpPr>
          <p:cNvPr id="9" name="Titre 3">
            <a:extLst>
              <a:ext uri="{FF2B5EF4-FFF2-40B4-BE49-F238E27FC236}">
                <a16:creationId xmlns:a16="http://schemas.microsoft.com/office/drawing/2014/main" id="{4538393B-62DA-A535-36F5-BA30E3389780}"/>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fr-CA" sz="3200">
              <a:solidFill>
                <a:schemeClr val="bg1"/>
              </a:solidFill>
            </a:endParaRPr>
          </a:p>
        </p:txBody>
      </p:sp>
      <p:sp>
        <p:nvSpPr>
          <p:cNvPr id="10" name="Organigramme : Connecteur 9">
            <a:extLst>
              <a:ext uri="{FF2B5EF4-FFF2-40B4-BE49-F238E27FC236}">
                <a16:creationId xmlns:a16="http://schemas.microsoft.com/office/drawing/2014/main" id="{2B4EC302-BCC9-0B98-9E8E-2BAE388080B1}"/>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1" name="Image 10" descr="Une image contenant texte, clipart&#10;&#10;Description générée automatiquement">
            <a:extLst>
              <a:ext uri="{FF2B5EF4-FFF2-40B4-BE49-F238E27FC236}">
                <a16:creationId xmlns:a16="http://schemas.microsoft.com/office/drawing/2014/main" id="{AEFF7F48-1DE2-FAA6-3FA3-4A110EA0F7B1}"/>
              </a:ext>
            </a:extLst>
          </p:cNvPr>
          <p:cNvPicPr>
            <a:picLocks noChangeAspect="1"/>
          </p:cNvPicPr>
          <p:nvPr>
            <p:custDataLst>
              <p:tags r:id="rId5"/>
            </p:custDataLst>
          </p:nvPr>
        </p:nvPicPr>
        <p:blipFill>
          <a:blip r:embed="rId9">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pic>
        <p:nvPicPr>
          <p:cNvPr id="12" name="Picture 2">
            <a:extLst>
              <a:ext uri="{FF2B5EF4-FFF2-40B4-BE49-F238E27FC236}">
                <a16:creationId xmlns:a16="http://schemas.microsoft.com/office/drawing/2014/main" id="{57DD6589-705D-F4E7-61B9-86FFEB6A8C66}"/>
              </a:ext>
            </a:extLst>
          </p:cNvPr>
          <p:cNvPicPr>
            <a:picLocks noChangeAspect="1" noChangeArrowheads="1"/>
          </p:cNvPicPr>
          <p:nvPr>
            <p:custDataLst>
              <p:tags r:id="rId6"/>
            </p:custDataLst>
          </p:nvPr>
        </p:nvPicPr>
        <p:blipFill>
          <a:blip r:embed="rId10" cstate="print"/>
          <a:stretch>
            <a:fillRect/>
          </a:stretch>
        </p:blipFill>
        <p:spPr bwMode="auto">
          <a:xfrm flipH="1">
            <a:off x="4817152" y="1906176"/>
            <a:ext cx="2557695" cy="2028515"/>
          </a:xfrm>
          <a:prstGeom prst="rect">
            <a:avLst/>
          </a:prstGeom>
          <a:solidFill>
            <a:schemeClr val="accent1">
              <a:lumMod val="20000"/>
              <a:lumOff val="80000"/>
            </a:schemeClr>
          </a:solidFill>
          <a:ln w="9525">
            <a:noFill/>
            <a:miter lim="800000"/>
            <a:headEnd/>
            <a:tailEnd/>
          </a:ln>
          <a:effectLst/>
        </p:spPr>
      </p:pic>
    </p:spTree>
    <p:extLst>
      <p:ext uri="{BB962C8B-B14F-4D97-AF65-F5344CB8AC3E}">
        <p14:creationId xmlns:p14="http://schemas.microsoft.com/office/powerpoint/2010/main" val="383132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838200" y="1272394"/>
            <a:ext cx="11044213" cy="3392724"/>
          </a:xfrm>
          <a:prstGeom prst="rect">
            <a:avLst/>
          </a:prstGeom>
          <a:noFill/>
        </p:spPr>
        <p:txBody>
          <a:bodyPr wrap="square">
            <a:spAutoFit/>
          </a:bodyPr>
          <a:lstStyle/>
          <a:p>
            <a:pPr marL="0" lvl="2" algn="just">
              <a:lnSpc>
                <a:spcPct val="90000"/>
              </a:lnSpc>
              <a:spcBef>
                <a:spcPts val="500"/>
              </a:spcBef>
              <a:defRPr/>
            </a:pPr>
            <a:r>
              <a:rPr lang="fr-CA" sz="2400" b="1" dirty="0">
                <a:latin typeface="Arial" panose="020B0604020202020204" pitchFamily="34" charset="0"/>
                <a:cs typeface="Arial" panose="020B0604020202020204" pitchFamily="34" charset="0"/>
              </a:rPr>
              <a:t>5321 — Secrétaire juridique</a:t>
            </a:r>
          </a:p>
          <a:p>
            <a:pPr marL="457200" marR="0" lvl="3" defTabSz="914400" rtl="0" eaLnBrk="1" fontAlgn="auto" latinLnBrk="0" hangingPunct="1">
              <a:lnSpc>
                <a:spcPct val="90000"/>
              </a:lnSpc>
              <a:spcBef>
                <a:spcPts val="1000"/>
              </a:spcBef>
              <a:spcAft>
                <a:spcPts val="0"/>
              </a:spcAft>
              <a:buClrTx/>
              <a:buSzTx/>
              <a:tabLst/>
              <a:defRPr/>
            </a:pPr>
            <a:endParaRPr kumimoji="0" lang="fr-CA" sz="24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457200" marR="0" lvl="3" defTabSz="914400" rtl="0" eaLnBrk="1" fontAlgn="auto" latinLnBrk="0" hangingPunct="1">
              <a:lnSpc>
                <a:spcPct val="90000"/>
              </a:lnSpc>
              <a:spcBef>
                <a:spcPts val="1000"/>
              </a:spcBef>
              <a:spcAft>
                <a:spcPts val="0"/>
              </a:spcAft>
              <a:buClrTx/>
              <a:buSzTx/>
              <a:tabLst/>
              <a:defRPr/>
            </a:pPr>
            <a:endPar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687600" marR="0" lvl="3" indent="-2304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fr-CA" sz="2400" dirty="0">
                <a:latin typeface="Arial" panose="020B0604020202020204" pitchFamily="34" charset="0"/>
                <a:cs typeface="Arial" panose="020B0604020202020204" pitchFamily="34" charset="0"/>
              </a:rPr>
              <a:t>Selon les estimations, la majoration de traitement prévue à la Lettre d’entente no 49, pourra équivaloir, sous toutes réserves, à environ 8,87%.</a:t>
            </a:r>
          </a:p>
          <a:p>
            <a:pPr marL="457200" marR="0" lvl="3" defTabSz="914400" rtl="0" eaLnBrk="1" fontAlgn="auto" latinLnBrk="0" hangingPunct="1">
              <a:lnSpc>
                <a:spcPct val="90000"/>
              </a:lnSpc>
              <a:spcBef>
                <a:spcPts val="1000"/>
              </a:spcBef>
              <a:spcAft>
                <a:spcPts val="0"/>
              </a:spcAft>
              <a:buClrTx/>
              <a:buSzTx/>
              <a:tabLst/>
              <a:defRPr/>
            </a:pPr>
            <a:endParaRPr lang="fr-CA" sz="2400" dirty="0">
              <a:latin typeface="Arial" panose="020B0604020202020204" pitchFamily="34" charset="0"/>
              <a:cs typeface="Arial" panose="020B0604020202020204" pitchFamily="34" charset="0"/>
            </a:endParaRPr>
          </a:p>
          <a:p>
            <a:pPr marL="687600" marR="0" lvl="3" indent="-2304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fr-CA" sz="2400" dirty="0">
                <a:latin typeface="Arial" panose="020B0604020202020204" pitchFamily="34" charset="0"/>
                <a:cs typeface="Arial" panose="020B0604020202020204" pitchFamily="34" charset="0"/>
              </a:rPr>
              <a:t>Le salaire au maximum de l’échelle est le même après l’ajustement de la majoration. </a:t>
            </a:r>
            <a:endParaRPr lang="fr-CA" sz="2400" dirty="0">
              <a:latin typeface="Arial" panose="020B0604020202020204" pitchFamily="34" charset="0"/>
              <a:ea typeface="Calibri" panose="020F0502020204030204" pitchFamily="34"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43C955D1-214B-2719-6B76-6D50283C0B57}"/>
              </a:ext>
            </a:extLst>
          </p:cNvPr>
          <p:cNvSpPr>
            <a:spLocks noGrp="1"/>
          </p:cNvSpPr>
          <p:nvPr>
            <p:ph type="sldNum" sz="quarter" idx="12"/>
            <p:custDataLst>
              <p:tags r:id="rId2"/>
            </p:custDataLst>
          </p:nvPr>
        </p:nvSpPr>
        <p:spPr/>
        <p:txBody>
          <a:bodyPr/>
          <a:lstStyle/>
          <a:p>
            <a:fld id="{18D25734-BAAB-45B8-8828-031302FAFDE5}" type="slidenum">
              <a:rPr lang="fr-CA" smtClean="0"/>
              <a:t>10</a:t>
            </a:fld>
            <a:endParaRPr lang="fr-CA"/>
          </a:p>
        </p:txBody>
      </p:sp>
      <p:sp>
        <p:nvSpPr>
          <p:cNvPr id="5" name="Titre 3">
            <a:extLst>
              <a:ext uri="{FF2B5EF4-FFF2-40B4-BE49-F238E27FC236}">
                <a16:creationId xmlns:a16="http://schemas.microsoft.com/office/drawing/2014/main" id="{0C062EE3-CC7F-6E1E-93A9-8FAE192A248B}"/>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Maintien de l’équité salariale</a:t>
            </a:r>
          </a:p>
        </p:txBody>
      </p:sp>
      <p:sp>
        <p:nvSpPr>
          <p:cNvPr id="7" name="Organigramme : Connecteur 6">
            <a:extLst>
              <a:ext uri="{FF2B5EF4-FFF2-40B4-BE49-F238E27FC236}">
                <a16:creationId xmlns:a16="http://schemas.microsoft.com/office/drawing/2014/main" id="{B188FB4D-537E-2E63-2E03-C1CAE8E8A314}"/>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E4501F81-BE8E-8E4F-38AC-15BE99291373}"/>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2150170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059E8ABE-1D50-4F39-4538-13131D67DA1F}"/>
              </a:ext>
            </a:extLst>
          </p:cNvPr>
          <p:cNvSpPr txBox="1"/>
          <p:nvPr>
            <p:custDataLst>
              <p:tags r:id="rId1"/>
            </p:custDataLst>
          </p:nvPr>
        </p:nvSpPr>
        <p:spPr>
          <a:xfrm>
            <a:off x="484664" y="1222842"/>
            <a:ext cx="11222671" cy="3847207"/>
          </a:xfrm>
          <a:prstGeom prst="rect">
            <a:avLst/>
          </a:prstGeom>
          <a:noFill/>
        </p:spPr>
        <p:txBody>
          <a:bodyPr wrap="square">
            <a:spAutoFit/>
          </a:bodyPr>
          <a:lstStyle/>
          <a:p>
            <a:endParaRPr lang="fr-CA"/>
          </a:p>
          <a:p>
            <a:endParaRPr lang="fr-CA"/>
          </a:p>
          <a:p>
            <a:pPr algn="ctr"/>
            <a:r>
              <a:rPr lang="fr-CA" sz="4400" b="1">
                <a:latin typeface="Arial" panose="020B0604020202020204" pitchFamily="34" charset="0"/>
                <a:cs typeface="Arial" panose="020B0604020202020204" pitchFamily="34" charset="0"/>
              </a:rPr>
              <a:t>Rémunération</a:t>
            </a:r>
          </a:p>
          <a:p>
            <a:endParaRPr lang="fr-CA" sz="4400">
              <a:latin typeface="Arial" panose="020B0604020202020204" pitchFamily="34" charset="0"/>
              <a:cs typeface="Arial" panose="020B0604020202020204" pitchFamily="34" charset="0"/>
            </a:endParaRPr>
          </a:p>
          <a:p>
            <a:r>
              <a:rPr lang="fr-CA" sz="4400">
                <a:latin typeface="Arial" panose="020B0604020202020204" pitchFamily="34" charset="0"/>
                <a:cs typeface="Arial" panose="020B0604020202020204" pitchFamily="34" charset="0"/>
              </a:rPr>
              <a:t>	</a:t>
            </a:r>
            <a:r>
              <a:rPr lang="fr-CA" sz="3200"/>
              <a:t>Somme forfaitaire, prime, majoration de traitement et 	intégration</a:t>
            </a:r>
          </a:p>
          <a:p>
            <a:endParaRPr lang="fr-CA" sz="4400">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7F2710BA-E211-9B6D-D59E-86DE24F4120E}"/>
              </a:ext>
            </a:extLst>
          </p:cNvPr>
          <p:cNvSpPr>
            <a:spLocks noGrp="1"/>
          </p:cNvSpPr>
          <p:nvPr>
            <p:ph type="sldNum" sz="quarter" idx="12"/>
            <p:custDataLst>
              <p:tags r:id="rId2"/>
            </p:custDataLst>
          </p:nvPr>
        </p:nvSpPr>
        <p:spPr/>
        <p:txBody>
          <a:bodyPr/>
          <a:lstStyle/>
          <a:p>
            <a:fld id="{18D25734-BAAB-45B8-8828-031302FAFDE5}" type="slidenum">
              <a:rPr lang="fr-CA" smtClean="0"/>
              <a:t>11</a:t>
            </a:fld>
            <a:endParaRPr lang="fr-CA"/>
          </a:p>
        </p:txBody>
      </p:sp>
      <p:sp>
        <p:nvSpPr>
          <p:cNvPr id="5" name="Titre 3">
            <a:extLst>
              <a:ext uri="{FF2B5EF4-FFF2-40B4-BE49-F238E27FC236}">
                <a16:creationId xmlns:a16="http://schemas.microsoft.com/office/drawing/2014/main" id="{E502CA97-DDC4-0BDF-D6C9-308483B6570D}"/>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Maintien de l’équité salariale</a:t>
            </a:r>
          </a:p>
        </p:txBody>
      </p:sp>
      <p:sp>
        <p:nvSpPr>
          <p:cNvPr id="7" name="Organigramme : Connecteur 6">
            <a:extLst>
              <a:ext uri="{FF2B5EF4-FFF2-40B4-BE49-F238E27FC236}">
                <a16:creationId xmlns:a16="http://schemas.microsoft.com/office/drawing/2014/main" id="{730840F6-5E4E-1119-BE07-6D063811A3A4}"/>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EFADF1D8-F37F-A3B3-B3A4-2489AE566F5E}"/>
              </a:ext>
            </a:extLst>
          </p:cNvPr>
          <p:cNvPicPr>
            <a:picLocks noChangeAspect="1"/>
          </p:cNvPicPr>
          <p:nvPr>
            <p:custDataLst>
              <p:tags r:id="rId5"/>
            </p:custDataLst>
          </p:nvPr>
        </p:nvPicPr>
        <p:blipFill>
          <a:blip r:embed="rId9">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pic>
        <p:nvPicPr>
          <p:cNvPr id="9" name="Picture 2">
            <a:extLst>
              <a:ext uri="{FF2B5EF4-FFF2-40B4-BE49-F238E27FC236}">
                <a16:creationId xmlns:a16="http://schemas.microsoft.com/office/drawing/2014/main" id="{BB199640-56DF-B823-EE1C-6B3436C493A5}"/>
              </a:ext>
            </a:extLst>
          </p:cNvPr>
          <p:cNvPicPr>
            <a:picLocks noChangeAspect="1" noChangeArrowheads="1"/>
          </p:cNvPicPr>
          <p:nvPr>
            <p:custDataLst>
              <p:tags r:id="rId6"/>
            </p:custDataLst>
          </p:nvPr>
        </p:nvPicPr>
        <p:blipFill>
          <a:blip r:embed="rId10" cstate="print"/>
          <a:stretch>
            <a:fillRect/>
          </a:stretch>
        </p:blipFill>
        <p:spPr bwMode="auto">
          <a:xfrm flipH="1">
            <a:off x="8942663" y="4406665"/>
            <a:ext cx="2898661" cy="2298936"/>
          </a:xfrm>
          <a:prstGeom prst="rect">
            <a:avLst/>
          </a:prstGeom>
          <a:solidFill>
            <a:schemeClr val="accent1">
              <a:lumMod val="20000"/>
              <a:lumOff val="80000"/>
            </a:schemeClr>
          </a:solidFill>
          <a:ln w="9525">
            <a:noFill/>
            <a:miter lim="800000"/>
            <a:headEnd/>
            <a:tailEnd/>
          </a:ln>
          <a:effectLst/>
        </p:spPr>
      </p:pic>
    </p:spTree>
    <p:extLst>
      <p:ext uri="{BB962C8B-B14F-4D97-AF65-F5344CB8AC3E}">
        <p14:creationId xmlns:p14="http://schemas.microsoft.com/office/powerpoint/2010/main" val="28940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059E8ABE-1D50-4F39-4538-13131D67DA1F}"/>
              </a:ext>
            </a:extLst>
          </p:cNvPr>
          <p:cNvSpPr txBox="1"/>
          <p:nvPr>
            <p:custDataLst>
              <p:tags r:id="rId1"/>
            </p:custDataLst>
          </p:nvPr>
        </p:nvSpPr>
        <p:spPr>
          <a:xfrm>
            <a:off x="484664" y="1203458"/>
            <a:ext cx="11222671" cy="5766707"/>
          </a:xfrm>
          <a:prstGeom prst="rect">
            <a:avLst/>
          </a:prstGeom>
          <a:noFill/>
        </p:spPr>
        <p:txBody>
          <a:bodyPr wrap="square">
            <a:spAutoFit/>
          </a:bodyPr>
          <a:lstStyle/>
          <a:p>
            <a:pPr marL="0" indent="0">
              <a:buNone/>
            </a:pPr>
            <a:r>
              <a:rPr lang="fr-CA" sz="2400" b="1" dirty="0">
                <a:effectLst/>
                <a:latin typeface="Arial" panose="020B0604020202020204" pitchFamily="34" charset="0"/>
                <a:ea typeface="Calibri" panose="020F0502020204030204" pitchFamily="34" charset="0"/>
                <a:cs typeface="Arial" panose="020B0604020202020204" pitchFamily="34" charset="0"/>
              </a:rPr>
              <a:t>5314 </a:t>
            </a:r>
            <a:r>
              <a:rPr kumimoji="0" lang="fr-CA"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5315 —</a:t>
            </a:r>
            <a:r>
              <a:rPr lang="fr-CA" sz="2400" b="1" dirty="0">
                <a:effectLst/>
                <a:latin typeface="Arial" panose="020B0604020202020204" pitchFamily="34" charset="0"/>
                <a:ea typeface="Calibri" panose="020F0502020204030204" pitchFamily="34" charset="0"/>
                <a:cs typeface="Arial" panose="020B0604020202020204" pitchFamily="34" charset="0"/>
              </a:rPr>
              <a:t> Agente administrative classe 2</a:t>
            </a:r>
          </a:p>
          <a:p>
            <a:pPr marL="0" indent="0">
              <a:buNone/>
            </a:pPr>
            <a:endParaRPr lang="fr-CA" sz="2400" b="1"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2400" dirty="0">
                <a:effectLst/>
                <a:latin typeface="Arial" panose="020B0604020202020204" pitchFamily="34" charset="0"/>
                <a:ea typeface="Calibri" panose="020F0502020204030204" pitchFamily="34" charset="0"/>
                <a:cs typeface="Arial" panose="020B0604020202020204" pitchFamily="34" charset="0"/>
              </a:rPr>
              <a:t>Pour la période allant du 1</a:t>
            </a:r>
            <a:r>
              <a:rPr lang="fr-CA" sz="2400" baseline="30000" dirty="0">
                <a:effectLst/>
                <a:latin typeface="Arial" panose="020B0604020202020204" pitchFamily="34" charset="0"/>
                <a:ea typeface="Calibri" panose="020F0502020204030204" pitchFamily="34" charset="0"/>
                <a:cs typeface="Arial" panose="020B0604020202020204" pitchFamily="34" charset="0"/>
              </a:rPr>
              <a:t>er</a:t>
            </a:r>
            <a:r>
              <a:rPr lang="fr-CA" sz="2400" dirty="0">
                <a:effectLst/>
                <a:latin typeface="Arial" panose="020B0604020202020204" pitchFamily="34" charset="0"/>
                <a:ea typeface="Calibri" panose="020F0502020204030204" pitchFamily="34" charset="0"/>
                <a:cs typeface="Arial" panose="020B0604020202020204" pitchFamily="34" charset="0"/>
              </a:rPr>
              <a:t> janvier 2021 jusqu’à la veille de la date d’entrée en vigueur de la convention collective 2023</a:t>
            </a:r>
            <a:r>
              <a:rPr lang="fr-CA" sz="2400" dirty="0">
                <a:latin typeface="Arial" panose="020B0604020202020204" pitchFamily="34" charset="0"/>
                <a:ea typeface="Calibri" panose="020F0502020204030204" pitchFamily="34" charset="0"/>
                <a:cs typeface="Arial" panose="020B0604020202020204" pitchFamily="34" charset="0"/>
              </a:rPr>
              <a:t>, </a:t>
            </a:r>
            <a:r>
              <a:rPr lang="fr-CA" sz="2400" dirty="0">
                <a:effectLst/>
                <a:latin typeface="Arial" panose="020B0604020202020204" pitchFamily="34" charset="0"/>
                <a:ea typeface="Calibri" panose="020F0502020204030204" pitchFamily="34" charset="0"/>
                <a:cs typeface="Arial" panose="020B0604020202020204" pitchFamily="34" charset="0"/>
              </a:rPr>
              <a:t>une somme forfaitaire équivalant à 2 % du salaire de base à l’échelle sera versée aux personnes salariées de la catégorie d’emploi d’Agente administrative classe 2 (5314 -5315)</a:t>
            </a:r>
          </a:p>
          <a:p>
            <a:pPr marL="742950" lvl="1" indent="-285750">
              <a:buFont typeface="Arial" panose="020B0604020202020204" pitchFamily="34" charset="0"/>
              <a:buChar char="•"/>
            </a:pPr>
            <a:r>
              <a:rPr lang="fr-CA" sz="2400" dirty="0">
                <a:effectLst/>
                <a:latin typeface="Arial" panose="020B0604020202020204" pitchFamily="34" charset="0"/>
                <a:ea typeface="Calibri" panose="020F0502020204030204" pitchFamily="34" charset="0"/>
                <a:cs typeface="Arial" panose="020B0604020202020204" pitchFamily="34" charset="0"/>
              </a:rPr>
              <a:t>À moins d’un délai spécifique prévu au présent accord, les montants de la rétroactivité et les ajustements découlant du présent accord seront effectués selon les délais qui seront prévus aux conventions collectives</a:t>
            </a:r>
            <a:endParaRPr lang="fr-CA" sz="2400" dirty="0">
              <a:latin typeface="Arial" panose="020B0604020202020204" pitchFamily="34" charset="0"/>
              <a:cs typeface="Arial" panose="020B0604020202020204" pitchFamily="34" charset="0"/>
            </a:endParaRPr>
          </a:p>
          <a:p>
            <a:pPr marL="687600" marR="0" lvl="3" indent="-2304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Exemple : Estimation de somme forfaitaire basée sur le maximum de l’échelle (35 h/semaine) :</a:t>
            </a: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CA" sz="2400" b="1" dirty="0">
                <a:latin typeface="Arial" panose="020B0604020202020204" pitchFamily="34" charset="0"/>
                <a:cs typeface="Arial" panose="020B0604020202020204" pitchFamily="34" charset="0"/>
              </a:rPr>
              <a:t>2 911,58</a:t>
            </a:r>
            <a:r>
              <a:rPr kumimoji="0" lang="fr-CA" sz="2400" b="1" i="0" u="none" strike="noStrike" kern="1200" cap="none" spc="0" normalizeH="0" baseline="0" noProof="0" dirty="0">
                <a:ln>
                  <a:noFill/>
                </a:ln>
                <a:effectLst/>
                <a:uLnTx/>
                <a:uFillTx/>
                <a:latin typeface="Arial" panose="020B0604020202020204" pitchFamily="34" charset="0"/>
                <a:cs typeface="Arial" panose="020B0604020202020204" pitchFamily="34" charset="0"/>
              </a:rPr>
              <a:t>$*</a:t>
            </a:r>
          </a:p>
          <a:p>
            <a:pPr marL="457200" marR="0" lvl="3"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CA" sz="1600" dirty="0">
                <a:effectLst/>
                <a:latin typeface="Arial" panose="020B0604020202020204" pitchFamily="34" charset="0"/>
                <a:ea typeface="Calibri" panose="020F0502020204030204" pitchFamily="34" charset="0"/>
                <a:cs typeface="Arial" panose="020B0604020202020204" pitchFamily="34" charset="0"/>
              </a:rPr>
              <a:t>* Estimation faite sous toutes réserves</a:t>
            </a: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CA" dirty="0"/>
          </a:p>
        </p:txBody>
      </p:sp>
      <p:sp>
        <p:nvSpPr>
          <p:cNvPr id="4" name="Espace réservé du numéro de diapositive 3">
            <a:extLst>
              <a:ext uri="{FF2B5EF4-FFF2-40B4-BE49-F238E27FC236}">
                <a16:creationId xmlns:a16="http://schemas.microsoft.com/office/drawing/2014/main" id="{7F2710BA-E211-9B6D-D59E-86DE24F4120E}"/>
              </a:ext>
            </a:extLst>
          </p:cNvPr>
          <p:cNvSpPr>
            <a:spLocks noGrp="1"/>
          </p:cNvSpPr>
          <p:nvPr>
            <p:ph type="sldNum" sz="quarter" idx="12"/>
            <p:custDataLst>
              <p:tags r:id="rId2"/>
            </p:custDataLst>
          </p:nvPr>
        </p:nvSpPr>
        <p:spPr/>
        <p:txBody>
          <a:bodyPr/>
          <a:lstStyle/>
          <a:p>
            <a:fld id="{18D25734-BAAB-45B8-8828-031302FAFDE5}" type="slidenum">
              <a:rPr lang="fr-CA" smtClean="0"/>
              <a:t>12</a:t>
            </a:fld>
            <a:endParaRPr lang="fr-CA"/>
          </a:p>
        </p:txBody>
      </p:sp>
      <p:sp>
        <p:nvSpPr>
          <p:cNvPr id="5" name="Titre 3">
            <a:extLst>
              <a:ext uri="{FF2B5EF4-FFF2-40B4-BE49-F238E27FC236}">
                <a16:creationId xmlns:a16="http://schemas.microsoft.com/office/drawing/2014/main" id="{147B7D3C-073A-E793-3491-7B6A47E0B95C}"/>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Somme forfaitaire</a:t>
            </a:r>
          </a:p>
        </p:txBody>
      </p:sp>
      <p:sp>
        <p:nvSpPr>
          <p:cNvPr id="7" name="Organigramme : Connecteur 6">
            <a:extLst>
              <a:ext uri="{FF2B5EF4-FFF2-40B4-BE49-F238E27FC236}">
                <a16:creationId xmlns:a16="http://schemas.microsoft.com/office/drawing/2014/main" id="{7AA7A3E9-DED1-8EE0-545E-D016CB91E085}"/>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950E7117-871B-503D-3F35-14E5A5DC09AE}"/>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18339382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729458" y="1099152"/>
            <a:ext cx="11115883" cy="5447645"/>
          </a:xfrm>
          <a:prstGeom prst="rect">
            <a:avLst/>
          </a:prstGeom>
          <a:noFill/>
        </p:spPr>
        <p:txBody>
          <a:bodyPr wrap="square">
            <a:spAutoFit/>
          </a:bodyPr>
          <a:lstStyle/>
          <a:p>
            <a:pPr marL="0" indent="0" algn="just">
              <a:buNone/>
            </a:pPr>
            <a:r>
              <a:rPr lang="fr-CA" sz="2400" b="1" dirty="0">
                <a:effectLst/>
                <a:latin typeface="Arial" panose="020B0604020202020204" pitchFamily="34" charset="0"/>
                <a:ea typeface="Calibri" panose="020F0502020204030204" pitchFamily="34" charset="0"/>
                <a:cs typeface="Arial" panose="020B0604020202020204" pitchFamily="34" charset="0"/>
              </a:rPr>
              <a:t>     </a:t>
            </a:r>
          </a:p>
          <a:p>
            <a:pPr marL="0" indent="0" algn="just">
              <a:buNone/>
            </a:pPr>
            <a:r>
              <a:rPr lang="fr-CA" sz="2400" b="1" dirty="0">
                <a:effectLst/>
                <a:latin typeface="Arial" panose="020B0604020202020204" pitchFamily="34" charset="0"/>
                <a:ea typeface="Calibri" panose="020F0502020204030204" pitchFamily="34" charset="0"/>
                <a:cs typeface="Arial" panose="020B0604020202020204" pitchFamily="34" charset="0"/>
              </a:rPr>
              <a:t>5314 </a:t>
            </a:r>
            <a:r>
              <a:rPr kumimoji="0" lang="fr-CA"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5315 —</a:t>
            </a:r>
            <a:r>
              <a:rPr lang="fr-CA" sz="2400" b="1" dirty="0">
                <a:effectLst/>
                <a:latin typeface="Arial" panose="020B0604020202020204" pitchFamily="34" charset="0"/>
                <a:ea typeface="Calibri" panose="020F0502020204030204" pitchFamily="34" charset="0"/>
                <a:cs typeface="Arial" panose="020B0604020202020204" pitchFamily="34" charset="0"/>
              </a:rPr>
              <a:t> Agente administrative classe 2</a:t>
            </a:r>
          </a:p>
          <a:p>
            <a:pPr marL="0" indent="0" algn="just">
              <a:buNone/>
            </a:pPr>
            <a:endParaRPr lang="fr-CA" sz="24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2400" dirty="0">
                <a:effectLst/>
                <a:latin typeface="Arial" panose="020B0604020202020204" pitchFamily="34" charset="0"/>
                <a:ea typeface="Calibri" panose="020F0502020204030204" pitchFamily="34" charset="0"/>
                <a:cs typeface="Arial" panose="020B0604020202020204" pitchFamily="34" charset="0"/>
              </a:rPr>
              <a:t>Les personnes salariées ayant le titre d’Agente administrative classe 2 (5314 - 5315) reçoivent une majoration de traitement de 3,5 % à compter de la date d’entrée en vigueur de la convention collective</a:t>
            </a:r>
          </a:p>
          <a:p>
            <a:pPr lvl="1"/>
            <a:endParaRPr lang="fr-CA" sz="24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2400" dirty="0">
                <a:effectLst/>
                <a:latin typeface="Arial" panose="020B0604020202020204" pitchFamily="34" charset="0"/>
                <a:ea typeface="Calibri" panose="020F0502020204030204" pitchFamily="34" charset="0"/>
                <a:cs typeface="Arial" panose="020B0604020202020204" pitchFamily="34" charset="0"/>
              </a:rPr>
              <a:t>Advenant un correctif salarial découlant de l’équité salariale, la majoration serait ajustée en conséquence</a:t>
            </a:r>
          </a:p>
          <a:p>
            <a:pPr marL="742950" lvl="1" indent="-285750">
              <a:buFont typeface="Arial" panose="020B0604020202020204" pitchFamily="34" charset="0"/>
              <a:buChar char="•"/>
            </a:pPr>
            <a:endParaRPr lang="fr-CA" sz="2400" dirty="0">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2400" dirty="0">
                <a:latin typeface="Arial" panose="020B0604020202020204" pitchFamily="34" charset="0"/>
                <a:ea typeface="Calibri" panose="020F0502020204030204" pitchFamily="34" charset="0"/>
                <a:cs typeface="Arial" panose="020B0604020202020204" pitchFamily="34" charset="0"/>
              </a:rPr>
              <a:t>Exemple : À l’entrée en vigueur de la convention, au maximum de l’échelle au 1</a:t>
            </a:r>
            <a:r>
              <a:rPr lang="fr-CA" sz="2400" baseline="30000" dirty="0">
                <a:latin typeface="Arial" panose="020B0604020202020204" pitchFamily="34" charset="0"/>
                <a:ea typeface="Calibri" panose="020F0502020204030204" pitchFamily="34" charset="0"/>
                <a:cs typeface="Arial" panose="020B0604020202020204" pitchFamily="34" charset="0"/>
              </a:rPr>
              <a:t>er</a:t>
            </a:r>
            <a:r>
              <a:rPr lang="fr-CA" sz="2400" dirty="0">
                <a:latin typeface="Arial" panose="020B0604020202020204" pitchFamily="34" charset="0"/>
                <a:ea typeface="Calibri" panose="020F0502020204030204" pitchFamily="34" charset="0"/>
                <a:cs typeface="Arial" panose="020B0604020202020204" pitchFamily="34" charset="0"/>
              </a:rPr>
              <a:t> avril 2024, cela représenterait une majoration de 3,20 $ l’heure, en incluant </a:t>
            </a: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les nouveaux paramètres salariaux pour 2023 et 2024*</a:t>
            </a:r>
          </a:p>
          <a:p>
            <a:pPr lvl="1"/>
            <a:endParaRPr lang="fr-CA" sz="1800" dirty="0">
              <a:effectLst/>
              <a:latin typeface="Arial" panose="020B0604020202020204" pitchFamily="34" charset="0"/>
              <a:ea typeface="Calibri" panose="020F0502020204030204" pitchFamily="34" charset="0"/>
              <a:cs typeface="Arial" panose="020B0604020202020204" pitchFamily="34" charset="0"/>
            </a:endParaRPr>
          </a:p>
          <a:p>
            <a:pPr lvl="1"/>
            <a:r>
              <a:rPr lang="fr-CA" dirty="0">
                <a:latin typeface="Arial" panose="020B0604020202020204" pitchFamily="34" charset="0"/>
                <a:ea typeface="Calibri" panose="020F0502020204030204" pitchFamily="34" charset="0"/>
                <a:cs typeface="Arial" panose="020B0604020202020204" pitchFamily="34" charset="0"/>
              </a:rPr>
              <a:t>	</a:t>
            </a:r>
            <a:r>
              <a:rPr lang="fr-CA" sz="1800" dirty="0">
                <a:effectLst/>
                <a:latin typeface="Arial" panose="020B0604020202020204" pitchFamily="34" charset="0"/>
                <a:ea typeface="Calibri" panose="020F0502020204030204" pitchFamily="34" charset="0"/>
                <a:cs typeface="Arial" panose="020B0604020202020204" pitchFamily="34" charset="0"/>
              </a:rPr>
              <a:t>* Estimation faite sous toutes réserves</a:t>
            </a:r>
          </a:p>
        </p:txBody>
      </p:sp>
      <p:sp>
        <p:nvSpPr>
          <p:cNvPr id="4" name="Espace réservé du numéro de diapositive 3">
            <a:extLst>
              <a:ext uri="{FF2B5EF4-FFF2-40B4-BE49-F238E27FC236}">
                <a16:creationId xmlns:a16="http://schemas.microsoft.com/office/drawing/2014/main" id="{6587119D-3711-1F49-A835-C1B704F7DFC3}"/>
              </a:ext>
            </a:extLst>
          </p:cNvPr>
          <p:cNvSpPr>
            <a:spLocks noGrp="1"/>
          </p:cNvSpPr>
          <p:nvPr>
            <p:ph type="sldNum" sz="quarter" idx="12"/>
            <p:custDataLst>
              <p:tags r:id="rId2"/>
            </p:custDataLst>
          </p:nvPr>
        </p:nvSpPr>
        <p:spPr/>
        <p:txBody>
          <a:bodyPr/>
          <a:lstStyle/>
          <a:p>
            <a:fld id="{18D25734-BAAB-45B8-8828-031302FAFDE5}" type="slidenum">
              <a:rPr lang="fr-CA" smtClean="0"/>
              <a:t>13</a:t>
            </a:fld>
            <a:endParaRPr lang="fr-CA"/>
          </a:p>
        </p:txBody>
      </p:sp>
      <p:sp>
        <p:nvSpPr>
          <p:cNvPr id="7" name="Titre 3">
            <a:extLst>
              <a:ext uri="{FF2B5EF4-FFF2-40B4-BE49-F238E27FC236}">
                <a16:creationId xmlns:a16="http://schemas.microsoft.com/office/drawing/2014/main" id="{FB98769C-106F-300A-82D0-3E2CCB823EB6}"/>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Majoration de traitement</a:t>
            </a:r>
          </a:p>
        </p:txBody>
      </p:sp>
      <p:sp>
        <p:nvSpPr>
          <p:cNvPr id="8" name="Organigramme : Connecteur 7">
            <a:extLst>
              <a:ext uri="{FF2B5EF4-FFF2-40B4-BE49-F238E27FC236}">
                <a16:creationId xmlns:a16="http://schemas.microsoft.com/office/drawing/2014/main" id="{6C5B9B7F-E585-87D0-18AE-F1E97AA67B0B}"/>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9" name="Image 8" descr="Une image contenant texte, clipart&#10;&#10;Description générée automatiquement">
            <a:extLst>
              <a:ext uri="{FF2B5EF4-FFF2-40B4-BE49-F238E27FC236}">
                <a16:creationId xmlns:a16="http://schemas.microsoft.com/office/drawing/2014/main" id="{824EF067-D7C3-F95D-E49E-7A90282619DC}"/>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2294077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737046" y="1506123"/>
            <a:ext cx="10717908" cy="2400657"/>
          </a:xfrm>
          <a:prstGeom prst="rect">
            <a:avLst/>
          </a:prstGeom>
          <a:noFill/>
        </p:spPr>
        <p:txBody>
          <a:bodyPr wrap="square">
            <a:spAutoFit/>
          </a:bodyPr>
          <a:lstStyle/>
          <a:p>
            <a:pPr marL="0" indent="0" algn="just">
              <a:buNone/>
            </a:pPr>
            <a:endParaRPr lang="fr-CA" b="1">
              <a:latin typeface="Arial" panose="020B0604020202020204" pitchFamily="34" charset="0"/>
              <a:cs typeface="Arial" panose="020B0604020202020204" pitchFamily="34" charset="0"/>
            </a:endParaRPr>
          </a:p>
          <a:p>
            <a:pPr marL="0" indent="0">
              <a:buNone/>
            </a:pPr>
            <a:r>
              <a:rPr lang="fr-CA" sz="2400" b="1">
                <a:latin typeface="Arial" panose="020B0604020202020204" pitchFamily="34" charset="0"/>
                <a:cs typeface="Arial" panose="020B0604020202020204" pitchFamily="34" charset="0"/>
              </a:rPr>
              <a:t>5322 — Secrétaire médicale</a:t>
            </a:r>
          </a:p>
          <a:p>
            <a:pPr marL="0" indent="0">
              <a:buNone/>
            </a:pPr>
            <a:endParaRPr lang="fr-CA" sz="2400" b="1">
              <a:latin typeface="Arial" panose="020B0604020202020204" pitchFamily="34" charset="0"/>
              <a:cs typeface="Arial" panose="020B0604020202020204" pitchFamily="34" charset="0"/>
            </a:endParaRPr>
          </a:p>
          <a:p>
            <a:pPr marL="0" indent="0">
              <a:buNone/>
            </a:pPr>
            <a:r>
              <a:rPr lang="fr-CA" sz="2400">
                <a:effectLst/>
                <a:latin typeface="Arial" panose="020B0604020202020204" pitchFamily="34" charset="0"/>
                <a:ea typeface="Calibri" panose="020F0502020204030204" pitchFamily="34" charset="0"/>
                <a:cs typeface="Arial" panose="020B0604020202020204" pitchFamily="34" charset="0"/>
              </a:rPr>
              <a:t>La prime de 3 % comme prévu à la Lettre d’entente n</a:t>
            </a:r>
            <a:r>
              <a:rPr lang="fr-CA" sz="2400" baseline="30000">
                <a:effectLst/>
                <a:latin typeface="Arial" panose="020B0604020202020204" pitchFamily="34" charset="0"/>
                <a:ea typeface="Calibri" panose="020F0502020204030204" pitchFamily="34" charset="0"/>
                <a:cs typeface="Arial" panose="020B0604020202020204" pitchFamily="34" charset="0"/>
              </a:rPr>
              <a:t>o</a:t>
            </a:r>
            <a:r>
              <a:rPr lang="fr-CA" sz="2400">
                <a:effectLst/>
                <a:latin typeface="Arial" panose="020B0604020202020204" pitchFamily="34" charset="0"/>
                <a:ea typeface="Calibri" panose="020F0502020204030204" pitchFamily="34" charset="0"/>
                <a:cs typeface="Arial" panose="020B0604020202020204" pitchFamily="34" charset="0"/>
              </a:rPr>
              <a:t> 63, versée aux personnes salariées de la catégorie Secrétaire médicale (5322), est maintenue jusqu’à la veille de l’échéance de la nouvelle convention collective</a:t>
            </a:r>
          </a:p>
          <a:p>
            <a:pPr marL="457200" indent="-457200" algn="just">
              <a:buFont typeface="Wingdings" panose="05000000000000000000" pitchFamily="2" charset="2"/>
              <a:buChar char="Ø"/>
            </a:pPr>
            <a:endParaRPr lang="fr-CA" sz="1200"/>
          </a:p>
        </p:txBody>
      </p:sp>
      <p:sp>
        <p:nvSpPr>
          <p:cNvPr id="4" name="Espace réservé du numéro de diapositive 3">
            <a:extLst>
              <a:ext uri="{FF2B5EF4-FFF2-40B4-BE49-F238E27FC236}">
                <a16:creationId xmlns:a16="http://schemas.microsoft.com/office/drawing/2014/main" id="{0090C044-ED90-3272-6A3B-2F184400F97E}"/>
              </a:ext>
            </a:extLst>
          </p:cNvPr>
          <p:cNvSpPr>
            <a:spLocks noGrp="1"/>
          </p:cNvSpPr>
          <p:nvPr>
            <p:ph type="sldNum" sz="quarter" idx="12"/>
            <p:custDataLst>
              <p:tags r:id="rId2"/>
            </p:custDataLst>
          </p:nvPr>
        </p:nvSpPr>
        <p:spPr/>
        <p:txBody>
          <a:bodyPr/>
          <a:lstStyle/>
          <a:p>
            <a:fld id="{18D25734-BAAB-45B8-8828-031302FAFDE5}" type="slidenum">
              <a:rPr lang="fr-CA" smtClean="0"/>
              <a:t>14</a:t>
            </a:fld>
            <a:endParaRPr lang="fr-CA"/>
          </a:p>
        </p:txBody>
      </p:sp>
      <p:sp>
        <p:nvSpPr>
          <p:cNvPr id="5" name="Titre 3">
            <a:extLst>
              <a:ext uri="{FF2B5EF4-FFF2-40B4-BE49-F238E27FC236}">
                <a16:creationId xmlns:a16="http://schemas.microsoft.com/office/drawing/2014/main" id="{083F6FCB-B55F-1B7E-3736-18E8A3A6FE41}"/>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Prime 3 % secrétaire médicale</a:t>
            </a:r>
          </a:p>
        </p:txBody>
      </p:sp>
      <p:sp>
        <p:nvSpPr>
          <p:cNvPr id="7" name="Organigramme : Connecteur 6">
            <a:extLst>
              <a:ext uri="{FF2B5EF4-FFF2-40B4-BE49-F238E27FC236}">
                <a16:creationId xmlns:a16="http://schemas.microsoft.com/office/drawing/2014/main" id="{7D1AC116-A7FB-2A33-267A-522568A2CA38}"/>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F37A2214-CD05-4FA8-B8D3-3336D31E4BC9}"/>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1248432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737045" y="1443841"/>
            <a:ext cx="10717908" cy="3970318"/>
          </a:xfrm>
          <a:prstGeom prst="rect">
            <a:avLst/>
          </a:prstGeom>
          <a:noFill/>
        </p:spPr>
        <p:txBody>
          <a:bodyPr wrap="square">
            <a:spAutoFit/>
          </a:bodyPr>
          <a:lstStyle/>
          <a:p>
            <a:pPr marL="0" indent="0">
              <a:buNone/>
            </a:pPr>
            <a:r>
              <a:rPr lang="fr-CA" sz="2400" b="1">
                <a:latin typeface="Arial" panose="020B0604020202020204" pitchFamily="34" charset="0"/>
                <a:ea typeface="Calibri" panose="020F0502020204030204" pitchFamily="34" charset="0"/>
                <a:cs typeface="Arial" panose="020B0604020202020204" pitchFamily="34" charset="0"/>
              </a:rPr>
              <a:t>5318 </a:t>
            </a:r>
            <a:r>
              <a:rPr kumimoji="0" lang="fr-CA" sz="240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 5319 —</a:t>
            </a:r>
            <a:r>
              <a:rPr lang="fr-CA" sz="2400" b="1">
                <a:latin typeface="Arial" panose="020B0604020202020204" pitchFamily="34" charset="0"/>
                <a:ea typeface="Calibri" panose="020F0502020204030204" pitchFamily="34" charset="0"/>
                <a:cs typeface="Arial" panose="020B0604020202020204" pitchFamily="34" charset="0"/>
              </a:rPr>
              <a:t> Agente administrative classe 4</a:t>
            </a:r>
          </a:p>
          <a:p>
            <a:pPr marL="0" indent="0">
              <a:buNone/>
            </a:pPr>
            <a:endParaRPr lang="fr-CA" sz="2400" b="1">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2400">
                <a:effectLst/>
                <a:latin typeface="Arial" panose="020B0604020202020204" pitchFamily="34" charset="0"/>
                <a:ea typeface="Calibri" panose="020F0502020204030204" pitchFamily="34" charset="0"/>
                <a:cs typeface="Arial" panose="020B0604020202020204" pitchFamily="34" charset="0"/>
              </a:rPr>
              <a:t>Les personnes salariées appartenant aux corps d’emplois d’Agentes administratives classe 4 seront intégrées aux corps d’emplois d’Agentes administratives classe 3 à la date d’entrée en vigueur de la convention</a:t>
            </a:r>
          </a:p>
          <a:p>
            <a:pPr lvl="1"/>
            <a:endParaRPr lang="fr-CA" sz="2400">
              <a:effectLst/>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2400">
                <a:latin typeface="Arial" panose="020B0604020202020204" pitchFamily="34" charset="0"/>
                <a:ea typeface="Calibri" panose="020F0502020204030204" pitchFamily="34" charset="0"/>
                <a:cs typeface="Arial" panose="020B0604020202020204" pitchFamily="34" charset="0"/>
              </a:rPr>
              <a:t>L’intégration se fera «d’échelon à échelon»</a:t>
            </a:r>
          </a:p>
          <a:p>
            <a:endParaRPr lang="fr-CA" sz="2400">
              <a:latin typeface="Arial" panose="020B0604020202020204" pitchFamily="34" charset="0"/>
              <a:ea typeface="Calibri" panose="020F0502020204030204" pitchFamily="34" charset="0"/>
              <a:cs typeface="Arial" panose="020B0604020202020204" pitchFamily="34" charset="0"/>
            </a:endParaRPr>
          </a:p>
          <a:p>
            <a:pPr marL="742950" lvl="1" indent="-285750">
              <a:buFont typeface="Arial" panose="020B0604020202020204" pitchFamily="34" charset="0"/>
              <a:buChar char="•"/>
            </a:pPr>
            <a:r>
              <a:rPr lang="fr-CA" sz="2400">
                <a:latin typeface="Arial" panose="020B0604020202020204" pitchFamily="34" charset="0"/>
                <a:ea typeface="Calibri" panose="020F0502020204030204" pitchFamily="34" charset="0"/>
                <a:cs typeface="Arial" panose="020B0604020202020204" pitchFamily="34" charset="0"/>
              </a:rPr>
              <a:t>Les titres d’emploi d’Agentes administratives classe 4 (5318 - 5319) seront abolis une fois l’intégration complétée</a:t>
            </a:r>
            <a:endParaRPr lang="fr-CA" sz="2400">
              <a:effectLst/>
              <a:latin typeface="Arial" panose="020B0604020202020204" pitchFamily="34" charset="0"/>
              <a:ea typeface="Times New Roman" panose="02020603050405020304" pitchFamily="18" charset="0"/>
              <a:cs typeface="Times New Roman" panose="02020603050405020304" pitchFamily="18" charset="0"/>
            </a:endParaRPr>
          </a:p>
          <a:p>
            <a:pPr algn="just"/>
            <a:endParaRPr lang="fr-CA" sz="1200"/>
          </a:p>
        </p:txBody>
      </p:sp>
      <p:sp>
        <p:nvSpPr>
          <p:cNvPr id="4" name="Espace réservé du numéro de diapositive 3">
            <a:extLst>
              <a:ext uri="{FF2B5EF4-FFF2-40B4-BE49-F238E27FC236}">
                <a16:creationId xmlns:a16="http://schemas.microsoft.com/office/drawing/2014/main" id="{B1797763-D706-6DB2-DAAD-55AFFE72BEDF}"/>
              </a:ext>
            </a:extLst>
          </p:cNvPr>
          <p:cNvSpPr>
            <a:spLocks noGrp="1"/>
          </p:cNvSpPr>
          <p:nvPr>
            <p:ph type="sldNum" sz="quarter" idx="12"/>
            <p:custDataLst>
              <p:tags r:id="rId2"/>
            </p:custDataLst>
          </p:nvPr>
        </p:nvSpPr>
        <p:spPr/>
        <p:txBody>
          <a:bodyPr/>
          <a:lstStyle/>
          <a:p>
            <a:fld id="{18D25734-BAAB-45B8-8828-031302FAFDE5}" type="slidenum">
              <a:rPr lang="fr-CA" smtClean="0"/>
              <a:t>15</a:t>
            </a:fld>
            <a:endParaRPr lang="fr-CA"/>
          </a:p>
        </p:txBody>
      </p:sp>
      <p:sp>
        <p:nvSpPr>
          <p:cNvPr id="5" name="Titre 3">
            <a:extLst>
              <a:ext uri="{FF2B5EF4-FFF2-40B4-BE49-F238E27FC236}">
                <a16:creationId xmlns:a16="http://schemas.microsoft.com/office/drawing/2014/main" id="{BECB89A8-1305-328F-5BCE-81E2B7DD1D9A}"/>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Intégration AA 4 vers AA 3</a:t>
            </a:r>
          </a:p>
        </p:txBody>
      </p:sp>
      <p:sp>
        <p:nvSpPr>
          <p:cNvPr id="7" name="Organigramme : Connecteur 6">
            <a:extLst>
              <a:ext uri="{FF2B5EF4-FFF2-40B4-BE49-F238E27FC236}">
                <a16:creationId xmlns:a16="http://schemas.microsoft.com/office/drawing/2014/main" id="{EE150368-79CD-9E7A-0C10-51B3523E22E2}"/>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AC0F4F71-DECC-7062-FF15-E6ADE1F98920}"/>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1815479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718749" y="1471489"/>
            <a:ext cx="11150154" cy="3785652"/>
          </a:xfrm>
          <a:prstGeom prst="rect">
            <a:avLst/>
          </a:prstGeom>
          <a:noFill/>
        </p:spPr>
        <p:txBody>
          <a:bodyPr wrap="square">
            <a:spAutoFit/>
          </a:bodyPr>
          <a:lstStyle/>
          <a:p>
            <a:pPr marL="0" indent="0">
              <a:buNone/>
            </a:pPr>
            <a:r>
              <a:rPr lang="fr-CA" sz="2400" b="1">
                <a:latin typeface="Arial" panose="020B0604020202020204" pitchFamily="34" charset="0"/>
                <a:cs typeface="Arial" panose="020B0604020202020204" pitchFamily="34" charset="0"/>
              </a:rPr>
              <a:t>5320 — Adjointe à l’enseignement universitaire</a:t>
            </a:r>
          </a:p>
          <a:p>
            <a:pPr marL="0" indent="0">
              <a:buNone/>
            </a:pPr>
            <a:endParaRPr lang="fr-CA" sz="240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sz="2400">
                <a:latin typeface="Arial" panose="020B0604020202020204" pitchFamily="34" charset="0"/>
                <a:cs typeface="Arial" panose="020B0604020202020204" pitchFamily="34" charset="0"/>
              </a:rPr>
              <a:t>Rangement 11, confirmé par la décision du 20 novembre 2020</a:t>
            </a:r>
          </a:p>
          <a:p>
            <a:pPr lvl="1"/>
            <a:endParaRPr lang="fr-CA" sz="240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sz="2400">
                <a:latin typeface="Arial" panose="020B0604020202020204" pitchFamily="34" charset="0"/>
                <a:cs typeface="Arial" panose="020B0604020202020204" pitchFamily="34" charset="0"/>
              </a:rPr>
              <a:t>L’échelle salariale est déterminée en fonction de l’échelle AA1 en vigueur au 1</a:t>
            </a:r>
            <a:r>
              <a:rPr lang="fr-CA" sz="2400" baseline="30000">
                <a:latin typeface="Arial" panose="020B0604020202020204" pitchFamily="34" charset="0"/>
                <a:cs typeface="Arial" panose="020B0604020202020204" pitchFamily="34" charset="0"/>
              </a:rPr>
              <a:t>er</a:t>
            </a:r>
            <a:r>
              <a:rPr lang="fr-CA" sz="2400">
                <a:latin typeface="Arial" panose="020B0604020202020204" pitchFamily="34" charset="0"/>
                <a:cs typeface="Arial" panose="020B0604020202020204" pitchFamily="34" charset="0"/>
              </a:rPr>
              <a:t> janvier 2011, laquelle est bonifiée de 1,42 %</a:t>
            </a:r>
          </a:p>
          <a:p>
            <a:pPr marL="742950" lvl="1" indent="-285750">
              <a:buFont typeface="Arial" panose="020B0604020202020204" pitchFamily="34" charset="0"/>
              <a:buChar char="•"/>
            </a:pPr>
            <a:endParaRPr lang="fr-CA" sz="240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sz="2400">
                <a:latin typeface="Arial" panose="020B0604020202020204" pitchFamily="34" charset="0"/>
                <a:cs typeface="Arial" panose="020B0604020202020204" pitchFamily="34" charset="0"/>
              </a:rPr>
              <a:t>À compter du 2 avril 2019, l’échelle applicable est celle du rangement 11 de la structure salariale découlant des relativités salariales (intégration selon la règle du salaire égal ou immédiatement supérieur)</a:t>
            </a:r>
            <a:endParaRPr lang="fr-CA" sz="2400">
              <a:highlight>
                <a:srgbClr val="00FF00"/>
              </a:highlight>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3F96213A-48C7-D21A-74CE-7DD1D4C36067}"/>
              </a:ext>
            </a:extLst>
          </p:cNvPr>
          <p:cNvSpPr>
            <a:spLocks noGrp="1"/>
          </p:cNvSpPr>
          <p:nvPr>
            <p:ph type="sldNum" sz="quarter" idx="12"/>
            <p:custDataLst>
              <p:tags r:id="rId2"/>
            </p:custDataLst>
          </p:nvPr>
        </p:nvSpPr>
        <p:spPr/>
        <p:txBody>
          <a:bodyPr/>
          <a:lstStyle/>
          <a:p>
            <a:fld id="{18D25734-BAAB-45B8-8828-031302FAFDE5}" type="slidenum">
              <a:rPr lang="fr-CA" smtClean="0"/>
              <a:t>16</a:t>
            </a:fld>
            <a:endParaRPr lang="fr-CA"/>
          </a:p>
        </p:txBody>
      </p:sp>
      <p:sp>
        <p:nvSpPr>
          <p:cNvPr id="5" name="Titre 3">
            <a:extLst>
              <a:ext uri="{FF2B5EF4-FFF2-40B4-BE49-F238E27FC236}">
                <a16:creationId xmlns:a16="http://schemas.microsoft.com/office/drawing/2014/main" id="{FCB443E1-0415-06AD-377D-9DC34EE3A5E5}"/>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Comité national des emplois (CSN)</a:t>
            </a:r>
          </a:p>
        </p:txBody>
      </p:sp>
      <p:sp>
        <p:nvSpPr>
          <p:cNvPr id="7" name="Organigramme : Connecteur 6">
            <a:extLst>
              <a:ext uri="{FF2B5EF4-FFF2-40B4-BE49-F238E27FC236}">
                <a16:creationId xmlns:a16="http://schemas.microsoft.com/office/drawing/2014/main" id="{7310C219-B8B6-E24A-B986-D4C74ED46666}"/>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8DB5A5DA-0F04-E215-13CD-1B009A5E7364}"/>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39008910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737046" y="1212209"/>
            <a:ext cx="10717908" cy="5681555"/>
          </a:xfrm>
          <a:prstGeom prst="rect">
            <a:avLst/>
          </a:prstGeom>
          <a:noFill/>
        </p:spPr>
        <p:txBody>
          <a:bodyPr wrap="square">
            <a:spAutoFit/>
          </a:bodyPr>
          <a:lstStyle/>
          <a:p>
            <a:pPr marL="0" marR="0" lvl="2" indent="0" algn="just"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fr-CA" sz="2400" b="1" i="0" u="none" strike="noStrike" kern="1200" cap="none" spc="0" normalizeH="0" baseline="0" noProof="0" dirty="0">
                <a:ln>
                  <a:noFill/>
                </a:ln>
                <a:effectLst/>
                <a:uLnTx/>
                <a:uFillTx/>
                <a:latin typeface="Arial" panose="020B0604020202020204" pitchFamily="34" charset="0"/>
                <a:cs typeface="Arial" panose="020B0604020202020204" pitchFamily="34" charset="0"/>
              </a:rPr>
              <a:t>5320 — Adjointe à l’enseignement universitaire</a:t>
            </a:r>
          </a:p>
          <a:p>
            <a:pPr marL="457200" marR="0" lvl="3" algn="just" defTabSz="914400" rtl="0" eaLnBrk="1" fontAlgn="auto" latinLnBrk="0" hangingPunct="1">
              <a:lnSpc>
                <a:spcPct val="90000"/>
              </a:lnSpc>
              <a:spcBef>
                <a:spcPts val="1000"/>
              </a:spcBef>
              <a:spcAft>
                <a:spcPts val="0"/>
              </a:spcAft>
              <a:buClrTx/>
              <a:buSzTx/>
              <a:tabLst/>
              <a:defRPr/>
            </a:pPr>
            <a:endParaRPr lang="fr-CA" sz="2400" dirty="0">
              <a:solidFill>
                <a:prstClr val="black"/>
              </a:solidFill>
              <a:latin typeface="Arial" panose="020B0604020202020204" pitchFamily="34" charset="0"/>
              <a:cs typeface="Arial" panose="020B0604020202020204" pitchFamily="34" charset="0"/>
            </a:endParaRPr>
          </a:p>
          <a:p>
            <a:pPr marL="687600" lvl="3" indent="-230400">
              <a:spcBef>
                <a:spcPts val="1000"/>
              </a:spcBef>
              <a:buFont typeface="Arial" panose="020B0604020202020204" pitchFamily="34" charset="0"/>
              <a:buChar char="•"/>
              <a:defRPr/>
            </a:pPr>
            <a:r>
              <a:rPr lang="fr-CA" sz="2400" dirty="0">
                <a:latin typeface="Arial" panose="020B0604020202020204" pitchFamily="34" charset="0"/>
                <a:cs typeface="Arial" panose="020B0604020202020204" pitchFamily="34" charset="0"/>
              </a:rPr>
              <a:t>Au maximum de l’échelle, cela représente une augmentation de salaire variant de 0,32 $ l’heure rétroactif au 1</a:t>
            </a:r>
            <a:r>
              <a:rPr lang="fr-CA" sz="2400" baseline="30000" dirty="0">
                <a:latin typeface="Arial" panose="020B0604020202020204" pitchFamily="34" charset="0"/>
                <a:cs typeface="Arial" panose="020B0604020202020204" pitchFamily="34" charset="0"/>
              </a:rPr>
              <a:t>er</a:t>
            </a:r>
            <a:r>
              <a:rPr lang="fr-CA" sz="2400" dirty="0">
                <a:latin typeface="Arial" panose="020B0604020202020204" pitchFamily="34" charset="0"/>
                <a:cs typeface="Arial" panose="020B0604020202020204" pitchFamily="34" charset="0"/>
              </a:rPr>
              <a:t> janvier 2011 à 1,70 $ l’heure au 1</a:t>
            </a:r>
            <a:r>
              <a:rPr lang="fr-CA" sz="2400" baseline="30000" dirty="0">
                <a:latin typeface="Arial" panose="020B0604020202020204" pitchFamily="34" charset="0"/>
                <a:cs typeface="Arial" panose="020B0604020202020204" pitchFamily="34" charset="0"/>
              </a:rPr>
              <a:t>er</a:t>
            </a:r>
            <a:r>
              <a:rPr lang="fr-CA" sz="2400" dirty="0">
                <a:latin typeface="Arial" panose="020B0604020202020204" pitchFamily="34" charset="0"/>
                <a:cs typeface="Arial" panose="020B0604020202020204" pitchFamily="34" charset="0"/>
              </a:rPr>
              <a:t> avril 2023</a:t>
            </a:r>
          </a:p>
          <a:p>
            <a:pPr marL="687600" lvl="3" indent="-230400">
              <a:spcBef>
                <a:spcPts val="1000"/>
              </a:spcBef>
              <a:buFont typeface="Arial" panose="020B0604020202020204" pitchFamily="34" charset="0"/>
              <a:buChar char="•"/>
              <a:defRPr/>
            </a:pP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Exemple : Estimation de rétro au maximum de l’échelle (35 h/semaine) du 1</a:t>
            </a:r>
            <a:r>
              <a:rPr kumimoji="0" lang="fr-CA" sz="2400" b="0" i="0" u="none" strike="noStrike" kern="1200" cap="none" spc="0" normalizeH="0" baseline="30000" noProof="0" dirty="0">
                <a:ln>
                  <a:noFill/>
                </a:ln>
                <a:effectLst/>
                <a:uLnTx/>
                <a:uFillTx/>
                <a:latin typeface="Arial" panose="020B0604020202020204" pitchFamily="34" charset="0"/>
                <a:cs typeface="Arial" panose="020B0604020202020204" pitchFamily="34" charset="0"/>
              </a:rPr>
              <a:t>er</a:t>
            </a: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janvier 2011 au 31 mars 2024</a:t>
            </a:r>
          </a:p>
          <a:p>
            <a:pPr marL="457200" marR="0" lvl="3" defTabSz="914400" rtl="0" eaLnBrk="1" fontAlgn="auto" latinLnBrk="0" hangingPunct="1">
              <a:spcBef>
                <a:spcPts val="1000"/>
              </a:spcBef>
              <a:spcAft>
                <a:spcPts val="0"/>
              </a:spcAft>
              <a:buClrTx/>
              <a:buSzTx/>
              <a:tabLst/>
              <a:defRPr/>
            </a:pPr>
            <a:endParaRPr kumimoji="0" lang="fr-CA" sz="9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457200" marR="0" lvl="3" indent="0" algn="ctr" defTabSz="914400" rtl="0" eaLnBrk="1" fontAlgn="auto" latinLnBrk="0" hangingPunct="1">
              <a:spcBef>
                <a:spcPts val="1000"/>
              </a:spcBef>
              <a:spcAft>
                <a:spcPts val="0"/>
              </a:spcAft>
              <a:buClrTx/>
              <a:buSzTx/>
              <a:buFont typeface="Arial" panose="020B0604020202020204" pitchFamily="34" charset="0"/>
              <a:buNone/>
              <a:tabLst/>
              <a:defRPr/>
            </a:pPr>
            <a:r>
              <a:rPr kumimoji="0" lang="fr-CA" sz="2400" b="1" i="0" u="none" strike="noStrike" kern="1200" cap="none" spc="0" normalizeH="0" baseline="0" noProof="0" dirty="0">
                <a:ln>
                  <a:noFill/>
                </a:ln>
                <a:effectLst/>
                <a:uLnTx/>
                <a:uFillTx/>
                <a:latin typeface="Arial" panose="020B0604020202020204" pitchFamily="34" charset="0"/>
                <a:cs typeface="Arial" panose="020B0604020202020204" pitchFamily="34" charset="0"/>
              </a:rPr>
              <a:t>8 352.11 $*</a:t>
            </a:r>
          </a:p>
          <a:p>
            <a:pPr marL="457200" marR="0" lvl="3" defTabSz="914400" rtl="0" eaLnBrk="1" fontAlgn="auto" latinLnBrk="0" hangingPunct="1">
              <a:spcBef>
                <a:spcPts val="1000"/>
              </a:spcBef>
              <a:spcAft>
                <a:spcPts val="0"/>
              </a:spcAft>
              <a:buClrTx/>
              <a:buSzTx/>
              <a:tabLst/>
              <a:defRPr/>
            </a:pPr>
            <a:endParaRPr kumimoji="0" lang="fr-CA" sz="9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fr-CA" sz="2400" dirty="0">
                <a:latin typeface="Arial" panose="020B0604020202020204" pitchFamily="34" charset="0"/>
                <a:cs typeface="Arial" panose="020B0604020202020204" pitchFamily="34" charset="0"/>
              </a:rPr>
              <a:t>Désistement des griefs concernant l’évaluation du titre d’emploi et l’application de la rétroactivité</a:t>
            </a:r>
          </a:p>
          <a:p>
            <a:pPr marL="800100" lvl="1" indent="-342900">
              <a:buFont typeface="Arial" panose="020B0604020202020204" pitchFamily="34" charset="0"/>
              <a:buChar char="•"/>
            </a:pPr>
            <a:endParaRPr lang="fr-CA" sz="2400" dirty="0">
              <a:latin typeface="Arial" panose="020B0604020202020204" pitchFamily="34" charset="0"/>
              <a:cs typeface="Arial" panose="020B0604020202020204" pitchFamily="34" charset="0"/>
            </a:endParaRPr>
          </a:p>
          <a:p>
            <a:pPr lvl="1"/>
            <a:r>
              <a:rPr lang="fr-CA" sz="1600" dirty="0">
                <a:effectLst/>
                <a:latin typeface="Arial" panose="020B0604020202020204" pitchFamily="34" charset="0"/>
                <a:ea typeface="Calibri" panose="020F0502020204030204" pitchFamily="34" charset="0"/>
                <a:cs typeface="Arial" panose="020B0604020202020204" pitchFamily="34" charset="0"/>
              </a:rPr>
              <a:t>* Estimation faite sous toutes réserves, incluant les paramètres salariaux au 1</a:t>
            </a:r>
            <a:r>
              <a:rPr lang="fr-CA" sz="1600" baseline="30000" dirty="0">
                <a:effectLst/>
                <a:latin typeface="Arial" panose="020B0604020202020204" pitchFamily="34" charset="0"/>
                <a:ea typeface="Calibri" panose="020F0502020204030204" pitchFamily="34" charset="0"/>
                <a:cs typeface="Arial" panose="020B0604020202020204" pitchFamily="34" charset="0"/>
              </a:rPr>
              <a:t>er</a:t>
            </a:r>
            <a:r>
              <a:rPr lang="fr-CA" sz="1600" dirty="0">
                <a:effectLst/>
                <a:latin typeface="Arial" panose="020B0604020202020204" pitchFamily="34" charset="0"/>
                <a:ea typeface="Calibri" panose="020F0502020204030204" pitchFamily="34" charset="0"/>
                <a:cs typeface="Arial" panose="020B0604020202020204" pitchFamily="34" charset="0"/>
              </a:rPr>
              <a:t> avril 2023</a:t>
            </a:r>
          </a:p>
          <a:p>
            <a:pPr lvl="1"/>
            <a:endParaRPr lang="fr-CA" sz="2000" dirty="0"/>
          </a:p>
        </p:txBody>
      </p:sp>
      <p:sp>
        <p:nvSpPr>
          <p:cNvPr id="4" name="Espace réservé du numéro de diapositive 3">
            <a:extLst>
              <a:ext uri="{FF2B5EF4-FFF2-40B4-BE49-F238E27FC236}">
                <a16:creationId xmlns:a16="http://schemas.microsoft.com/office/drawing/2014/main" id="{1AF35E5A-0D65-BE34-F668-C4EE0D54859B}"/>
              </a:ext>
            </a:extLst>
          </p:cNvPr>
          <p:cNvSpPr>
            <a:spLocks noGrp="1"/>
          </p:cNvSpPr>
          <p:nvPr>
            <p:ph type="sldNum" sz="quarter" idx="12"/>
            <p:custDataLst>
              <p:tags r:id="rId2"/>
            </p:custDataLst>
          </p:nvPr>
        </p:nvSpPr>
        <p:spPr/>
        <p:txBody>
          <a:bodyPr/>
          <a:lstStyle/>
          <a:p>
            <a:fld id="{18D25734-BAAB-45B8-8828-031302FAFDE5}" type="slidenum">
              <a:rPr lang="fr-CA" smtClean="0"/>
              <a:t>17</a:t>
            </a:fld>
            <a:endParaRPr lang="fr-CA"/>
          </a:p>
        </p:txBody>
      </p:sp>
      <p:sp>
        <p:nvSpPr>
          <p:cNvPr id="5" name="Titre 3">
            <a:extLst>
              <a:ext uri="{FF2B5EF4-FFF2-40B4-BE49-F238E27FC236}">
                <a16:creationId xmlns:a16="http://schemas.microsoft.com/office/drawing/2014/main" id="{00FE8A6C-D2E7-2AB9-8BDB-F036A28C1429}"/>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Comité national des emplois (CSN)</a:t>
            </a:r>
          </a:p>
        </p:txBody>
      </p:sp>
      <p:sp>
        <p:nvSpPr>
          <p:cNvPr id="7" name="Organigramme : Connecteur 6">
            <a:extLst>
              <a:ext uri="{FF2B5EF4-FFF2-40B4-BE49-F238E27FC236}">
                <a16:creationId xmlns:a16="http://schemas.microsoft.com/office/drawing/2014/main" id="{C35F01A5-41A0-17E7-B8F1-A0A902CFE378}"/>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084C89A9-52E6-E986-E996-CED9A4E590E9}"/>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21873404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737045" y="1008134"/>
            <a:ext cx="10717908" cy="5078313"/>
          </a:xfrm>
          <a:prstGeom prst="rect">
            <a:avLst/>
          </a:prstGeom>
          <a:noFill/>
        </p:spPr>
        <p:txBody>
          <a:bodyPr wrap="square">
            <a:spAutoFit/>
          </a:bodyPr>
          <a:lstStyle/>
          <a:p>
            <a:pPr marL="0" indent="0" algn="just">
              <a:buNone/>
            </a:pPr>
            <a:r>
              <a:rPr lang="fr-CA" sz="2400" b="1">
                <a:latin typeface="Arial" panose="020B0604020202020204" pitchFamily="34" charset="0"/>
                <a:cs typeface="Arial" panose="020B0604020202020204" pitchFamily="34" charset="0"/>
              </a:rPr>
              <a:t>     5324 — Acheteuse </a:t>
            </a:r>
          </a:p>
          <a:p>
            <a:pPr marL="0" indent="0" algn="just">
              <a:buNone/>
            </a:pPr>
            <a:endParaRPr lang="fr-CA" sz="2400" b="1">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sz="2400">
                <a:latin typeface="Arial" panose="020B0604020202020204" pitchFamily="34" charset="0"/>
                <a:cs typeface="Arial" panose="020B0604020202020204" pitchFamily="34" charset="0"/>
              </a:rPr>
              <a:t>Rangement 11</a:t>
            </a:r>
          </a:p>
          <a:p>
            <a:endParaRPr lang="fr-CA" sz="240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sz="2400">
                <a:latin typeface="Arial" panose="020B0604020202020204" pitchFamily="34" charset="0"/>
                <a:cs typeface="Arial" panose="020B0604020202020204" pitchFamily="34" charset="0"/>
              </a:rPr>
              <a:t>L’échelle salariale est déterminée en fonction de l’échelle AA1 en vigueur au 31 décembre 2010, laquelle est bonifiée de 1,42 %</a:t>
            </a:r>
          </a:p>
          <a:p>
            <a:pPr lvl="1"/>
            <a:endParaRPr lang="fr-CA" sz="240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sz="2400">
                <a:latin typeface="Arial" panose="020B0604020202020204" pitchFamily="34" charset="0"/>
                <a:cs typeface="Arial" panose="020B0604020202020204" pitchFamily="34" charset="0"/>
              </a:rPr>
              <a:t>La rétroactivité s’applique au 10 avril 2013</a:t>
            </a:r>
          </a:p>
          <a:p>
            <a:pPr lvl="1"/>
            <a:endParaRPr lang="fr-CA" sz="240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sz="2400">
                <a:latin typeface="Arial" panose="020B0604020202020204" pitchFamily="34" charset="0"/>
                <a:cs typeface="Arial" panose="020B0604020202020204" pitchFamily="34" charset="0"/>
              </a:rPr>
              <a:t>À compter du 2 avril 2019, l’échelle applicable est celle du rangement 11 de la structure salariale découlant des relativités salariales (intégration selon la règle du salaire égal ou immédiatement supérieur)</a:t>
            </a:r>
          </a:p>
          <a:p>
            <a:pPr lvl="1"/>
            <a:endParaRPr lang="fr-CA" sz="2400">
              <a:latin typeface="Arial" panose="020B0604020202020204" pitchFamily="34" charset="0"/>
              <a:cs typeface="Arial" panose="020B0604020202020204" pitchFamily="34" charset="0"/>
            </a:endParaRPr>
          </a:p>
          <a:p>
            <a:pPr algn="just"/>
            <a:endParaRPr lang="fr-CA" sz="1200"/>
          </a:p>
        </p:txBody>
      </p:sp>
      <p:sp>
        <p:nvSpPr>
          <p:cNvPr id="4" name="Espace réservé du numéro de diapositive 3">
            <a:extLst>
              <a:ext uri="{FF2B5EF4-FFF2-40B4-BE49-F238E27FC236}">
                <a16:creationId xmlns:a16="http://schemas.microsoft.com/office/drawing/2014/main" id="{25FC8F0D-C30F-1687-0C59-51DD3D95BA4B}"/>
              </a:ext>
            </a:extLst>
          </p:cNvPr>
          <p:cNvSpPr>
            <a:spLocks noGrp="1"/>
          </p:cNvSpPr>
          <p:nvPr>
            <p:ph type="sldNum" sz="quarter" idx="12"/>
            <p:custDataLst>
              <p:tags r:id="rId2"/>
            </p:custDataLst>
          </p:nvPr>
        </p:nvSpPr>
        <p:spPr/>
        <p:txBody>
          <a:bodyPr/>
          <a:lstStyle/>
          <a:p>
            <a:fld id="{18D25734-BAAB-45B8-8828-031302FAFDE5}" type="slidenum">
              <a:rPr lang="fr-CA" smtClean="0"/>
              <a:t>18</a:t>
            </a:fld>
            <a:endParaRPr lang="fr-CA"/>
          </a:p>
        </p:txBody>
      </p:sp>
      <p:sp>
        <p:nvSpPr>
          <p:cNvPr id="5" name="Titre 3">
            <a:extLst>
              <a:ext uri="{FF2B5EF4-FFF2-40B4-BE49-F238E27FC236}">
                <a16:creationId xmlns:a16="http://schemas.microsoft.com/office/drawing/2014/main" id="{BA602EA1-0FAB-9BA3-D821-6CD47326F5B7}"/>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Comité national des emplois (CSN)</a:t>
            </a:r>
          </a:p>
        </p:txBody>
      </p:sp>
      <p:sp>
        <p:nvSpPr>
          <p:cNvPr id="7" name="Organigramme : Connecteur 6">
            <a:extLst>
              <a:ext uri="{FF2B5EF4-FFF2-40B4-BE49-F238E27FC236}">
                <a16:creationId xmlns:a16="http://schemas.microsoft.com/office/drawing/2014/main" id="{150A2020-2BF7-1840-8F0D-97A897F6CFCB}"/>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727E2D2D-0F3D-D5ED-DDCB-2D86DA1040AD}"/>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20428861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737046" y="1233365"/>
            <a:ext cx="10717908" cy="5564087"/>
          </a:xfrm>
          <a:prstGeom prst="rect">
            <a:avLst/>
          </a:prstGeom>
          <a:noFill/>
        </p:spPr>
        <p:txBody>
          <a:bodyPr wrap="square">
            <a:spAutoFit/>
          </a:bodyPr>
          <a:lstStyle/>
          <a:p>
            <a:pPr marL="0" marR="0" lvl="2" indent="0" algn="just"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fr-CA" sz="2400" b="1" i="0" u="none" strike="noStrike" kern="1200" cap="none" spc="0" normalizeH="0" baseline="0" noProof="0" dirty="0">
                <a:ln>
                  <a:noFill/>
                </a:ln>
                <a:effectLst/>
                <a:uLnTx/>
                <a:uFillTx/>
                <a:latin typeface="Arial" panose="020B0604020202020204" pitchFamily="34" charset="0"/>
                <a:cs typeface="Arial" panose="020B0604020202020204" pitchFamily="34" charset="0"/>
              </a:rPr>
              <a:t>5324 — Acheteuse</a:t>
            </a:r>
          </a:p>
          <a:p>
            <a:pPr marL="457200" marR="0" lvl="3" defTabSz="914400" rtl="0" eaLnBrk="1" fontAlgn="auto" latinLnBrk="0" hangingPunct="1">
              <a:lnSpc>
                <a:spcPct val="90000"/>
              </a:lnSpc>
              <a:spcBef>
                <a:spcPts val="1000"/>
              </a:spcBef>
              <a:spcAft>
                <a:spcPts val="0"/>
              </a:spcAft>
              <a:buClrTx/>
              <a:buSzTx/>
              <a:tabLst/>
              <a:defRPr/>
            </a:pPr>
            <a:endParaRPr lang="fr-CA" sz="2400" dirty="0">
              <a:solidFill>
                <a:prstClr val="black"/>
              </a:solidFill>
              <a:highlight>
                <a:srgbClr val="00FF00"/>
              </a:highlight>
              <a:latin typeface="Arial" panose="020B0604020202020204" pitchFamily="34" charset="0"/>
              <a:cs typeface="Arial" panose="020B0604020202020204" pitchFamily="34" charset="0"/>
            </a:endParaRPr>
          </a:p>
          <a:p>
            <a:pPr marL="687600" lvl="3" indent="-230400">
              <a:lnSpc>
                <a:spcPct val="90000"/>
              </a:lnSpc>
              <a:spcBef>
                <a:spcPts val="1000"/>
              </a:spcBef>
              <a:buFont typeface="Arial" panose="020B0604020202020204" pitchFamily="34" charset="0"/>
              <a:buChar char="•"/>
              <a:defRPr/>
            </a:pPr>
            <a:r>
              <a:rPr lang="fr-CA" sz="2400" dirty="0">
                <a:latin typeface="Arial" panose="020B0604020202020204" pitchFamily="34" charset="0"/>
                <a:cs typeface="Arial" panose="020B0604020202020204" pitchFamily="34" charset="0"/>
              </a:rPr>
              <a:t>Au maximum de l’échelle, cela représente une augmentation de salaire variant de 0,34 $ l’heure rétroactif au 10 avril 2013 à 4,01 $ l’heure au 31 mars 2024</a:t>
            </a:r>
          </a:p>
          <a:p>
            <a:pPr marL="457200" lvl="3">
              <a:lnSpc>
                <a:spcPct val="90000"/>
              </a:lnSpc>
              <a:spcBef>
                <a:spcPts val="1000"/>
              </a:spcBef>
              <a:defRPr/>
            </a:pPr>
            <a:endPar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687600" marR="0" lvl="3" indent="-2304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Exemple : Estimation de rétro au maximum de l’échelle (35 h/semaine) du 10 avril 2013 au 31 mars 2024 :</a:t>
            </a:r>
          </a:p>
          <a:p>
            <a:pPr marL="457200" marR="0" lvl="3" defTabSz="914400" rtl="0" eaLnBrk="1" fontAlgn="auto" latinLnBrk="0" hangingPunct="1">
              <a:lnSpc>
                <a:spcPct val="90000"/>
              </a:lnSpc>
              <a:spcBef>
                <a:spcPts val="1000"/>
              </a:spcBef>
              <a:spcAft>
                <a:spcPts val="0"/>
              </a:spcAft>
              <a:buClrTx/>
              <a:buSzTx/>
              <a:tabLst/>
              <a:defRPr/>
            </a:pPr>
            <a:endParaRPr kumimoji="0" lang="fr-CA" sz="9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CA" sz="2400" b="1" i="0" u="none" strike="noStrike" kern="1200" cap="none" spc="0" normalizeH="0" baseline="0" noProof="0" dirty="0">
                <a:ln>
                  <a:noFill/>
                </a:ln>
                <a:effectLst/>
                <a:uLnTx/>
                <a:uFillTx/>
                <a:latin typeface="Arial" panose="020B0604020202020204" pitchFamily="34" charset="0"/>
                <a:cs typeface="Arial" panose="020B0604020202020204" pitchFamily="34" charset="0"/>
              </a:rPr>
              <a:t>20 700.01 $*</a:t>
            </a:r>
          </a:p>
          <a:p>
            <a:pPr marL="457200" marR="0" lvl="3" defTabSz="914400" rtl="0" eaLnBrk="1" fontAlgn="auto" latinLnBrk="0" hangingPunct="1">
              <a:lnSpc>
                <a:spcPct val="90000"/>
              </a:lnSpc>
              <a:spcBef>
                <a:spcPts val="1000"/>
              </a:spcBef>
              <a:spcAft>
                <a:spcPts val="0"/>
              </a:spcAft>
              <a:buClrTx/>
              <a:buSzTx/>
              <a:tabLst/>
              <a:defRPr/>
            </a:pPr>
            <a:endPar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sz="2400" dirty="0">
                <a:latin typeface="Arial" panose="020B0604020202020204" pitchFamily="34" charset="0"/>
                <a:cs typeface="Arial" panose="020B0604020202020204" pitchFamily="34" charset="0"/>
              </a:rPr>
              <a:t>Les parties conviennent de mettre fin à l’arbitrage du titre d’emploi</a:t>
            </a:r>
          </a:p>
          <a:p>
            <a:endParaRPr lang="fr-CA" dirty="0">
              <a:highlight>
                <a:srgbClr val="FFFF00"/>
              </a:highlight>
              <a:latin typeface="Arial" panose="020B0604020202020204" pitchFamily="34" charset="0"/>
              <a:cs typeface="Arial" panose="020B0604020202020204" pitchFamily="34" charset="0"/>
            </a:endParaRPr>
          </a:p>
          <a:p>
            <a:r>
              <a:rPr lang="fr-CA" sz="1600" dirty="0">
                <a:effectLst/>
                <a:latin typeface="Arial" panose="020B0604020202020204" pitchFamily="34" charset="0"/>
                <a:ea typeface="Calibri" panose="020F0502020204030204" pitchFamily="34" charset="0"/>
                <a:cs typeface="Arial" panose="020B0604020202020204" pitchFamily="34" charset="0"/>
              </a:rPr>
              <a:t>* Estimation faite sous toutes réserves, incluant les paramètres salariaux au 1</a:t>
            </a:r>
            <a:r>
              <a:rPr lang="fr-CA" sz="1600" baseline="30000" dirty="0">
                <a:effectLst/>
                <a:latin typeface="Arial" panose="020B0604020202020204" pitchFamily="34" charset="0"/>
                <a:ea typeface="Calibri" panose="020F0502020204030204" pitchFamily="34" charset="0"/>
                <a:cs typeface="Arial" panose="020B0604020202020204" pitchFamily="34" charset="0"/>
              </a:rPr>
              <a:t>er</a:t>
            </a:r>
            <a:r>
              <a:rPr lang="fr-CA" sz="1600" dirty="0">
                <a:effectLst/>
                <a:latin typeface="Arial" panose="020B0604020202020204" pitchFamily="34" charset="0"/>
                <a:ea typeface="Calibri" panose="020F0502020204030204" pitchFamily="34" charset="0"/>
                <a:cs typeface="Arial" panose="020B0604020202020204" pitchFamily="34" charset="0"/>
              </a:rPr>
              <a:t> avril 2023</a:t>
            </a:r>
          </a:p>
          <a:p>
            <a:endParaRPr lang="fr-CA" sz="1200" dirty="0"/>
          </a:p>
        </p:txBody>
      </p:sp>
      <p:sp>
        <p:nvSpPr>
          <p:cNvPr id="4" name="Espace réservé du numéro de diapositive 3">
            <a:extLst>
              <a:ext uri="{FF2B5EF4-FFF2-40B4-BE49-F238E27FC236}">
                <a16:creationId xmlns:a16="http://schemas.microsoft.com/office/drawing/2014/main" id="{10854F16-5569-853D-D2F7-9F7F1A4935C1}"/>
              </a:ext>
            </a:extLst>
          </p:cNvPr>
          <p:cNvSpPr>
            <a:spLocks noGrp="1"/>
          </p:cNvSpPr>
          <p:nvPr>
            <p:ph type="sldNum" sz="quarter" idx="12"/>
            <p:custDataLst>
              <p:tags r:id="rId2"/>
            </p:custDataLst>
          </p:nvPr>
        </p:nvSpPr>
        <p:spPr/>
        <p:txBody>
          <a:bodyPr/>
          <a:lstStyle/>
          <a:p>
            <a:fld id="{18D25734-BAAB-45B8-8828-031302FAFDE5}" type="slidenum">
              <a:rPr lang="fr-CA" smtClean="0"/>
              <a:t>19</a:t>
            </a:fld>
            <a:endParaRPr lang="fr-CA"/>
          </a:p>
        </p:txBody>
      </p:sp>
      <p:sp>
        <p:nvSpPr>
          <p:cNvPr id="5" name="Titre 3">
            <a:extLst>
              <a:ext uri="{FF2B5EF4-FFF2-40B4-BE49-F238E27FC236}">
                <a16:creationId xmlns:a16="http://schemas.microsoft.com/office/drawing/2014/main" id="{CBD0BCF7-25A4-3F24-294E-072E83FD7B55}"/>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Comité national des emplois (CSN)</a:t>
            </a:r>
          </a:p>
        </p:txBody>
      </p:sp>
      <p:sp>
        <p:nvSpPr>
          <p:cNvPr id="7" name="Organigramme : Connecteur 6">
            <a:extLst>
              <a:ext uri="{FF2B5EF4-FFF2-40B4-BE49-F238E27FC236}">
                <a16:creationId xmlns:a16="http://schemas.microsoft.com/office/drawing/2014/main" id="{9FB864F1-753D-D963-C584-DD1DAF9796C2}"/>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76814C77-DE9F-3061-D169-514A4B6F8765}"/>
              </a:ext>
            </a:extLst>
          </p:cNvPr>
          <p:cNvPicPr>
            <a:picLocks noChangeAspect="1"/>
          </p:cNvPicPr>
          <p:nvPr>
            <p:custDataLst>
              <p:tags r:id="rId5"/>
            </p:custDataLst>
          </p:nvPr>
        </p:nvPicPr>
        <p:blipFill>
          <a:blip r:embed="rId7">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3837092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686412" y="762511"/>
            <a:ext cx="11044213" cy="5593839"/>
          </a:xfrm>
          <a:prstGeom prst="rect">
            <a:avLst/>
          </a:prstGeom>
          <a:noFill/>
        </p:spPr>
        <p:txBody>
          <a:bodyPr wrap="square">
            <a:spAutoFit/>
          </a:bodyPr>
          <a:lstStyle/>
          <a:p>
            <a:pPr algn="just">
              <a:spcAft>
                <a:spcPts val="1100"/>
              </a:spcAft>
            </a:pPr>
            <a:endParaRPr lang="fr-CA" b="1">
              <a:effectLst/>
              <a:latin typeface="Arial" panose="020B0604020202020204" pitchFamily="34" charset="0"/>
              <a:ea typeface="Times New Roman" panose="02020603050405020304" pitchFamily="18" charset="0"/>
              <a:cs typeface="Arial" panose="020B0604020202020204" pitchFamily="34" charset="0"/>
            </a:endParaRPr>
          </a:p>
          <a:p>
            <a:pPr algn="just">
              <a:spcAft>
                <a:spcPts val="1100"/>
              </a:spcAft>
            </a:pPr>
            <a:r>
              <a:rPr lang="fr-CA" sz="2400" b="1">
                <a:latin typeface="Arial" panose="020B0604020202020204" pitchFamily="34" charset="0"/>
                <a:cs typeface="Arial" panose="020B0604020202020204" pitchFamily="34" charset="0"/>
              </a:rPr>
              <a:t>Maintien de l’équité salariale 2010 — Décision de la CNESST</a:t>
            </a:r>
          </a:p>
          <a:p>
            <a:pPr algn="just">
              <a:spcAft>
                <a:spcPts val="1100"/>
              </a:spcAft>
            </a:pPr>
            <a:endParaRPr lang="fr-CA" sz="2400" b="1">
              <a:latin typeface="Arial" panose="020B0604020202020204" pitchFamily="34" charset="0"/>
              <a:cs typeface="Arial" panose="020B0604020202020204" pitchFamily="34" charset="0"/>
            </a:endParaRPr>
          </a:p>
          <a:p>
            <a:pPr marL="0" indent="0">
              <a:buNone/>
            </a:pPr>
            <a:r>
              <a:rPr lang="fr-CA" sz="2400">
                <a:latin typeface="Arial" panose="020B0604020202020204" pitchFamily="34" charset="0"/>
                <a:cs typeface="Arial" panose="020B0604020202020204" pitchFamily="34" charset="0"/>
              </a:rPr>
              <a:t>Les parties s’engagent à ne pas contester au Tribunal administratif du travail (TAT) la décision de la Commission rendue le 28 septembre 2023 en ce qui a trait aux emplois de la catégorie 3 (identification, prédominance, évaluation)</a:t>
            </a:r>
          </a:p>
          <a:p>
            <a:pPr marL="0" indent="0">
              <a:buNone/>
            </a:pPr>
            <a:endParaRPr lang="fr-CA" sz="240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fr-CA" sz="2400">
                <a:latin typeface="Arial" panose="020B0604020202020204" pitchFamily="34" charset="0"/>
                <a:cs typeface="Arial" panose="020B0604020202020204" pitchFamily="34" charset="0"/>
              </a:rPr>
              <a:t>La Commission exige une hausse de rangement pour les catégories d’emplois d’Agente administrative classe 3 (5316 - 5317) et d’Agente administrative classe 4 (5318-5319) :</a:t>
            </a:r>
          </a:p>
          <a:p>
            <a:pPr lvl="1"/>
            <a:endParaRPr lang="fr-CA" sz="2400">
              <a:latin typeface="Arial" panose="020B0604020202020204" pitchFamily="34" charset="0"/>
              <a:cs typeface="Arial" panose="020B0604020202020204" pitchFamily="34" charset="0"/>
            </a:endParaRPr>
          </a:p>
          <a:p>
            <a:pPr marL="1257300" lvl="2" indent="-342900">
              <a:buFont typeface="Wingdings" panose="05000000000000000000" pitchFamily="2" charset="2"/>
              <a:buChar char="Ø"/>
            </a:pPr>
            <a:r>
              <a:rPr lang="fr-CA" sz="2400">
                <a:latin typeface="Arial" panose="020B0604020202020204" pitchFamily="34" charset="0"/>
                <a:cs typeface="Arial" panose="020B0604020202020204" pitchFamily="34" charset="0"/>
              </a:rPr>
              <a:t>AA3 augmente du rangement 6 à 7</a:t>
            </a:r>
          </a:p>
          <a:p>
            <a:pPr marL="1257300" lvl="2" indent="-342900">
              <a:buFont typeface="Wingdings" panose="05000000000000000000" pitchFamily="2" charset="2"/>
              <a:buChar char="Ø"/>
            </a:pPr>
            <a:r>
              <a:rPr lang="fr-CA" sz="2400">
                <a:latin typeface="Arial" panose="020B0604020202020204" pitchFamily="34" charset="0"/>
                <a:cs typeface="Arial" panose="020B0604020202020204" pitchFamily="34" charset="0"/>
              </a:rPr>
              <a:t>AA4 augmente du rangement 4 à 5</a:t>
            </a:r>
          </a:p>
          <a:p>
            <a:pPr marL="1257300" lvl="2" indent="-342900">
              <a:buFont typeface="Wingdings" panose="05000000000000000000" pitchFamily="2" charset="2"/>
              <a:buChar char="Ø"/>
            </a:pPr>
            <a:r>
              <a:rPr lang="fr-CA" sz="2400">
                <a:latin typeface="Arial" panose="020B0604020202020204" pitchFamily="34" charset="0"/>
                <a:cs typeface="Arial" panose="020B0604020202020204" pitchFamily="34" charset="0"/>
              </a:rPr>
              <a:t>Rétroactif au 31 décembre 2010 + intérêts au taux légal</a:t>
            </a:r>
            <a:endParaRPr lang="fr-CA" sz="2400"/>
          </a:p>
        </p:txBody>
      </p:sp>
      <p:sp>
        <p:nvSpPr>
          <p:cNvPr id="4" name="Espace réservé du numéro de diapositive 3">
            <a:extLst>
              <a:ext uri="{FF2B5EF4-FFF2-40B4-BE49-F238E27FC236}">
                <a16:creationId xmlns:a16="http://schemas.microsoft.com/office/drawing/2014/main" id="{99FAB169-BFEF-B242-D0E6-B8EDB546C93F}"/>
              </a:ext>
            </a:extLst>
          </p:cNvPr>
          <p:cNvSpPr>
            <a:spLocks noGrp="1"/>
          </p:cNvSpPr>
          <p:nvPr>
            <p:ph type="sldNum" sz="quarter" idx="12"/>
            <p:custDataLst>
              <p:tags r:id="rId2"/>
            </p:custDataLst>
          </p:nvPr>
        </p:nvSpPr>
        <p:spPr/>
        <p:txBody>
          <a:bodyPr/>
          <a:lstStyle/>
          <a:p>
            <a:fld id="{18D25734-BAAB-45B8-8828-031302FAFDE5}" type="slidenum">
              <a:rPr lang="fr-CA" smtClean="0"/>
              <a:t>2</a:t>
            </a:fld>
            <a:endParaRPr lang="fr-CA"/>
          </a:p>
        </p:txBody>
      </p:sp>
      <p:sp>
        <p:nvSpPr>
          <p:cNvPr id="5" name="Titre 3">
            <a:extLst>
              <a:ext uri="{FF2B5EF4-FFF2-40B4-BE49-F238E27FC236}">
                <a16:creationId xmlns:a16="http://schemas.microsoft.com/office/drawing/2014/main" id="{92EF5569-98A6-3ACA-059F-BAC8A331128E}"/>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Maintien de l’équité salariale</a:t>
            </a:r>
          </a:p>
        </p:txBody>
      </p:sp>
      <p:sp>
        <p:nvSpPr>
          <p:cNvPr id="7" name="Organigramme : Connecteur 6">
            <a:extLst>
              <a:ext uri="{FF2B5EF4-FFF2-40B4-BE49-F238E27FC236}">
                <a16:creationId xmlns:a16="http://schemas.microsoft.com/office/drawing/2014/main" id="{9E35C620-308E-1867-C495-90D27ADC99C0}"/>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CB4288B9-F724-FCE7-C54E-A3D814D3B474}"/>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410014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737046" y="1212209"/>
            <a:ext cx="10717908" cy="4893647"/>
          </a:xfrm>
          <a:prstGeom prst="rect">
            <a:avLst/>
          </a:prstGeom>
          <a:noFill/>
        </p:spPr>
        <p:txBody>
          <a:bodyPr wrap="square">
            <a:spAutoFit/>
          </a:bodyPr>
          <a:lstStyle/>
          <a:p>
            <a:pPr marL="0" indent="0" algn="just">
              <a:buNone/>
            </a:pPr>
            <a:r>
              <a:rPr lang="fr-CA" sz="2400" b="1">
                <a:latin typeface="Arial" panose="020B0604020202020204" pitchFamily="34" charset="0"/>
                <a:cs typeface="Arial" panose="020B0604020202020204" pitchFamily="34" charset="0"/>
              </a:rPr>
              <a:t>5313 — Adjointe à la direction</a:t>
            </a:r>
          </a:p>
          <a:p>
            <a:pPr marL="0" indent="0" algn="just">
              <a:buNone/>
            </a:pPr>
            <a:endParaRPr lang="fr-CA" sz="2400" b="1">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sz="2400">
                <a:latin typeface="Arial" panose="020B0604020202020204" pitchFamily="34" charset="0"/>
                <a:cs typeface="Arial" panose="020B0604020202020204" pitchFamily="34" charset="0"/>
              </a:rPr>
              <a:t>Rangement 12</a:t>
            </a:r>
          </a:p>
          <a:p>
            <a:pPr lvl="1"/>
            <a:endParaRPr lang="fr-CA" sz="240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sz="2400">
                <a:latin typeface="Arial" panose="020B0604020202020204" pitchFamily="34" charset="0"/>
                <a:cs typeface="Arial" panose="020B0604020202020204" pitchFamily="34" charset="0"/>
              </a:rPr>
              <a:t>L’échelle salariale est déterminée en fonction de l’échelle AA1 en vigueur au 31 décembre 2010, laquelle est bonifiée de 6,21 %</a:t>
            </a:r>
          </a:p>
          <a:p>
            <a:pPr lvl="1"/>
            <a:endParaRPr lang="fr-CA" sz="240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sz="2400">
                <a:latin typeface="Arial" panose="020B0604020202020204" pitchFamily="34" charset="0"/>
                <a:cs typeface="Arial" panose="020B0604020202020204" pitchFamily="34" charset="0"/>
              </a:rPr>
              <a:t>La rétroactivité s’applique au 1</a:t>
            </a:r>
            <a:r>
              <a:rPr lang="fr-CA" sz="2400" baseline="30000">
                <a:latin typeface="Arial" panose="020B0604020202020204" pitchFamily="34" charset="0"/>
                <a:cs typeface="Arial" panose="020B0604020202020204" pitchFamily="34" charset="0"/>
              </a:rPr>
              <a:t>er</a:t>
            </a:r>
            <a:r>
              <a:rPr lang="fr-CA" sz="2400">
                <a:latin typeface="Arial" panose="020B0604020202020204" pitchFamily="34" charset="0"/>
                <a:cs typeface="Arial" panose="020B0604020202020204" pitchFamily="34" charset="0"/>
              </a:rPr>
              <a:t> octobre 2011</a:t>
            </a:r>
          </a:p>
          <a:p>
            <a:pPr lvl="1"/>
            <a:endParaRPr lang="fr-CA" sz="240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sz="2400">
                <a:latin typeface="Arial" panose="020B0604020202020204" pitchFamily="34" charset="0"/>
                <a:cs typeface="Arial" panose="020B0604020202020204" pitchFamily="34" charset="0"/>
              </a:rPr>
              <a:t>À compter du 2 avril 2019, l’échelle applicable est celle du rangement 12 de la structure salariale découlant des relativités salariales (intégration selon la règle du salaire égal ou immédiatement supérieur)</a:t>
            </a:r>
          </a:p>
        </p:txBody>
      </p:sp>
      <p:sp>
        <p:nvSpPr>
          <p:cNvPr id="4" name="Espace réservé du numéro de diapositive 3">
            <a:extLst>
              <a:ext uri="{FF2B5EF4-FFF2-40B4-BE49-F238E27FC236}">
                <a16:creationId xmlns:a16="http://schemas.microsoft.com/office/drawing/2014/main" id="{5DDD0800-8204-63E2-8F2F-B30D9966CC83}"/>
              </a:ext>
            </a:extLst>
          </p:cNvPr>
          <p:cNvSpPr>
            <a:spLocks noGrp="1"/>
          </p:cNvSpPr>
          <p:nvPr>
            <p:ph type="sldNum" sz="quarter" idx="12"/>
            <p:custDataLst>
              <p:tags r:id="rId2"/>
            </p:custDataLst>
          </p:nvPr>
        </p:nvSpPr>
        <p:spPr/>
        <p:txBody>
          <a:bodyPr/>
          <a:lstStyle/>
          <a:p>
            <a:fld id="{18D25734-BAAB-45B8-8828-031302FAFDE5}" type="slidenum">
              <a:rPr lang="fr-CA" smtClean="0"/>
              <a:t>20</a:t>
            </a:fld>
            <a:endParaRPr lang="fr-CA"/>
          </a:p>
        </p:txBody>
      </p:sp>
      <p:sp>
        <p:nvSpPr>
          <p:cNvPr id="5" name="Titre 3">
            <a:extLst>
              <a:ext uri="{FF2B5EF4-FFF2-40B4-BE49-F238E27FC236}">
                <a16:creationId xmlns:a16="http://schemas.microsoft.com/office/drawing/2014/main" id="{F2893571-8090-2E18-FCEF-302BB2024663}"/>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Comité national des emplois (CSN)</a:t>
            </a:r>
          </a:p>
        </p:txBody>
      </p:sp>
      <p:sp>
        <p:nvSpPr>
          <p:cNvPr id="7" name="Organigramme : Connecteur 6">
            <a:extLst>
              <a:ext uri="{FF2B5EF4-FFF2-40B4-BE49-F238E27FC236}">
                <a16:creationId xmlns:a16="http://schemas.microsoft.com/office/drawing/2014/main" id="{0848FFE2-21E5-57F4-D9FC-4F16B56C8104}"/>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0DD32443-4531-59D7-C035-21237C977BF6}"/>
              </a:ext>
            </a:extLst>
          </p:cNvPr>
          <p:cNvPicPr>
            <a:picLocks noChangeAspect="1"/>
          </p:cNvPicPr>
          <p:nvPr>
            <p:custDataLst>
              <p:tags r:id="rId5"/>
            </p:custDataLst>
          </p:nvPr>
        </p:nvPicPr>
        <p:blipFill>
          <a:blip r:embed="rId7">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3462365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737046" y="1212209"/>
            <a:ext cx="10717908" cy="5262979"/>
          </a:xfrm>
          <a:prstGeom prst="rect">
            <a:avLst/>
          </a:prstGeom>
          <a:noFill/>
        </p:spPr>
        <p:txBody>
          <a:bodyPr wrap="square">
            <a:spAutoFit/>
          </a:bodyPr>
          <a:lstStyle/>
          <a:p>
            <a:pPr marL="0" marR="0" lvl="2" indent="0" algn="just" defTabSz="914400" rtl="0" eaLnBrk="1" fontAlgn="auto" latinLnBrk="0" hangingPunct="1">
              <a:lnSpc>
                <a:spcPct val="90000"/>
              </a:lnSpc>
              <a:spcBef>
                <a:spcPts val="500"/>
              </a:spcBef>
              <a:spcAft>
                <a:spcPts val="0"/>
              </a:spcAft>
              <a:buClrTx/>
              <a:buSzTx/>
              <a:buFont typeface="Arial" panose="020B0604020202020204" pitchFamily="34" charset="0"/>
              <a:buNone/>
              <a:tabLst/>
              <a:defRPr/>
            </a:pPr>
            <a:r>
              <a:rPr kumimoji="0" lang="fr-CA" sz="2400" b="1" i="0" u="none" strike="noStrike" kern="1200" cap="none" spc="0" normalizeH="0" baseline="0" noProof="0" dirty="0">
                <a:ln>
                  <a:noFill/>
                </a:ln>
                <a:effectLst/>
                <a:uLnTx/>
                <a:uFillTx/>
                <a:latin typeface="Arial" panose="020B0604020202020204" pitchFamily="34" charset="0"/>
                <a:cs typeface="Arial" panose="020B0604020202020204" pitchFamily="34" charset="0"/>
              </a:rPr>
              <a:t>5313 — Adjointe à la direction</a:t>
            </a:r>
          </a:p>
          <a:p>
            <a:pPr marL="457200" marR="0" lvl="3" algn="just" defTabSz="914400" rtl="0" eaLnBrk="1" fontAlgn="auto" latinLnBrk="0" hangingPunct="1">
              <a:lnSpc>
                <a:spcPct val="90000"/>
              </a:lnSpc>
              <a:spcBef>
                <a:spcPts val="1000"/>
              </a:spcBef>
              <a:spcAft>
                <a:spcPts val="0"/>
              </a:spcAft>
              <a:buClrTx/>
              <a:buSzTx/>
              <a:tabLst/>
              <a:defRPr/>
            </a:pPr>
            <a:endParaRPr lang="fr-CA" sz="2400" dirty="0">
              <a:latin typeface="Arial" panose="020B0604020202020204" pitchFamily="34" charset="0"/>
              <a:cs typeface="Arial" panose="020B0604020202020204" pitchFamily="34" charset="0"/>
            </a:endParaRPr>
          </a:p>
          <a:p>
            <a:pPr marL="687600" lvl="3" indent="-230400">
              <a:lnSpc>
                <a:spcPct val="90000"/>
              </a:lnSpc>
              <a:spcBef>
                <a:spcPts val="1000"/>
              </a:spcBef>
              <a:buFont typeface="Arial" panose="020B0604020202020204" pitchFamily="34" charset="0"/>
              <a:buChar char="•"/>
              <a:defRPr/>
            </a:pPr>
            <a:r>
              <a:rPr lang="fr-CA" sz="2400" dirty="0">
                <a:latin typeface="Arial" panose="020B0604020202020204" pitchFamily="34" charset="0"/>
                <a:cs typeface="Arial" panose="020B0604020202020204" pitchFamily="34" charset="0"/>
              </a:rPr>
              <a:t>Au maximum de l’échelle, cela représente une augmentation de salaire variant de 1,41 $ l’heure rétroactif au 1</a:t>
            </a:r>
            <a:r>
              <a:rPr lang="fr-CA" sz="2400" baseline="30000" dirty="0">
                <a:latin typeface="Arial" panose="020B0604020202020204" pitchFamily="34" charset="0"/>
                <a:cs typeface="Arial" panose="020B0604020202020204" pitchFamily="34" charset="0"/>
              </a:rPr>
              <a:t>er</a:t>
            </a:r>
            <a:r>
              <a:rPr lang="fr-CA" sz="2400" dirty="0">
                <a:latin typeface="Arial" panose="020B0604020202020204" pitchFamily="34" charset="0"/>
                <a:cs typeface="Arial" panose="020B0604020202020204" pitchFamily="34" charset="0"/>
              </a:rPr>
              <a:t> octobre 2011 à 2,85 $ l’heure au 31 mars 2024</a:t>
            </a:r>
          </a:p>
          <a:p>
            <a:pPr marL="457200" lvl="3">
              <a:lnSpc>
                <a:spcPct val="90000"/>
              </a:lnSpc>
              <a:spcBef>
                <a:spcPts val="1000"/>
              </a:spcBef>
              <a:defRPr/>
            </a:pPr>
            <a:endPar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687600" marR="0" lvl="3" indent="-2304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Exemple : Estimation de rétro au maximum de l’échelle (35 </a:t>
            </a:r>
            <a:r>
              <a:rPr lang="fr-CA" sz="2400" dirty="0">
                <a:latin typeface="Arial" panose="020B0604020202020204" pitchFamily="34" charset="0"/>
                <a:cs typeface="Arial" panose="020B0604020202020204" pitchFamily="34" charset="0"/>
              </a:rPr>
              <a:t>h/</a:t>
            </a: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semaine) du 1</a:t>
            </a:r>
            <a:r>
              <a:rPr kumimoji="0" lang="fr-CA" sz="2400" b="0" i="0" u="none" strike="noStrike" kern="1200" cap="none" spc="0" normalizeH="0" baseline="30000" noProof="0" dirty="0">
                <a:ln>
                  <a:noFill/>
                </a:ln>
                <a:effectLst/>
                <a:uLnTx/>
                <a:uFillTx/>
                <a:latin typeface="Arial" panose="020B0604020202020204" pitchFamily="34" charset="0"/>
                <a:cs typeface="Arial" panose="020B0604020202020204" pitchFamily="34" charset="0"/>
              </a:rPr>
              <a:t>er</a:t>
            </a: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octobre 2011 au 31 mars 2024 :</a:t>
            </a:r>
          </a:p>
          <a:p>
            <a:pPr marL="457200" marR="0" lvl="3"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CA" sz="1000" dirty="0">
              <a:latin typeface="Arial" panose="020B0604020202020204" pitchFamily="34" charset="0"/>
              <a:cs typeface="Arial" panose="020B0604020202020204" pitchFamily="34" charset="0"/>
            </a:endParaRP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CA" sz="2400" b="1" i="0" u="none" strike="noStrike" kern="1200" cap="none" spc="0" normalizeH="0" baseline="0" noProof="0" dirty="0">
                <a:ln>
                  <a:noFill/>
                </a:ln>
                <a:effectLst/>
                <a:uLnTx/>
                <a:uFillTx/>
                <a:latin typeface="Arial" panose="020B0604020202020204" pitchFamily="34" charset="0"/>
                <a:cs typeface="Arial" panose="020B0604020202020204" pitchFamily="34" charset="0"/>
              </a:rPr>
              <a:t>31 736.64 $*</a:t>
            </a:r>
            <a:endPar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457200" marR="0" lvl="3" defTabSz="914400" rtl="0" eaLnBrk="1" fontAlgn="auto" latinLnBrk="0" hangingPunct="1">
              <a:lnSpc>
                <a:spcPct val="90000"/>
              </a:lnSpc>
              <a:spcBef>
                <a:spcPts val="1000"/>
              </a:spcBef>
              <a:spcAft>
                <a:spcPts val="0"/>
              </a:spcAft>
              <a:buClrTx/>
              <a:buSzTx/>
              <a:tabLst/>
              <a:defRPr/>
            </a:pPr>
            <a:endPar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457200" lvl="3">
              <a:lnSpc>
                <a:spcPct val="90000"/>
              </a:lnSpc>
              <a:spcBef>
                <a:spcPts val="1000"/>
              </a:spcBef>
              <a:defRPr/>
            </a:pPr>
            <a:r>
              <a:rPr lang="fr-CA" sz="1600" dirty="0">
                <a:effectLst/>
                <a:latin typeface="Arial" panose="020B0604020202020204" pitchFamily="34" charset="0"/>
                <a:ea typeface="Calibri" panose="020F0502020204030204" pitchFamily="34" charset="0"/>
                <a:cs typeface="Arial" panose="020B0604020202020204" pitchFamily="34" charset="0"/>
              </a:rPr>
              <a:t>* Estimation faite sous toutes réserves, incluant les paramètres salariaux au 1</a:t>
            </a:r>
            <a:r>
              <a:rPr lang="fr-CA" sz="1600" baseline="30000" dirty="0">
                <a:effectLst/>
                <a:latin typeface="Arial" panose="020B0604020202020204" pitchFamily="34" charset="0"/>
                <a:ea typeface="Calibri" panose="020F0502020204030204" pitchFamily="34" charset="0"/>
                <a:cs typeface="Arial" panose="020B0604020202020204" pitchFamily="34" charset="0"/>
              </a:rPr>
              <a:t>er</a:t>
            </a:r>
            <a:r>
              <a:rPr lang="fr-CA" sz="1600" dirty="0">
                <a:effectLst/>
                <a:latin typeface="Arial" panose="020B0604020202020204" pitchFamily="34" charset="0"/>
                <a:ea typeface="Calibri" panose="020F0502020204030204" pitchFamily="34" charset="0"/>
                <a:cs typeface="Arial" panose="020B0604020202020204" pitchFamily="34" charset="0"/>
              </a:rPr>
              <a:t> avril 2023</a:t>
            </a:r>
          </a:p>
          <a:p>
            <a:pPr marL="687600" marR="0" lvl="3" indent="-2304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FF52ED2C-4397-46BF-62D9-478A10D619C1}"/>
              </a:ext>
            </a:extLst>
          </p:cNvPr>
          <p:cNvSpPr>
            <a:spLocks noGrp="1"/>
          </p:cNvSpPr>
          <p:nvPr>
            <p:ph type="sldNum" sz="quarter" idx="12"/>
            <p:custDataLst>
              <p:tags r:id="rId2"/>
            </p:custDataLst>
          </p:nvPr>
        </p:nvSpPr>
        <p:spPr/>
        <p:txBody>
          <a:bodyPr/>
          <a:lstStyle/>
          <a:p>
            <a:fld id="{18D25734-BAAB-45B8-8828-031302FAFDE5}" type="slidenum">
              <a:rPr lang="fr-CA" smtClean="0"/>
              <a:t>21</a:t>
            </a:fld>
            <a:endParaRPr lang="fr-CA"/>
          </a:p>
        </p:txBody>
      </p:sp>
      <p:sp>
        <p:nvSpPr>
          <p:cNvPr id="5" name="Titre 3">
            <a:extLst>
              <a:ext uri="{FF2B5EF4-FFF2-40B4-BE49-F238E27FC236}">
                <a16:creationId xmlns:a16="http://schemas.microsoft.com/office/drawing/2014/main" id="{4B766BF3-48BD-1327-E720-E6FAA547A5B4}"/>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Comité national des emplois (CSN)</a:t>
            </a:r>
          </a:p>
        </p:txBody>
      </p:sp>
      <p:sp>
        <p:nvSpPr>
          <p:cNvPr id="7" name="Organigramme : Connecteur 6">
            <a:extLst>
              <a:ext uri="{FF2B5EF4-FFF2-40B4-BE49-F238E27FC236}">
                <a16:creationId xmlns:a16="http://schemas.microsoft.com/office/drawing/2014/main" id="{A64F1C4B-FC03-68E4-108C-7DCEBF8B9262}"/>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967A0784-FA11-BD45-0355-17810214BC8B}"/>
              </a:ext>
            </a:extLst>
          </p:cNvPr>
          <p:cNvPicPr>
            <a:picLocks noChangeAspect="1"/>
          </p:cNvPicPr>
          <p:nvPr>
            <p:custDataLst>
              <p:tags r:id="rId5"/>
            </p:custDataLst>
          </p:nvPr>
        </p:nvPicPr>
        <p:blipFill>
          <a:blip r:embed="rId7">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2986090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737046" y="1553954"/>
            <a:ext cx="10717908" cy="3578352"/>
          </a:xfrm>
          <a:prstGeom prst="rect">
            <a:avLst/>
          </a:prstGeom>
          <a:noFill/>
        </p:spPr>
        <p:txBody>
          <a:bodyPr wrap="square">
            <a:spAutoFit/>
          </a:bodyPr>
          <a:lstStyle/>
          <a:p>
            <a:pPr marL="0" lvl="0" indent="0" algn="just">
              <a:lnSpc>
                <a:spcPct val="107000"/>
              </a:lnSpc>
              <a:buNone/>
            </a:pPr>
            <a:endParaRPr lang="fr-CA" sz="2000">
              <a:solidFill>
                <a:srgbClr val="000000"/>
              </a:solidFill>
              <a:latin typeface="Arial" panose="020B0604020202020204" pitchFamily="34" charset="0"/>
              <a:ea typeface="Calibri" panose="020F0502020204030204" pitchFamily="34" charset="0"/>
              <a:cs typeface="Arial" panose="020B0604020202020204" pitchFamily="34" charset="0"/>
            </a:endParaRPr>
          </a:p>
          <a:p>
            <a:pPr marL="0" lvl="0" indent="0">
              <a:lnSpc>
                <a:spcPct val="107000"/>
              </a:lnSpc>
              <a:buNone/>
            </a:pPr>
            <a:r>
              <a:rPr lang="fr-CA" sz="2400">
                <a:solidFill>
                  <a:srgbClr val="000000"/>
                </a:solidFill>
                <a:effectLst/>
                <a:latin typeface="Arial" panose="020B0604020202020204" pitchFamily="34" charset="0"/>
                <a:ea typeface="Calibri" panose="020F0502020204030204" pitchFamily="34" charset="0"/>
                <a:cs typeface="Arial" panose="020B0604020202020204" pitchFamily="34" charset="0"/>
              </a:rPr>
              <a:t>Un comité sera formé et aura pour mandat d’étudier la prédominance de la catégorie d’emploi </a:t>
            </a:r>
            <a:r>
              <a:rPr lang="fr-CA" sz="2400">
                <a:solidFill>
                  <a:srgbClr val="000000"/>
                </a:solidFill>
                <a:latin typeface="Arial" panose="020B0604020202020204" pitchFamily="34" charset="0"/>
                <a:ea typeface="Calibri" panose="020F0502020204030204" pitchFamily="34" charset="0"/>
                <a:cs typeface="Arial" panose="020B0604020202020204" pitchFamily="34" charset="0"/>
              </a:rPr>
              <a:t>S</a:t>
            </a:r>
            <a:r>
              <a:rPr lang="fr-CA" sz="2400">
                <a:solidFill>
                  <a:srgbClr val="000000"/>
                </a:solidFill>
                <a:effectLst/>
                <a:latin typeface="Arial" panose="020B0604020202020204" pitchFamily="34" charset="0"/>
                <a:ea typeface="Calibri" panose="020F0502020204030204" pitchFamily="34" charset="0"/>
                <a:cs typeface="Arial" panose="020B0604020202020204" pitchFamily="34" charset="0"/>
              </a:rPr>
              <a:t>pécialiste en procédés administratifs (SPA) :</a:t>
            </a:r>
          </a:p>
          <a:p>
            <a:pPr marL="0" lvl="0" indent="0">
              <a:lnSpc>
                <a:spcPct val="107000"/>
              </a:lnSpc>
              <a:buNone/>
            </a:pPr>
            <a:endParaRPr lang="fr-CA" sz="2400">
              <a:solidFill>
                <a:srgbClr val="000000"/>
              </a:solidFill>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07000"/>
              </a:lnSpc>
              <a:spcBef>
                <a:spcPts val="1200"/>
              </a:spcBef>
              <a:spcAft>
                <a:spcPts val="800"/>
              </a:spcAft>
              <a:buFont typeface="Arial" panose="020B0604020202020204" pitchFamily="34" charset="0"/>
              <a:buChar char="•"/>
            </a:pPr>
            <a:r>
              <a:rPr lang="fr-CA" sz="2400">
                <a:solidFill>
                  <a:srgbClr val="000000"/>
                </a:solidFill>
                <a:effectLst/>
                <a:latin typeface="Arial" panose="020B0604020202020204" pitchFamily="34" charset="0"/>
                <a:ea typeface="Calibri" panose="020F0502020204030204" pitchFamily="34" charset="0"/>
                <a:cs typeface="Arial" panose="020B0604020202020204" pitchFamily="34" charset="0"/>
              </a:rPr>
              <a:t>Il devra être composé d’un minimum de six (6) membres dont trois (3) représentants de la partie patronale et trois (3) représentants de la partie syndicale</a:t>
            </a:r>
          </a:p>
          <a:p>
            <a:pPr marL="742950" lvl="1" indent="-285750">
              <a:lnSpc>
                <a:spcPct val="107000"/>
              </a:lnSpc>
              <a:spcBef>
                <a:spcPts val="1200"/>
              </a:spcBef>
              <a:spcAft>
                <a:spcPts val="800"/>
              </a:spcAft>
              <a:buFont typeface="Arial" panose="020B0604020202020204" pitchFamily="34" charset="0"/>
              <a:buChar char="•"/>
            </a:pPr>
            <a:r>
              <a:rPr lang="fr-CA" sz="2400">
                <a:solidFill>
                  <a:srgbClr val="000000"/>
                </a:solidFill>
                <a:effectLst/>
                <a:latin typeface="Arial" panose="020B0604020202020204" pitchFamily="34" charset="0"/>
                <a:ea typeface="Calibri" panose="020F0502020204030204" pitchFamily="34" charset="0"/>
                <a:cs typeface="Arial" panose="020B0604020202020204" pitchFamily="34" charset="0"/>
              </a:rPr>
              <a:t>Il devra être d’une durée de 60 jours</a:t>
            </a:r>
            <a:endParaRPr lang="fr-CA" sz="1200"/>
          </a:p>
        </p:txBody>
      </p:sp>
      <p:sp>
        <p:nvSpPr>
          <p:cNvPr id="4" name="Espace réservé du numéro de diapositive 3">
            <a:extLst>
              <a:ext uri="{FF2B5EF4-FFF2-40B4-BE49-F238E27FC236}">
                <a16:creationId xmlns:a16="http://schemas.microsoft.com/office/drawing/2014/main" id="{CB696934-4C1F-FDB3-92DE-67A467E7C16C}"/>
              </a:ext>
            </a:extLst>
          </p:cNvPr>
          <p:cNvSpPr>
            <a:spLocks noGrp="1"/>
          </p:cNvSpPr>
          <p:nvPr>
            <p:ph type="sldNum" sz="quarter" idx="12"/>
            <p:custDataLst>
              <p:tags r:id="rId2"/>
            </p:custDataLst>
          </p:nvPr>
        </p:nvSpPr>
        <p:spPr/>
        <p:txBody>
          <a:bodyPr/>
          <a:lstStyle/>
          <a:p>
            <a:fld id="{18D25734-BAAB-45B8-8828-031302FAFDE5}" type="slidenum">
              <a:rPr lang="fr-CA" smtClean="0"/>
              <a:t>22</a:t>
            </a:fld>
            <a:endParaRPr lang="fr-CA"/>
          </a:p>
        </p:txBody>
      </p:sp>
      <p:sp>
        <p:nvSpPr>
          <p:cNvPr id="5" name="Titre 3">
            <a:extLst>
              <a:ext uri="{FF2B5EF4-FFF2-40B4-BE49-F238E27FC236}">
                <a16:creationId xmlns:a16="http://schemas.microsoft.com/office/drawing/2014/main" id="{A302E71D-7D80-424A-1E18-0F40369EF090}"/>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A" sz="3200" b="1">
                <a:solidFill>
                  <a:schemeClr val="bg1"/>
                </a:solidFill>
                <a:latin typeface="Arial" panose="020B0604020202020204" pitchFamily="34" charset="0"/>
                <a:cs typeface="Arial" panose="020B0604020202020204" pitchFamily="34" charset="0"/>
              </a:rPr>
              <a:t>        Comité – Spécialiste en procédés administratifs</a:t>
            </a:r>
          </a:p>
        </p:txBody>
      </p:sp>
      <p:sp>
        <p:nvSpPr>
          <p:cNvPr id="7" name="Organigramme : Connecteur 6">
            <a:extLst>
              <a:ext uri="{FF2B5EF4-FFF2-40B4-BE49-F238E27FC236}">
                <a16:creationId xmlns:a16="http://schemas.microsoft.com/office/drawing/2014/main" id="{B58F1C41-1429-3947-CA49-D8D78AABEAEC}"/>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BB944066-77C8-6AA6-9CE7-1223A85B1FC9}"/>
              </a:ext>
            </a:extLst>
          </p:cNvPr>
          <p:cNvPicPr>
            <a:picLocks noChangeAspect="1"/>
          </p:cNvPicPr>
          <p:nvPr>
            <p:custDataLst>
              <p:tags r:id="rId5"/>
            </p:custDataLst>
          </p:nvPr>
        </p:nvPicPr>
        <p:blipFill>
          <a:blip r:embed="rId7">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8701568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737045" y="1429923"/>
            <a:ext cx="10717908" cy="3927935"/>
          </a:xfrm>
          <a:prstGeom prst="rect">
            <a:avLst/>
          </a:prstGeom>
          <a:noFill/>
        </p:spPr>
        <p:txBody>
          <a:bodyPr wrap="square">
            <a:spAutoFit/>
          </a:bodyPr>
          <a:lstStyle/>
          <a:p>
            <a:pPr marL="0" indent="0">
              <a:lnSpc>
                <a:spcPct val="107000"/>
              </a:lnSpc>
              <a:spcAft>
                <a:spcPts val="800"/>
              </a:spcAft>
              <a:buNone/>
            </a:pPr>
            <a:r>
              <a:rPr lang="fr-CA" sz="2400">
                <a:effectLst/>
                <a:latin typeface="Arial" panose="020B0604020202020204" pitchFamily="34" charset="0"/>
                <a:ea typeface="Calibri" panose="020F0502020204030204" pitchFamily="34" charset="0"/>
                <a:cs typeface="Arial" panose="020B0604020202020204" pitchFamily="34" charset="0"/>
              </a:rPr>
              <a:t>Un comité devra être mis sur pied dans les 90 jours suivant la date de signature du présent accord par les membres de la FSSS-CSN, du SCFP-FTQ et du SQEES-FTQ :</a:t>
            </a:r>
          </a:p>
          <a:p>
            <a:pPr marL="0" indent="0">
              <a:lnSpc>
                <a:spcPct val="107000"/>
              </a:lnSpc>
              <a:spcAft>
                <a:spcPts val="800"/>
              </a:spcAft>
              <a:buNone/>
            </a:pPr>
            <a:endParaRPr lang="fr-CA" sz="2400">
              <a:effectLst/>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07000"/>
              </a:lnSpc>
              <a:spcAft>
                <a:spcPts val="800"/>
              </a:spcAft>
              <a:buFont typeface="Arial" panose="020B0604020202020204" pitchFamily="34" charset="0"/>
              <a:buChar char="•"/>
            </a:pPr>
            <a:r>
              <a:rPr lang="fr-CA" sz="2400">
                <a:effectLst/>
                <a:latin typeface="Arial" panose="020B0604020202020204" pitchFamily="34" charset="0"/>
                <a:ea typeface="Calibri" panose="020F0502020204030204" pitchFamily="34" charset="0"/>
                <a:cs typeface="Arial" panose="020B0604020202020204" pitchFamily="34" charset="0"/>
              </a:rPr>
              <a:t>Ce comité aura pour mandat d’assurer la mise en œuvre de la présente entente</a:t>
            </a:r>
          </a:p>
          <a:p>
            <a:pPr marL="742950" lvl="1" indent="-285750">
              <a:lnSpc>
                <a:spcPct val="107000"/>
              </a:lnSpc>
              <a:spcAft>
                <a:spcPts val="800"/>
              </a:spcAft>
              <a:buFont typeface="Arial" panose="020B0604020202020204" pitchFamily="34" charset="0"/>
              <a:buChar char="•"/>
            </a:pPr>
            <a:r>
              <a:rPr lang="fr-CA" sz="2400">
                <a:effectLst/>
                <a:latin typeface="Arial" panose="020B0604020202020204" pitchFamily="34" charset="0"/>
                <a:ea typeface="Calibri" panose="020F0502020204030204" pitchFamily="34" charset="0"/>
                <a:cs typeface="Arial" panose="020B0604020202020204" pitchFamily="34" charset="0"/>
              </a:rPr>
              <a:t>Il devra être composé d’un minimum de six (6) membres dont trois (3) représentants de la partie patronale et trois (3) représentants de la partie syndicale</a:t>
            </a:r>
          </a:p>
        </p:txBody>
      </p:sp>
      <p:sp>
        <p:nvSpPr>
          <p:cNvPr id="4" name="Espace réservé du numéro de diapositive 3">
            <a:extLst>
              <a:ext uri="{FF2B5EF4-FFF2-40B4-BE49-F238E27FC236}">
                <a16:creationId xmlns:a16="http://schemas.microsoft.com/office/drawing/2014/main" id="{B553D76B-6DE8-ED16-08FE-30CD9F81BFC5}"/>
              </a:ext>
            </a:extLst>
          </p:cNvPr>
          <p:cNvSpPr>
            <a:spLocks noGrp="1"/>
          </p:cNvSpPr>
          <p:nvPr>
            <p:ph type="sldNum" sz="quarter" idx="12"/>
            <p:custDataLst>
              <p:tags r:id="rId2"/>
            </p:custDataLst>
          </p:nvPr>
        </p:nvSpPr>
        <p:spPr/>
        <p:txBody>
          <a:bodyPr/>
          <a:lstStyle/>
          <a:p>
            <a:fld id="{18D25734-BAAB-45B8-8828-031302FAFDE5}" type="slidenum">
              <a:rPr lang="fr-CA" smtClean="0"/>
              <a:t>23</a:t>
            </a:fld>
            <a:endParaRPr lang="fr-CA"/>
          </a:p>
        </p:txBody>
      </p:sp>
      <p:sp>
        <p:nvSpPr>
          <p:cNvPr id="5" name="Titre 3">
            <a:extLst>
              <a:ext uri="{FF2B5EF4-FFF2-40B4-BE49-F238E27FC236}">
                <a16:creationId xmlns:a16="http://schemas.microsoft.com/office/drawing/2014/main" id="{C8B2C10D-B4D1-DBDA-5104-D780E1F174F1}"/>
              </a:ext>
            </a:extLst>
          </p:cNvPr>
          <p:cNvSpPr txBox="1">
            <a:spLocks/>
          </p:cNvSpPr>
          <p:nvPr>
            <p:custDataLst>
              <p:tags r:id="rId3"/>
            </p:custDataLst>
          </p:nvPr>
        </p:nvSpPr>
        <p:spPr>
          <a:xfrm>
            <a:off x="-1"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CA" sz="3200" b="1">
                <a:solidFill>
                  <a:schemeClr val="bg1"/>
                </a:solidFill>
                <a:latin typeface="Arial" panose="020B0604020202020204" pitchFamily="34" charset="0"/>
                <a:cs typeface="Arial" panose="020B0604020202020204" pitchFamily="34" charset="0"/>
              </a:rPr>
              <a:t>         Comité de mise en œuvre – Entente catégorie 3</a:t>
            </a:r>
          </a:p>
        </p:txBody>
      </p:sp>
      <p:sp>
        <p:nvSpPr>
          <p:cNvPr id="7" name="Organigramme : Connecteur 6">
            <a:extLst>
              <a:ext uri="{FF2B5EF4-FFF2-40B4-BE49-F238E27FC236}">
                <a16:creationId xmlns:a16="http://schemas.microsoft.com/office/drawing/2014/main" id="{D52B5794-7EB0-924C-76D0-3A9DFAE1A687}"/>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CB51654A-379D-37F0-65AD-F890A08C2E66}"/>
              </a:ext>
            </a:extLst>
          </p:cNvPr>
          <p:cNvPicPr>
            <a:picLocks noChangeAspect="1"/>
          </p:cNvPicPr>
          <p:nvPr>
            <p:custDataLst>
              <p:tags r:id="rId5"/>
            </p:custDataLst>
          </p:nvPr>
        </p:nvPicPr>
        <p:blipFill>
          <a:blip r:embed="rId7">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22000312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B553D76B-6DE8-ED16-08FE-30CD9F81BFC5}"/>
              </a:ext>
            </a:extLst>
          </p:cNvPr>
          <p:cNvSpPr>
            <a:spLocks noGrp="1"/>
          </p:cNvSpPr>
          <p:nvPr>
            <p:ph type="sldNum" sz="quarter" idx="12"/>
            <p:custDataLst>
              <p:tags r:id="rId1"/>
            </p:custDataLst>
          </p:nvPr>
        </p:nvSpPr>
        <p:spPr/>
        <p:txBody>
          <a:bodyPr/>
          <a:lstStyle/>
          <a:p>
            <a:fld id="{18D25734-BAAB-45B8-8828-031302FAFDE5}" type="slidenum">
              <a:rPr lang="fr-CA" smtClean="0"/>
              <a:t>24</a:t>
            </a:fld>
            <a:endParaRPr lang="fr-CA"/>
          </a:p>
        </p:txBody>
      </p:sp>
      <p:graphicFrame>
        <p:nvGraphicFramePr>
          <p:cNvPr id="7" name="Tableau 7">
            <a:extLst>
              <a:ext uri="{FF2B5EF4-FFF2-40B4-BE49-F238E27FC236}">
                <a16:creationId xmlns:a16="http://schemas.microsoft.com/office/drawing/2014/main" id="{7AF9E59A-AAB8-BB7E-4075-0DBD44BE91E1}"/>
              </a:ext>
            </a:extLst>
          </p:cNvPr>
          <p:cNvGraphicFramePr>
            <a:graphicFrameLocks noGrp="1"/>
          </p:cNvGraphicFramePr>
          <p:nvPr>
            <p:custDataLst>
              <p:tags r:id="rId2"/>
            </p:custDataLst>
            <p:extLst>
              <p:ext uri="{D42A27DB-BD31-4B8C-83A1-F6EECF244321}">
                <p14:modId xmlns:p14="http://schemas.microsoft.com/office/powerpoint/2010/main" val="1588053768"/>
              </p:ext>
            </p:extLst>
          </p:nvPr>
        </p:nvGraphicFramePr>
        <p:xfrm>
          <a:off x="620487" y="1212208"/>
          <a:ext cx="10951027" cy="5330105"/>
        </p:xfrm>
        <a:graphic>
          <a:graphicData uri="http://schemas.openxmlformats.org/drawingml/2006/table">
            <a:tbl>
              <a:tblPr firstRow="1" bandRow="1">
                <a:tableStyleId>{073A0DAA-6AF3-43AB-8588-CEC1D06C72B9}</a:tableStyleId>
              </a:tblPr>
              <a:tblGrid>
                <a:gridCol w="2638773">
                  <a:extLst>
                    <a:ext uri="{9D8B030D-6E8A-4147-A177-3AD203B41FA5}">
                      <a16:colId xmlns:a16="http://schemas.microsoft.com/office/drawing/2014/main" val="1734819075"/>
                    </a:ext>
                  </a:extLst>
                </a:gridCol>
                <a:gridCol w="3762026">
                  <a:extLst>
                    <a:ext uri="{9D8B030D-6E8A-4147-A177-3AD203B41FA5}">
                      <a16:colId xmlns:a16="http://schemas.microsoft.com/office/drawing/2014/main" val="1220706202"/>
                    </a:ext>
                  </a:extLst>
                </a:gridCol>
                <a:gridCol w="2111828">
                  <a:extLst>
                    <a:ext uri="{9D8B030D-6E8A-4147-A177-3AD203B41FA5}">
                      <a16:colId xmlns:a16="http://schemas.microsoft.com/office/drawing/2014/main" val="2991302848"/>
                    </a:ext>
                  </a:extLst>
                </a:gridCol>
                <a:gridCol w="2438400">
                  <a:extLst>
                    <a:ext uri="{9D8B030D-6E8A-4147-A177-3AD203B41FA5}">
                      <a16:colId xmlns:a16="http://schemas.microsoft.com/office/drawing/2014/main" val="442418451"/>
                    </a:ext>
                  </a:extLst>
                </a:gridCol>
              </a:tblGrid>
              <a:tr h="822520">
                <a:tc>
                  <a:txBody>
                    <a:bodyPr/>
                    <a:lstStyle/>
                    <a:p>
                      <a:pPr algn="ct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Titre d’emploi</a:t>
                      </a:r>
                    </a:p>
                  </a:txBody>
                  <a:tcPr marL="68580" marR="68580" marT="0" marB="0" anchor="ctr">
                    <a:solidFill>
                      <a:schemeClr val="accent5">
                        <a:lumMod val="75000"/>
                      </a:schemeClr>
                    </a:solidFill>
                  </a:tcPr>
                </a:tc>
                <a:tc>
                  <a:txBody>
                    <a:bodyPr/>
                    <a:lstStyle/>
                    <a:p>
                      <a:pPr algn="ct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Date de rétro</a:t>
                      </a:r>
                    </a:p>
                  </a:txBody>
                  <a:tcPr marL="68580" marR="68580" marT="0" marB="0" anchor="ctr">
                    <a:solidFill>
                      <a:schemeClr val="accent5">
                        <a:lumMod val="75000"/>
                      </a:schemeClr>
                    </a:solidFill>
                  </a:tcPr>
                </a:tc>
                <a:tc>
                  <a:txBody>
                    <a:bodyPr/>
                    <a:lstStyle/>
                    <a:p>
                      <a:pPr algn="ct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Hausse de rangement</a:t>
                      </a:r>
                    </a:p>
                  </a:txBody>
                  <a:tcPr marL="68580" marR="68580" marT="0" marB="0" anchor="ctr">
                    <a:solidFill>
                      <a:schemeClr val="accent5">
                        <a:lumMod val="75000"/>
                      </a:schemeClr>
                    </a:solidFill>
                  </a:tcPr>
                </a:tc>
                <a:tc>
                  <a:txBody>
                    <a:bodyPr/>
                    <a:lstStyle/>
                    <a:p>
                      <a:pPr algn="ct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Particularité</a:t>
                      </a:r>
                    </a:p>
                  </a:txBody>
                  <a:tcPr marL="68580" marR="68580" marT="0" marB="0" anchor="ctr">
                    <a:solidFill>
                      <a:schemeClr val="accent5">
                        <a:lumMod val="75000"/>
                      </a:schemeClr>
                    </a:solidFill>
                  </a:tcPr>
                </a:tc>
                <a:extLst>
                  <a:ext uri="{0D108BD9-81ED-4DB2-BD59-A6C34878D82A}">
                    <a16:rowId xmlns:a16="http://schemas.microsoft.com/office/drawing/2014/main" val="747236595"/>
                  </a:ext>
                </a:extLst>
              </a:tr>
              <a:tr h="478248">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AA classe 3</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31 décembre 2010</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Rang 6 à 7</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chemeClr val="accent5">
                        <a:lumMod val="20000"/>
                        <a:lumOff val="80000"/>
                      </a:schemeClr>
                    </a:solidFill>
                  </a:tcPr>
                </a:tc>
                <a:extLst>
                  <a:ext uri="{0D108BD9-81ED-4DB2-BD59-A6C34878D82A}">
                    <a16:rowId xmlns:a16="http://schemas.microsoft.com/office/drawing/2014/main" val="1748852921"/>
                  </a:ext>
                </a:extLst>
              </a:tr>
              <a:tr h="478248">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AA classe 4</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31 décembre 2010</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Rang 4 à 5</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chemeClr val="accent5">
                        <a:lumMod val="40000"/>
                        <a:lumOff val="60000"/>
                      </a:schemeClr>
                    </a:solidFill>
                  </a:tcPr>
                </a:tc>
                <a:extLst>
                  <a:ext uri="{0D108BD9-81ED-4DB2-BD59-A6C34878D82A}">
                    <a16:rowId xmlns:a16="http://schemas.microsoft.com/office/drawing/2014/main" val="3957377562"/>
                  </a:ext>
                </a:extLst>
              </a:tr>
              <a:tr h="478248">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AA classe 1</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1</a:t>
                      </a:r>
                      <a:r>
                        <a:rPr lang="fr-CA" sz="2400" kern="100" baseline="30000">
                          <a:effectLst/>
                          <a:latin typeface="Calibri" panose="020F0502020204030204" pitchFamily="34" charset="0"/>
                          <a:ea typeface="Calibri" panose="020F0502020204030204" pitchFamily="34" charset="0"/>
                          <a:cs typeface="Times New Roman" panose="02020603050405020304" pitchFamily="18" charset="0"/>
                        </a:rPr>
                        <a:t>er</a:t>
                      </a:r>
                      <a:r>
                        <a:rPr lang="fr-CA" sz="2400" kern="100">
                          <a:effectLst/>
                          <a:latin typeface="Calibri" panose="020F0502020204030204" pitchFamily="34" charset="0"/>
                          <a:ea typeface="Calibri" panose="020F0502020204030204" pitchFamily="34" charset="0"/>
                          <a:cs typeface="Times New Roman" panose="02020603050405020304" pitchFamily="18" charset="0"/>
                        </a:rPr>
                        <a:t> janvier 2021</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Rang 9 à 10</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chemeClr val="accent5">
                        <a:lumMod val="20000"/>
                        <a:lumOff val="80000"/>
                      </a:schemeClr>
                    </a:solidFill>
                  </a:tcPr>
                </a:tc>
                <a:extLst>
                  <a:ext uri="{0D108BD9-81ED-4DB2-BD59-A6C34878D82A}">
                    <a16:rowId xmlns:a16="http://schemas.microsoft.com/office/drawing/2014/main" val="1682087567"/>
                  </a:ext>
                </a:extLst>
              </a:tr>
              <a:tr h="1593877">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AA classe 1</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Jour du regroupement PL-15</a:t>
                      </a:r>
                    </a:p>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Au plus tard le 2 avril 2025</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Rang 10 à 11</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chemeClr val="accent5">
                        <a:lumMod val="40000"/>
                        <a:lumOff val="60000"/>
                      </a:schemeClr>
                    </a:solidFill>
                  </a:tcPr>
                </a:tc>
                <a:extLst>
                  <a:ext uri="{0D108BD9-81ED-4DB2-BD59-A6C34878D82A}">
                    <a16:rowId xmlns:a16="http://schemas.microsoft.com/office/drawing/2014/main" val="300904268"/>
                  </a:ext>
                </a:extLst>
              </a:tr>
              <a:tr h="739482">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Secrétaire médicale</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1</a:t>
                      </a:r>
                      <a:r>
                        <a:rPr lang="fr-CA" sz="2400" kern="100" baseline="30000">
                          <a:effectLst/>
                          <a:latin typeface="Calibri" panose="020F0502020204030204" pitchFamily="34" charset="0"/>
                          <a:ea typeface="Calibri" panose="020F0502020204030204" pitchFamily="34" charset="0"/>
                          <a:cs typeface="Times New Roman" panose="02020603050405020304" pitchFamily="18" charset="0"/>
                        </a:rPr>
                        <a:t>er</a:t>
                      </a:r>
                      <a:r>
                        <a:rPr lang="fr-CA" sz="2400" kern="100">
                          <a:effectLst/>
                          <a:latin typeface="Calibri" panose="020F0502020204030204" pitchFamily="34" charset="0"/>
                          <a:ea typeface="Calibri" panose="020F0502020204030204" pitchFamily="34" charset="0"/>
                          <a:cs typeface="Times New Roman" panose="02020603050405020304" pitchFamily="18" charset="0"/>
                        </a:rPr>
                        <a:t> janvier 2021</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Rang 8 à 9</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Prime 3 % LE 63</a:t>
                      </a:r>
                    </a:p>
                  </a:txBody>
                  <a:tcPr marL="68580" marR="68580" marT="0" marB="0">
                    <a:solidFill>
                      <a:schemeClr val="accent5">
                        <a:lumMod val="20000"/>
                        <a:lumOff val="80000"/>
                      </a:schemeClr>
                    </a:solidFill>
                  </a:tcPr>
                </a:tc>
                <a:extLst>
                  <a:ext uri="{0D108BD9-81ED-4DB2-BD59-A6C34878D82A}">
                    <a16:rowId xmlns:a16="http://schemas.microsoft.com/office/drawing/2014/main" val="2420941979"/>
                  </a:ext>
                </a:extLst>
              </a:tr>
              <a:tr h="739482">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Secrétaire juridique</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1</a:t>
                      </a:r>
                      <a:r>
                        <a:rPr lang="fr-CA" sz="2400" kern="100" baseline="30000">
                          <a:effectLst/>
                          <a:latin typeface="Calibri" panose="020F0502020204030204" pitchFamily="34" charset="0"/>
                          <a:ea typeface="Calibri" panose="020F0502020204030204" pitchFamily="34" charset="0"/>
                          <a:cs typeface="Times New Roman" panose="02020603050405020304" pitchFamily="18" charset="0"/>
                        </a:rPr>
                        <a:t>er</a:t>
                      </a:r>
                      <a:r>
                        <a:rPr lang="fr-CA" sz="2400" kern="100">
                          <a:effectLst/>
                          <a:latin typeface="Calibri" panose="020F0502020204030204" pitchFamily="34" charset="0"/>
                          <a:ea typeface="Calibri" panose="020F0502020204030204" pitchFamily="34" charset="0"/>
                          <a:cs typeface="Times New Roman" panose="02020603050405020304" pitchFamily="18" charset="0"/>
                        </a:rPr>
                        <a:t> janvier 2021</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Rang 8 à 9</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Majoration LE 49</a:t>
                      </a:r>
                    </a:p>
                  </a:txBody>
                  <a:tcPr marL="68580" marR="68580" marT="0" marB="0">
                    <a:solidFill>
                      <a:schemeClr val="accent5">
                        <a:lumMod val="40000"/>
                        <a:lumOff val="60000"/>
                      </a:schemeClr>
                    </a:solidFill>
                  </a:tcPr>
                </a:tc>
                <a:extLst>
                  <a:ext uri="{0D108BD9-81ED-4DB2-BD59-A6C34878D82A}">
                    <a16:rowId xmlns:a16="http://schemas.microsoft.com/office/drawing/2014/main" val="3642177110"/>
                  </a:ext>
                </a:extLst>
              </a:tr>
            </a:tbl>
          </a:graphicData>
        </a:graphic>
      </p:graphicFrame>
      <p:sp>
        <p:nvSpPr>
          <p:cNvPr id="5" name="Titre 3">
            <a:extLst>
              <a:ext uri="{FF2B5EF4-FFF2-40B4-BE49-F238E27FC236}">
                <a16:creationId xmlns:a16="http://schemas.microsoft.com/office/drawing/2014/main" id="{53269629-2271-7382-2161-41B9AC3240AB}"/>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Synthèse entente MÉS</a:t>
            </a:r>
          </a:p>
        </p:txBody>
      </p:sp>
    </p:spTree>
    <p:extLst>
      <p:ext uri="{BB962C8B-B14F-4D97-AF65-F5344CB8AC3E}">
        <p14:creationId xmlns:p14="http://schemas.microsoft.com/office/powerpoint/2010/main" val="16480010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B553D76B-6DE8-ED16-08FE-30CD9F81BFC5}"/>
              </a:ext>
            </a:extLst>
          </p:cNvPr>
          <p:cNvSpPr>
            <a:spLocks noGrp="1"/>
          </p:cNvSpPr>
          <p:nvPr>
            <p:ph type="sldNum" sz="quarter" idx="12"/>
            <p:custDataLst>
              <p:tags r:id="rId1"/>
            </p:custDataLst>
          </p:nvPr>
        </p:nvSpPr>
        <p:spPr/>
        <p:txBody>
          <a:bodyPr/>
          <a:lstStyle/>
          <a:p>
            <a:fld id="{18D25734-BAAB-45B8-8828-031302FAFDE5}" type="slidenum">
              <a:rPr lang="fr-CA" smtClean="0"/>
              <a:t>25</a:t>
            </a:fld>
            <a:endParaRPr lang="fr-CA"/>
          </a:p>
        </p:txBody>
      </p:sp>
      <p:graphicFrame>
        <p:nvGraphicFramePr>
          <p:cNvPr id="5" name="Tableau 4">
            <a:extLst>
              <a:ext uri="{FF2B5EF4-FFF2-40B4-BE49-F238E27FC236}">
                <a16:creationId xmlns:a16="http://schemas.microsoft.com/office/drawing/2014/main" id="{834BC575-967B-7F00-1FDB-D7A4057A8A8D}"/>
              </a:ext>
            </a:extLst>
          </p:cNvPr>
          <p:cNvGraphicFramePr>
            <a:graphicFrameLocks noGrp="1"/>
          </p:cNvGraphicFramePr>
          <p:nvPr>
            <p:custDataLst>
              <p:tags r:id="rId2"/>
            </p:custDataLst>
            <p:extLst>
              <p:ext uri="{D42A27DB-BD31-4B8C-83A1-F6EECF244321}">
                <p14:modId xmlns:p14="http://schemas.microsoft.com/office/powerpoint/2010/main" val="1931736149"/>
              </p:ext>
            </p:extLst>
          </p:nvPr>
        </p:nvGraphicFramePr>
        <p:xfrm>
          <a:off x="544284" y="1472612"/>
          <a:ext cx="11103429" cy="4122645"/>
        </p:xfrm>
        <a:graphic>
          <a:graphicData uri="http://schemas.openxmlformats.org/drawingml/2006/table">
            <a:tbl>
              <a:tblPr firstRow="1" bandRow="1">
                <a:tableStyleId>{073A0DAA-6AF3-43AB-8588-CEC1D06C72B9}</a:tableStyleId>
              </a:tblPr>
              <a:tblGrid>
                <a:gridCol w="2675496">
                  <a:extLst>
                    <a:ext uri="{9D8B030D-6E8A-4147-A177-3AD203B41FA5}">
                      <a16:colId xmlns:a16="http://schemas.microsoft.com/office/drawing/2014/main" val="3519085609"/>
                    </a:ext>
                  </a:extLst>
                </a:gridCol>
                <a:gridCol w="2675496">
                  <a:extLst>
                    <a:ext uri="{9D8B030D-6E8A-4147-A177-3AD203B41FA5}">
                      <a16:colId xmlns:a16="http://schemas.microsoft.com/office/drawing/2014/main" val="4193455265"/>
                    </a:ext>
                  </a:extLst>
                </a:gridCol>
                <a:gridCol w="2675496">
                  <a:extLst>
                    <a:ext uri="{9D8B030D-6E8A-4147-A177-3AD203B41FA5}">
                      <a16:colId xmlns:a16="http://schemas.microsoft.com/office/drawing/2014/main" val="3847288084"/>
                    </a:ext>
                  </a:extLst>
                </a:gridCol>
                <a:gridCol w="3076941">
                  <a:extLst>
                    <a:ext uri="{9D8B030D-6E8A-4147-A177-3AD203B41FA5}">
                      <a16:colId xmlns:a16="http://schemas.microsoft.com/office/drawing/2014/main" val="1129563695"/>
                    </a:ext>
                  </a:extLst>
                </a:gridCol>
              </a:tblGrid>
              <a:tr h="896973">
                <a:tc>
                  <a:txBody>
                    <a:bodyPr/>
                    <a:lstStyle/>
                    <a:p>
                      <a:pPr algn="ct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Titre d’emploi</a:t>
                      </a:r>
                    </a:p>
                  </a:txBody>
                  <a:tcPr marL="68580" marR="68580" marT="0" marB="0" anchor="ctr">
                    <a:solidFill>
                      <a:schemeClr val="accent5">
                        <a:lumMod val="75000"/>
                      </a:schemeClr>
                    </a:solidFill>
                  </a:tcPr>
                </a:tc>
                <a:tc>
                  <a:txBody>
                    <a:bodyPr/>
                    <a:lstStyle/>
                    <a:p>
                      <a:pPr algn="ct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Date de rétro</a:t>
                      </a:r>
                    </a:p>
                  </a:txBody>
                  <a:tcPr marL="68580" marR="68580" marT="0" marB="0" anchor="ctr">
                    <a:solidFill>
                      <a:schemeClr val="accent5">
                        <a:lumMod val="75000"/>
                      </a:schemeClr>
                    </a:solidFill>
                  </a:tcPr>
                </a:tc>
                <a:tc>
                  <a:txBody>
                    <a:bodyPr/>
                    <a:lstStyle/>
                    <a:p>
                      <a:pPr algn="ct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Gain</a:t>
                      </a:r>
                    </a:p>
                  </a:txBody>
                  <a:tcPr marL="68580" marR="68580" marT="0" marB="0" anchor="ctr">
                    <a:solidFill>
                      <a:schemeClr val="accent5">
                        <a:lumMod val="75000"/>
                      </a:schemeClr>
                    </a:solidFill>
                  </a:tcPr>
                </a:tc>
                <a:tc>
                  <a:txBody>
                    <a:bodyPr/>
                    <a:lstStyle/>
                    <a:p>
                      <a:pPr algn="ct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Application</a:t>
                      </a:r>
                    </a:p>
                  </a:txBody>
                  <a:tcPr marL="68580" marR="68580" marT="0" marB="0" anchor="ctr">
                    <a:solidFill>
                      <a:schemeClr val="accent5">
                        <a:lumMod val="75000"/>
                      </a:schemeClr>
                    </a:solidFill>
                  </a:tcPr>
                </a:tc>
                <a:extLst>
                  <a:ext uri="{0D108BD9-81ED-4DB2-BD59-A6C34878D82A}">
                    <a16:rowId xmlns:a16="http://schemas.microsoft.com/office/drawing/2014/main" val="2189878908"/>
                  </a:ext>
                </a:extLst>
              </a:tr>
              <a:tr h="806418">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AA classe 2</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1</a:t>
                      </a:r>
                      <a:r>
                        <a:rPr lang="fr-CA" sz="2400" kern="100" baseline="30000">
                          <a:effectLst/>
                          <a:latin typeface="Calibri" panose="020F0502020204030204" pitchFamily="34" charset="0"/>
                          <a:ea typeface="Calibri" panose="020F0502020204030204" pitchFamily="34" charset="0"/>
                          <a:cs typeface="Times New Roman" panose="02020603050405020304" pitchFamily="18" charset="0"/>
                        </a:rPr>
                        <a:t>er</a:t>
                      </a:r>
                      <a:r>
                        <a:rPr lang="fr-CA" sz="2400" kern="100">
                          <a:effectLst/>
                          <a:latin typeface="Calibri" panose="020F0502020204030204" pitchFamily="34" charset="0"/>
                          <a:ea typeface="Calibri" panose="020F0502020204030204" pitchFamily="34" charset="0"/>
                          <a:cs typeface="Times New Roman" panose="02020603050405020304" pitchFamily="18" charset="0"/>
                        </a:rPr>
                        <a:t> janvier 2021</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Forfaitaire 2 %</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Veille entrée en vigueur CCN</a:t>
                      </a:r>
                    </a:p>
                  </a:txBody>
                  <a:tcPr marL="68580" marR="68580" marT="0" marB="0">
                    <a:solidFill>
                      <a:schemeClr val="accent5">
                        <a:lumMod val="20000"/>
                        <a:lumOff val="80000"/>
                      </a:schemeClr>
                    </a:solidFill>
                  </a:tcPr>
                </a:tc>
                <a:extLst>
                  <a:ext uri="{0D108BD9-81ED-4DB2-BD59-A6C34878D82A}">
                    <a16:rowId xmlns:a16="http://schemas.microsoft.com/office/drawing/2014/main" val="3594860203"/>
                  </a:ext>
                </a:extLst>
              </a:tr>
              <a:tr h="806418">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AA classe 2</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Majoration salaire 3,5 %</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Entrée en vigueur CCN</a:t>
                      </a:r>
                    </a:p>
                  </a:txBody>
                  <a:tcPr marL="68580" marR="68580" marT="0" marB="0">
                    <a:solidFill>
                      <a:schemeClr val="accent5">
                        <a:lumMod val="40000"/>
                        <a:lumOff val="60000"/>
                      </a:schemeClr>
                    </a:solidFill>
                  </a:tcPr>
                </a:tc>
                <a:extLst>
                  <a:ext uri="{0D108BD9-81ED-4DB2-BD59-A6C34878D82A}">
                    <a16:rowId xmlns:a16="http://schemas.microsoft.com/office/drawing/2014/main" val="1658743302"/>
                  </a:ext>
                </a:extLst>
              </a:tr>
              <a:tr h="806418">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Secrétaire médicale</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Prime 3 %</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Maintenue CCN 2023-2028</a:t>
                      </a:r>
                    </a:p>
                  </a:txBody>
                  <a:tcPr marL="68580" marR="68580" marT="0" marB="0">
                    <a:solidFill>
                      <a:schemeClr val="accent5">
                        <a:lumMod val="20000"/>
                        <a:lumOff val="80000"/>
                      </a:schemeClr>
                    </a:solidFill>
                  </a:tcPr>
                </a:tc>
                <a:extLst>
                  <a:ext uri="{0D108BD9-81ED-4DB2-BD59-A6C34878D82A}">
                    <a16:rowId xmlns:a16="http://schemas.microsoft.com/office/drawing/2014/main" val="807189024"/>
                  </a:ext>
                </a:extLst>
              </a:tr>
              <a:tr h="806418">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AA classe 4</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 </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Rang 5 à 7</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Intégration dans AA3 et abolition</a:t>
                      </a:r>
                    </a:p>
                  </a:txBody>
                  <a:tcPr marL="68580" marR="68580" marT="0" marB="0">
                    <a:solidFill>
                      <a:schemeClr val="accent5">
                        <a:lumMod val="40000"/>
                        <a:lumOff val="60000"/>
                      </a:schemeClr>
                    </a:solidFill>
                  </a:tcPr>
                </a:tc>
                <a:extLst>
                  <a:ext uri="{0D108BD9-81ED-4DB2-BD59-A6C34878D82A}">
                    <a16:rowId xmlns:a16="http://schemas.microsoft.com/office/drawing/2014/main" val="4213301307"/>
                  </a:ext>
                </a:extLst>
              </a:tr>
            </a:tbl>
          </a:graphicData>
        </a:graphic>
      </p:graphicFrame>
      <p:sp>
        <p:nvSpPr>
          <p:cNvPr id="6" name="Titre 3">
            <a:extLst>
              <a:ext uri="{FF2B5EF4-FFF2-40B4-BE49-F238E27FC236}">
                <a16:creationId xmlns:a16="http://schemas.microsoft.com/office/drawing/2014/main" id="{7A832ACE-701F-2311-5607-C3AC7E33FD96}"/>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Synthèse entente rémunération</a:t>
            </a:r>
          </a:p>
        </p:txBody>
      </p:sp>
    </p:spTree>
    <p:extLst>
      <p:ext uri="{BB962C8B-B14F-4D97-AF65-F5344CB8AC3E}">
        <p14:creationId xmlns:p14="http://schemas.microsoft.com/office/powerpoint/2010/main" val="39431273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a:extLst>
              <a:ext uri="{FF2B5EF4-FFF2-40B4-BE49-F238E27FC236}">
                <a16:creationId xmlns:a16="http://schemas.microsoft.com/office/drawing/2014/main" id="{B553D76B-6DE8-ED16-08FE-30CD9F81BFC5}"/>
              </a:ext>
            </a:extLst>
          </p:cNvPr>
          <p:cNvSpPr>
            <a:spLocks noGrp="1"/>
          </p:cNvSpPr>
          <p:nvPr>
            <p:ph type="sldNum" sz="quarter" idx="12"/>
            <p:custDataLst>
              <p:tags r:id="rId1"/>
            </p:custDataLst>
          </p:nvPr>
        </p:nvSpPr>
        <p:spPr/>
        <p:txBody>
          <a:bodyPr/>
          <a:lstStyle/>
          <a:p>
            <a:fld id="{18D25734-BAAB-45B8-8828-031302FAFDE5}" type="slidenum">
              <a:rPr lang="fr-CA" smtClean="0"/>
              <a:t>26</a:t>
            </a:fld>
            <a:endParaRPr lang="fr-CA"/>
          </a:p>
        </p:txBody>
      </p:sp>
      <p:graphicFrame>
        <p:nvGraphicFramePr>
          <p:cNvPr id="5" name="Tableau 4">
            <a:extLst>
              <a:ext uri="{FF2B5EF4-FFF2-40B4-BE49-F238E27FC236}">
                <a16:creationId xmlns:a16="http://schemas.microsoft.com/office/drawing/2014/main" id="{E2BF1A16-DE5C-6A46-EE9F-8396D60F015E}"/>
              </a:ext>
            </a:extLst>
          </p:cNvPr>
          <p:cNvGraphicFramePr>
            <a:graphicFrameLocks noGrp="1"/>
          </p:cNvGraphicFramePr>
          <p:nvPr>
            <p:custDataLst>
              <p:tags r:id="rId2"/>
            </p:custDataLst>
            <p:extLst>
              <p:ext uri="{D42A27DB-BD31-4B8C-83A1-F6EECF244321}">
                <p14:modId xmlns:p14="http://schemas.microsoft.com/office/powerpoint/2010/main" val="130731334"/>
              </p:ext>
            </p:extLst>
          </p:nvPr>
        </p:nvGraphicFramePr>
        <p:xfrm>
          <a:off x="674915" y="1288831"/>
          <a:ext cx="10886728" cy="2877031"/>
        </p:xfrm>
        <a:graphic>
          <a:graphicData uri="http://schemas.openxmlformats.org/drawingml/2006/table">
            <a:tbl>
              <a:tblPr firstRow="1" bandRow="1">
                <a:tableStyleId>{073A0DAA-6AF3-43AB-8588-CEC1D06C72B9}</a:tableStyleId>
              </a:tblPr>
              <a:tblGrid>
                <a:gridCol w="2568527">
                  <a:extLst>
                    <a:ext uri="{9D8B030D-6E8A-4147-A177-3AD203B41FA5}">
                      <a16:colId xmlns:a16="http://schemas.microsoft.com/office/drawing/2014/main" val="874411339"/>
                    </a:ext>
                  </a:extLst>
                </a:gridCol>
                <a:gridCol w="2568527">
                  <a:extLst>
                    <a:ext uri="{9D8B030D-6E8A-4147-A177-3AD203B41FA5}">
                      <a16:colId xmlns:a16="http://schemas.microsoft.com/office/drawing/2014/main" val="4053353057"/>
                    </a:ext>
                  </a:extLst>
                </a:gridCol>
                <a:gridCol w="2568527">
                  <a:extLst>
                    <a:ext uri="{9D8B030D-6E8A-4147-A177-3AD203B41FA5}">
                      <a16:colId xmlns:a16="http://schemas.microsoft.com/office/drawing/2014/main" val="2748708599"/>
                    </a:ext>
                  </a:extLst>
                </a:gridCol>
                <a:gridCol w="3181147">
                  <a:extLst>
                    <a:ext uri="{9D8B030D-6E8A-4147-A177-3AD203B41FA5}">
                      <a16:colId xmlns:a16="http://schemas.microsoft.com/office/drawing/2014/main" val="2828183249"/>
                    </a:ext>
                  </a:extLst>
                </a:gridCol>
              </a:tblGrid>
              <a:tr h="851311">
                <a:tc>
                  <a:txBody>
                    <a:bodyPr/>
                    <a:lstStyle/>
                    <a:p>
                      <a:pPr algn="ct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Titre d’emploi</a:t>
                      </a:r>
                    </a:p>
                  </a:txBody>
                  <a:tcPr marL="68580" marR="68580" marT="0" marB="0" anchor="ctr">
                    <a:solidFill>
                      <a:schemeClr val="accent5">
                        <a:lumMod val="75000"/>
                      </a:schemeClr>
                    </a:solidFill>
                  </a:tcPr>
                </a:tc>
                <a:tc>
                  <a:txBody>
                    <a:bodyPr/>
                    <a:lstStyle/>
                    <a:p>
                      <a:pPr algn="ct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Date de rétro</a:t>
                      </a:r>
                    </a:p>
                  </a:txBody>
                  <a:tcPr marL="68580" marR="68580" marT="0" marB="0" anchor="ctr">
                    <a:solidFill>
                      <a:schemeClr val="accent5">
                        <a:lumMod val="75000"/>
                      </a:schemeClr>
                    </a:solidFill>
                  </a:tcPr>
                </a:tc>
                <a:tc>
                  <a:txBody>
                    <a:bodyPr/>
                    <a:lstStyle/>
                    <a:p>
                      <a:pPr algn="ct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Gain</a:t>
                      </a:r>
                    </a:p>
                  </a:txBody>
                  <a:tcPr marL="68580" marR="68580" marT="0" marB="0" anchor="ctr">
                    <a:solidFill>
                      <a:schemeClr val="accent5">
                        <a:lumMod val="75000"/>
                      </a:schemeClr>
                    </a:solidFill>
                  </a:tcPr>
                </a:tc>
                <a:tc>
                  <a:txBody>
                    <a:bodyPr/>
                    <a:lstStyle/>
                    <a:p>
                      <a:pPr algn="ct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Particularité</a:t>
                      </a:r>
                    </a:p>
                  </a:txBody>
                  <a:tcPr marL="68580" marR="68580" marT="0" marB="0" anchor="ctr">
                    <a:solidFill>
                      <a:schemeClr val="accent5">
                        <a:lumMod val="75000"/>
                      </a:schemeClr>
                    </a:solidFill>
                  </a:tcPr>
                </a:tc>
                <a:extLst>
                  <a:ext uri="{0D108BD9-81ED-4DB2-BD59-A6C34878D82A}">
                    <a16:rowId xmlns:a16="http://schemas.microsoft.com/office/drawing/2014/main" val="2715529026"/>
                  </a:ext>
                </a:extLst>
              </a:tr>
              <a:tr h="494988">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AEU</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1</a:t>
                      </a:r>
                      <a:r>
                        <a:rPr lang="fr-CA" sz="2400" kern="100" baseline="30000">
                          <a:effectLst/>
                          <a:latin typeface="Calibri" panose="020F0502020204030204" pitchFamily="34" charset="0"/>
                          <a:ea typeface="Calibri" panose="020F0502020204030204" pitchFamily="34" charset="0"/>
                          <a:cs typeface="Times New Roman" panose="02020603050405020304" pitchFamily="18" charset="0"/>
                        </a:rPr>
                        <a:t>er</a:t>
                      </a:r>
                      <a:r>
                        <a:rPr lang="fr-CA" sz="2400" kern="100">
                          <a:effectLst/>
                          <a:latin typeface="Calibri" panose="020F0502020204030204" pitchFamily="34" charset="0"/>
                          <a:ea typeface="Calibri" panose="020F0502020204030204" pitchFamily="34" charset="0"/>
                          <a:cs typeface="Times New Roman" panose="02020603050405020304" pitchFamily="18" charset="0"/>
                        </a:rPr>
                        <a:t> janvier 2011</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Rang 11</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Échelle AA1 bonifiée de 1,42 %</a:t>
                      </a:r>
                    </a:p>
                  </a:txBody>
                  <a:tcPr marL="68580" marR="68580" marT="0" marB="0">
                    <a:solidFill>
                      <a:schemeClr val="accent5">
                        <a:lumMod val="20000"/>
                        <a:lumOff val="80000"/>
                      </a:schemeClr>
                    </a:solidFill>
                  </a:tcPr>
                </a:tc>
                <a:extLst>
                  <a:ext uri="{0D108BD9-81ED-4DB2-BD59-A6C34878D82A}">
                    <a16:rowId xmlns:a16="http://schemas.microsoft.com/office/drawing/2014/main" val="3792276233"/>
                  </a:ext>
                </a:extLst>
              </a:tr>
              <a:tr h="494988">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Acheteuse</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10 avril 2013</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Rang 11</a:t>
                      </a:r>
                    </a:p>
                  </a:txBody>
                  <a:tcPr marL="68580" marR="68580" marT="0" marB="0">
                    <a:solidFill>
                      <a:schemeClr val="accent5">
                        <a:lumMod val="40000"/>
                        <a:lumOff val="6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Fin arbitrage</a:t>
                      </a:r>
                    </a:p>
                  </a:txBody>
                  <a:tcPr marL="68580" marR="68580" marT="0" marB="0">
                    <a:solidFill>
                      <a:schemeClr val="accent5">
                        <a:lumMod val="40000"/>
                        <a:lumOff val="60000"/>
                      </a:schemeClr>
                    </a:solidFill>
                  </a:tcPr>
                </a:tc>
                <a:extLst>
                  <a:ext uri="{0D108BD9-81ED-4DB2-BD59-A6C34878D82A}">
                    <a16:rowId xmlns:a16="http://schemas.microsoft.com/office/drawing/2014/main" val="262230764"/>
                  </a:ext>
                </a:extLst>
              </a:tr>
              <a:tr h="494988">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Adjointe direction</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1</a:t>
                      </a:r>
                      <a:r>
                        <a:rPr lang="fr-CA" sz="2400" kern="100" baseline="30000">
                          <a:effectLst/>
                          <a:latin typeface="Calibri" panose="020F0502020204030204" pitchFamily="34" charset="0"/>
                          <a:ea typeface="Calibri" panose="020F0502020204030204" pitchFamily="34" charset="0"/>
                          <a:cs typeface="Times New Roman" panose="02020603050405020304" pitchFamily="18" charset="0"/>
                        </a:rPr>
                        <a:t>er</a:t>
                      </a:r>
                      <a:r>
                        <a:rPr lang="fr-CA" sz="2400" kern="100">
                          <a:effectLst/>
                          <a:latin typeface="Calibri" panose="020F0502020204030204" pitchFamily="34" charset="0"/>
                          <a:ea typeface="Calibri" panose="020F0502020204030204" pitchFamily="34" charset="0"/>
                          <a:cs typeface="Times New Roman" panose="02020603050405020304" pitchFamily="18" charset="0"/>
                        </a:rPr>
                        <a:t> octobre 2011</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Rang 12</a:t>
                      </a:r>
                    </a:p>
                  </a:txBody>
                  <a:tcPr marL="68580" marR="68580" marT="0" marB="0">
                    <a:solidFill>
                      <a:schemeClr val="accent5">
                        <a:lumMod val="20000"/>
                        <a:lumOff val="80000"/>
                      </a:schemeClr>
                    </a:solidFill>
                  </a:tcPr>
                </a:tc>
                <a:tc>
                  <a:txBody>
                    <a:bodyPr/>
                    <a:lstStyle/>
                    <a:p>
                      <a:pPr>
                        <a:lnSpc>
                          <a:spcPct val="107000"/>
                        </a:lnSpc>
                        <a:spcAft>
                          <a:spcPts val="800"/>
                        </a:spcAft>
                      </a:pPr>
                      <a:r>
                        <a:rPr lang="fr-CA" sz="2400" kern="100">
                          <a:effectLst/>
                          <a:latin typeface="Calibri" panose="020F0502020204030204" pitchFamily="34" charset="0"/>
                          <a:ea typeface="Calibri" panose="020F0502020204030204" pitchFamily="34" charset="0"/>
                          <a:cs typeface="Times New Roman" panose="02020603050405020304" pitchFamily="18" charset="0"/>
                        </a:rPr>
                        <a:t>Échelle AA1 bonifiée de 6,21 %</a:t>
                      </a:r>
                    </a:p>
                  </a:txBody>
                  <a:tcPr marL="68580" marR="68580" marT="0" marB="0">
                    <a:solidFill>
                      <a:schemeClr val="accent5">
                        <a:lumMod val="20000"/>
                        <a:lumOff val="80000"/>
                      </a:schemeClr>
                    </a:solidFill>
                  </a:tcPr>
                </a:tc>
                <a:extLst>
                  <a:ext uri="{0D108BD9-81ED-4DB2-BD59-A6C34878D82A}">
                    <a16:rowId xmlns:a16="http://schemas.microsoft.com/office/drawing/2014/main" val="1213169201"/>
                  </a:ext>
                </a:extLst>
              </a:tr>
            </a:tbl>
          </a:graphicData>
        </a:graphic>
      </p:graphicFrame>
      <p:sp>
        <p:nvSpPr>
          <p:cNvPr id="8" name="ZoneTexte 7">
            <a:extLst>
              <a:ext uri="{FF2B5EF4-FFF2-40B4-BE49-F238E27FC236}">
                <a16:creationId xmlns:a16="http://schemas.microsoft.com/office/drawing/2014/main" id="{96C742CF-6353-A45E-178E-5FD2803FC627}"/>
              </a:ext>
            </a:extLst>
          </p:cNvPr>
          <p:cNvSpPr txBox="1"/>
          <p:nvPr>
            <p:custDataLst>
              <p:tags r:id="rId3"/>
            </p:custDataLst>
          </p:nvPr>
        </p:nvSpPr>
        <p:spPr>
          <a:xfrm>
            <a:off x="674914" y="4551236"/>
            <a:ext cx="10886727" cy="1569660"/>
          </a:xfrm>
          <a:prstGeom prst="rect">
            <a:avLst/>
          </a:prstGeom>
          <a:noFill/>
        </p:spPr>
        <p:txBody>
          <a:bodyPr wrap="square">
            <a:spAutoFit/>
          </a:bodyPr>
          <a:lstStyle/>
          <a:p>
            <a:r>
              <a:rPr lang="fr-CA" sz="2400">
                <a:latin typeface="Arial" panose="020B0604020202020204" pitchFamily="34" charset="0"/>
                <a:cs typeface="Arial" panose="020B0604020202020204" pitchFamily="34" charset="0"/>
              </a:rPr>
              <a:t>Comité — Spécialiste en procédés administratifs (FSSS-SCFP-SQEES) </a:t>
            </a:r>
          </a:p>
          <a:p>
            <a:endParaRPr lang="fr-CA" sz="1200">
              <a:latin typeface="Arial" panose="020B0604020202020204" pitchFamily="34" charset="0"/>
              <a:cs typeface="Arial" panose="020B0604020202020204" pitchFamily="34" charset="0"/>
            </a:endParaRPr>
          </a:p>
          <a:p>
            <a:r>
              <a:rPr lang="fr-CA" sz="2400">
                <a:latin typeface="Arial" panose="020B0604020202020204" pitchFamily="34" charset="0"/>
                <a:cs typeface="Arial" panose="020B0604020202020204" pitchFamily="34" charset="0"/>
              </a:rPr>
              <a:t>Mandat : Étudier la prédominance sexuelle de la catégorie</a:t>
            </a:r>
          </a:p>
          <a:p>
            <a:endParaRPr lang="fr-CA" sz="1200">
              <a:latin typeface="Arial" panose="020B0604020202020204" pitchFamily="34" charset="0"/>
              <a:cs typeface="Arial" panose="020B0604020202020204" pitchFamily="34" charset="0"/>
            </a:endParaRPr>
          </a:p>
          <a:p>
            <a:r>
              <a:rPr lang="fr-CA" sz="2400">
                <a:latin typeface="Arial" panose="020B0604020202020204" pitchFamily="34" charset="0"/>
                <a:cs typeface="Arial" panose="020B0604020202020204" pitchFamily="34" charset="0"/>
              </a:rPr>
              <a:t>Durée de 60 jours</a:t>
            </a:r>
          </a:p>
        </p:txBody>
      </p:sp>
      <p:sp>
        <p:nvSpPr>
          <p:cNvPr id="6" name="Titre 3">
            <a:extLst>
              <a:ext uri="{FF2B5EF4-FFF2-40B4-BE49-F238E27FC236}">
                <a16:creationId xmlns:a16="http://schemas.microsoft.com/office/drawing/2014/main" id="{89113B3B-7905-40E0-DEC3-BE77E3F635A1}"/>
              </a:ext>
            </a:extLst>
          </p:cNvPr>
          <p:cNvSpPr txBox="1">
            <a:spLocks/>
          </p:cNvSpPr>
          <p:nvPr>
            <p:custDataLst>
              <p:tags r:id="rId4"/>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Synthèse dossier litiges CNE</a:t>
            </a:r>
          </a:p>
        </p:txBody>
      </p:sp>
    </p:spTree>
    <p:extLst>
      <p:ext uri="{BB962C8B-B14F-4D97-AF65-F5344CB8AC3E}">
        <p14:creationId xmlns:p14="http://schemas.microsoft.com/office/powerpoint/2010/main" val="3332678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686412" y="1111541"/>
            <a:ext cx="11044213" cy="5589607"/>
          </a:xfrm>
          <a:prstGeom prst="rect">
            <a:avLst/>
          </a:prstGeom>
          <a:noFill/>
        </p:spPr>
        <p:txBody>
          <a:bodyPr wrap="square">
            <a:spAutoFit/>
          </a:bodyPr>
          <a:lstStyle/>
          <a:p>
            <a:pPr algn="just">
              <a:spcAft>
                <a:spcPts val="1100"/>
              </a:spcAft>
            </a:pPr>
            <a:r>
              <a:rPr lang="fr-CA" sz="2400" b="1" dirty="0">
                <a:latin typeface="Arial" panose="020B0604020202020204" pitchFamily="34" charset="0"/>
                <a:cs typeface="Arial" panose="020B0604020202020204" pitchFamily="34" charset="0"/>
              </a:rPr>
              <a:t>Maintien de l’équité salariale 2010 — Décision de la CNESST</a:t>
            </a:r>
          </a:p>
          <a:p>
            <a:pPr algn="just">
              <a:spcAft>
                <a:spcPts val="1100"/>
              </a:spcAft>
            </a:pPr>
            <a:endParaRPr lang="fr-CA" sz="2400" b="1"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CA" sz="2400" b="1" dirty="0">
                <a:effectLst/>
                <a:latin typeface="Arial" panose="020B0604020202020204" pitchFamily="34" charset="0"/>
                <a:ea typeface="Calibri" panose="020F0502020204030204" pitchFamily="34" charset="0"/>
                <a:cs typeface="Arial" panose="020B0604020202020204" pitchFamily="34" charset="0"/>
              </a:rPr>
              <a:t>5316 — 5317 — Agente administrative classe 3 </a:t>
            </a:r>
          </a:p>
          <a:p>
            <a:pPr>
              <a:lnSpc>
                <a:spcPct val="107000"/>
              </a:lnSpc>
              <a:spcAft>
                <a:spcPts val="800"/>
              </a:spcAft>
            </a:pPr>
            <a:endParaRPr lang="fr-CA" sz="2400" b="1" dirty="0">
              <a:latin typeface="Arial" panose="020B0604020202020204" pitchFamily="34" charset="0"/>
              <a:ea typeface="Calibri" panose="020F0502020204030204" pitchFamily="34" charset="0"/>
              <a:cs typeface="Arial" panose="020B0604020202020204" pitchFamily="34" charset="0"/>
            </a:endParaRPr>
          </a:p>
          <a:p>
            <a:pPr marL="800100" lvl="1" indent="-342900">
              <a:lnSpc>
                <a:spcPct val="107000"/>
              </a:lnSpc>
              <a:spcAft>
                <a:spcPts val="800"/>
              </a:spcAft>
              <a:buFont typeface="Arial" panose="020B0604020202020204" pitchFamily="34" charset="0"/>
              <a:buChar char="•"/>
            </a:pPr>
            <a:r>
              <a:rPr lang="fr-CA" sz="2400" dirty="0">
                <a:effectLst/>
                <a:latin typeface="Arial" panose="020B0604020202020204" pitchFamily="34" charset="0"/>
                <a:ea typeface="Calibri" panose="020F0502020204030204" pitchFamily="34" charset="0"/>
                <a:cs typeface="Arial" panose="020B0604020202020204" pitchFamily="34" charset="0"/>
              </a:rPr>
              <a:t>Au maximum de l’échelle, cela représente une augmentation de salaire variant de 0,69 $ l’heure rétroactif au 31 décembre 2010 à </a:t>
            </a:r>
            <a:r>
              <a:rPr lang="fr-CA" sz="2400" dirty="0">
                <a:latin typeface="Arial" panose="020B0604020202020204" pitchFamily="34" charset="0"/>
                <a:ea typeface="Calibri" panose="020F0502020204030204" pitchFamily="34" charset="0"/>
                <a:cs typeface="Arial" panose="020B0604020202020204" pitchFamily="34" charset="0"/>
              </a:rPr>
              <a:t>2,23</a:t>
            </a:r>
            <a:r>
              <a:rPr lang="fr-CA" sz="2400" dirty="0">
                <a:effectLst/>
                <a:latin typeface="Arial" panose="020B0604020202020204" pitchFamily="34" charset="0"/>
                <a:ea typeface="Calibri" panose="020F0502020204030204" pitchFamily="34" charset="0"/>
                <a:cs typeface="Arial" panose="020B0604020202020204" pitchFamily="34" charset="0"/>
              </a:rPr>
              <a:t> $ l’heure au 31 mars 2024 + les intérêts (5 %)</a:t>
            </a:r>
          </a:p>
          <a:p>
            <a:pPr marL="800100" lvl="1" indent="-342900">
              <a:lnSpc>
                <a:spcPct val="107000"/>
              </a:lnSpc>
              <a:spcAft>
                <a:spcPts val="800"/>
              </a:spcAft>
              <a:buFont typeface="Arial" panose="020B0604020202020204" pitchFamily="34" charset="0"/>
              <a:buChar char="•"/>
            </a:pPr>
            <a:r>
              <a:rPr lang="fr-CA" sz="2400" dirty="0">
                <a:effectLst/>
                <a:latin typeface="Arial" panose="020B0604020202020204" pitchFamily="34" charset="0"/>
                <a:ea typeface="Calibri" panose="020F0502020204030204" pitchFamily="34" charset="0"/>
                <a:cs typeface="Arial" panose="020B0604020202020204" pitchFamily="34" charset="0"/>
              </a:rPr>
              <a:t>Exemple : </a:t>
            </a:r>
            <a:r>
              <a:rPr lang="fr-CA" sz="2400" dirty="0">
                <a:latin typeface="Arial" panose="020B0604020202020204" pitchFamily="34" charset="0"/>
                <a:ea typeface="Calibri" panose="020F0502020204030204" pitchFamily="34" charset="0"/>
                <a:cs typeface="Arial" panose="020B0604020202020204" pitchFamily="34" charset="0"/>
              </a:rPr>
              <a:t>E</a:t>
            </a:r>
            <a:r>
              <a:rPr lang="fr-CA" sz="2400" dirty="0">
                <a:effectLst/>
                <a:latin typeface="Arial" panose="020B0604020202020204" pitchFamily="34" charset="0"/>
                <a:ea typeface="Calibri" panose="020F0502020204030204" pitchFamily="34" charset="0"/>
                <a:cs typeface="Arial" panose="020B0604020202020204" pitchFamily="34" charset="0"/>
              </a:rPr>
              <a:t>stimation de rétro au maximum de l’échelle (35 h/semaine) </a:t>
            </a:r>
          </a:p>
          <a:p>
            <a:pPr lvl="1" algn="ctr">
              <a:lnSpc>
                <a:spcPct val="107000"/>
              </a:lnSpc>
              <a:spcAft>
                <a:spcPts val="800"/>
              </a:spcAft>
            </a:pPr>
            <a:r>
              <a:rPr lang="fr-CA" sz="2400" b="1" i="0" u="none" strike="noStrike" dirty="0">
                <a:effectLst/>
                <a:latin typeface="Calibri" panose="020F0502020204030204" pitchFamily="34" charset="0"/>
              </a:rPr>
              <a:t> </a:t>
            </a:r>
            <a:r>
              <a:rPr lang="fr-CA" sz="2400" b="1" dirty="0">
                <a:latin typeface="Arial" panose="020B0604020202020204" pitchFamily="34" charset="0"/>
                <a:cs typeface="Arial" panose="020B0604020202020204" pitchFamily="34" charset="0"/>
              </a:rPr>
              <a:t>20 178.10</a:t>
            </a:r>
            <a:r>
              <a:rPr lang="fr-CA" sz="2400" b="1" i="0" u="none" strike="noStrike" dirty="0">
                <a:effectLst/>
                <a:latin typeface="Arial" panose="020B0604020202020204" pitchFamily="34" charset="0"/>
                <a:cs typeface="Arial" panose="020B0604020202020204" pitchFamily="34" charset="0"/>
              </a:rPr>
              <a:t> </a:t>
            </a:r>
            <a:r>
              <a:rPr lang="fr-CA" sz="2400" b="1" dirty="0">
                <a:effectLst/>
                <a:latin typeface="Arial" panose="020B0604020202020204" pitchFamily="34" charset="0"/>
                <a:ea typeface="Calibri" panose="020F0502020204030204" pitchFamily="34" charset="0"/>
                <a:cs typeface="Arial" panose="020B0604020202020204" pitchFamily="34" charset="0"/>
              </a:rPr>
              <a:t>$* + les intérêts</a:t>
            </a:r>
          </a:p>
          <a:p>
            <a:pPr lvl="1" algn="ctr">
              <a:lnSpc>
                <a:spcPct val="107000"/>
              </a:lnSpc>
              <a:spcAft>
                <a:spcPts val="800"/>
              </a:spcAft>
            </a:pPr>
            <a:endParaRPr lang="fr-CA" sz="2400" b="1" dirty="0">
              <a:latin typeface="Arial" panose="020B0604020202020204" pitchFamily="34" charset="0"/>
              <a:ea typeface="Calibri" panose="020F0502020204030204" pitchFamily="34" charset="0"/>
              <a:cs typeface="Arial" panose="020B0604020202020204" pitchFamily="34" charset="0"/>
            </a:endParaRPr>
          </a:p>
          <a:p>
            <a:pPr lvl="1">
              <a:lnSpc>
                <a:spcPct val="107000"/>
              </a:lnSpc>
              <a:spcAft>
                <a:spcPts val="800"/>
              </a:spcAft>
            </a:pPr>
            <a:r>
              <a:rPr lang="fr-CA" sz="1600" dirty="0">
                <a:effectLst/>
                <a:latin typeface="Arial" panose="020B0604020202020204" pitchFamily="34" charset="0"/>
                <a:ea typeface="Calibri" panose="020F0502020204030204" pitchFamily="34" charset="0"/>
                <a:cs typeface="Arial" panose="020B0604020202020204" pitchFamily="34" charset="0"/>
              </a:rPr>
              <a:t>* Estimation faite sous toutes réserves, incluant les paramètres salariaux au 1</a:t>
            </a:r>
            <a:r>
              <a:rPr lang="fr-CA" sz="1600" baseline="30000" dirty="0">
                <a:effectLst/>
                <a:latin typeface="Arial" panose="020B0604020202020204" pitchFamily="34" charset="0"/>
                <a:ea typeface="Calibri" panose="020F0502020204030204" pitchFamily="34" charset="0"/>
                <a:cs typeface="Arial" panose="020B0604020202020204" pitchFamily="34" charset="0"/>
              </a:rPr>
              <a:t>er</a:t>
            </a:r>
            <a:r>
              <a:rPr lang="fr-CA" sz="1600" dirty="0">
                <a:effectLst/>
                <a:latin typeface="Arial" panose="020B0604020202020204" pitchFamily="34" charset="0"/>
                <a:ea typeface="Calibri" panose="020F0502020204030204" pitchFamily="34" charset="0"/>
                <a:cs typeface="Arial" panose="020B0604020202020204" pitchFamily="34" charset="0"/>
              </a:rPr>
              <a:t> avril 2023</a:t>
            </a:r>
          </a:p>
          <a:p>
            <a:pPr lvl="1" algn="ctr">
              <a:lnSpc>
                <a:spcPct val="107000"/>
              </a:lnSpc>
              <a:spcAft>
                <a:spcPts val="800"/>
              </a:spcAft>
            </a:pPr>
            <a:endParaRPr lang="fr-CA" sz="24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99FAB169-BFEF-B242-D0E6-B8EDB546C93F}"/>
              </a:ext>
            </a:extLst>
          </p:cNvPr>
          <p:cNvSpPr>
            <a:spLocks noGrp="1"/>
          </p:cNvSpPr>
          <p:nvPr>
            <p:ph type="sldNum" sz="quarter" idx="12"/>
            <p:custDataLst>
              <p:tags r:id="rId2"/>
            </p:custDataLst>
          </p:nvPr>
        </p:nvSpPr>
        <p:spPr/>
        <p:txBody>
          <a:bodyPr/>
          <a:lstStyle/>
          <a:p>
            <a:fld id="{18D25734-BAAB-45B8-8828-031302FAFDE5}" type="slidenum">
              <a:rPr lang="fr-CA" smtClean="0"/>
              <a:t>3</a:t>
            </a:fld>
            <a:endParaRPr lang="fr-CA"/>
          </a:p>
        </p:txBody>
      </p:sp>
      <p:sp>
        <p:nvSpPr>
          <p:cNvPr id="5" name="Titre 3">
            <a:extLst>
              <a:ext uri="{FF2B5EF4-FFF2-40B4-BE49-F238E27FC236}">
                <a16:creationId xmlns:a16="http://schemas.microsoft.com/office/drawing/2014/main" id="{DC20FF51-F6CD-2553-45DE-0776C965CF60}"/>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Maintien de l’équité salariale</a:t>
            </a:r>
          </a:p>
        </p:txBody>
      </p:sp>
      <p:sp>
        <p:nvSpPr>
          <p:cNvPr id="7" name="Organigramme : Connecteur 6">
            <a:extLst>
              <a:ext uri="{FF2B5EF4-FFF2-40B4-BE49-F238E27FC236}">
                <a16:creationId xmlns:a16="http://schemas.microsoft.com/office/drawing/2014/main" id="{C54F0720-8087-C6D3-C893-E74DC3D898BD}"/>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40A77241-65DA-8D6D-DEB7-8F59FE66815A}"/>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2427592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686412" y="1111541"/>
            <a:ext cx="11044213" cy="5622565"/>
          </a:xfrm>
          <a:prstGeom prst="rect">
            <a:avLst/>
          </a:prstGeom>
          <a:noFill/>
        </p:spPr>
        <p:txBody>
          <a:bodyPr wrap="square">
            <a:spAutoFit/>
          </a:bodyPr>
          <a:lstStyle/>
          <a:p>
            <a:pPr algn="just">
              <a:spcAft>
                <a:spcPts val="1100"/>
              </a:spcAft>
            </a:pPr>
            <a:r>
              <a:rPr lang="fr-CA" sz="2400" b="1" dirty="0">
                <a:latin typeface="Arial" panose="020B0604020202020204" pitchFamily="34" charset="0"/>
                <a:cs typeface="Arial" panose="020B0604020202020204" pitchFamily="34" charset="0"/>
              </a:rPr>
              <a:t>Maintien de l’équité salariale 2010 — Décision de la CNESST</a:t>
            </a:r>
          </a:p>
          <a:p>
            <a:pPr algn="just">
              <a:spcAft>
                <a:spcPts val="1100"/>
              </a:spcAft>
            </a:pPr>
            <a:endParaRPr lang="fr-CA" sz="2400" b="1"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fr-CA" sz="2400" b="1" dirty="0">
                <a:latin typeface="Arial" panose="020B0604020202020204" pitchFamily="34" charset="0"/>
                <a:cs typeface="Arial" panose="020B0604020202020204" pitchFamily="34" charset="0"/>
              </a:rPr>
              <a:t>5318 — 5319 —</a:t>
            </a:r>
            <a:r>
              <a:rPr lang="fr-CA" sz="2400" b="1" dirty="0">
                <a:effectLst/>
                <a:latin typeface="Arial" panose="020B0604020202020204" pitchFamily="34" charset="0"/>
                <a:ea typeface="Calibri" panose="020F0502020204030204" pitchFamily="34" charset="0"/>
                <a:cs typeface="Arial" panose="020B0604020202020204" pitchFamily="34" charset="0"/>
              </a:rPr>
              <a:t> Agente administrative classe </a:t>
            </a:r>
            <a:r>
              <a:rPr lang="fr-CA" sz="2400" b="1" dirty="0">
                <a:latin typeface="Arial" panose="020B0604020202020204" pitchFamily="34" charset="0"/>
                <a:ea typeface="Calibri" panose="020F0502020204030204" pitchFamily="34" charset="0"/>
                <a:cs typeface="Arial" panose="020B0604020202020204" pitchFamily="34" charset="0"/>
              </a:rPr>
              <a:t>4</a:t>
            </a:r>
          </a:p>
          <a:p>
            <a:pPr>
              <a:lnSpc>
                <a:spcPct val="107000"/>
              </a:lnSpc>
              <a:spcAft>
                <a:spcPts val="800"/>
              </a:spcAft>
            </a:pPr>
            <a:endParaRPr lang="fr-CA" sz="2400" b="1" dirty="0">
              <a:latin typeface="Arial" panose="020B0604020202020204" pitchFamily="34" charset="0"/>
              <a:ea typeface="Calibri" panose="020F0502020204030204" pitchFamily="34" charset="0"/>
              <a:cs typeface="Arial" panose="020B0604020202020204" pitchFamily="34" charset="0"/>
            </a:endParaRPr>
          </a:p>
          <a:p>
            <a:pPr marL="800100" lvl="1" indent="-342900">
              <a:lnSpc>
                <a:spcPct val="107000"/>
              </a:lnSpc>
              <a:spcAft>
                <a:spcPts val="800"/>
              </a:spcAft>
              <a:buFont typeface="Arial" panose="020B0604020202020204" pitchFamily="34" charset="0"/>
              <a:buChar char="•"/>
            </a:pPr>
            <a:r>
              <a:rPr lang="fr-CA" sz="2400" dirty="0">
                <a:effectLst/>
                <a:latin typeface="Arial" panose="020B0604020202020204" pitchFamily="34" charset="0"/>
                <a:ea typeface="Calibri" panose="020F0502020204030204" pitchFamily="34" charset="0"/>
                <a:cs typeface="Arial" panose="020B0604020202020204" pitchFamily="34" charset="0"/>
              </a:rPr>
              <a:t>Au maximum de l’échelle, cela représente une augmentation de salaire variant de 0,53 $ l’heure rétroactif au 31 décembre 2010 à </a:t>
            </a:r>
            <a:r>
              <a:rPr lang="fr-CA" sz="2400" dirty="0">
                <a:latin typeface="Arial" panose="020B0604020202020204" pitchFamily="34" charset="0"/>
                <a:ea typeface="Calibri" panose="020F0502020204030204" pitchFamily="34" charset="0"/>
                <a:cs typeface="Arial" panose="020B0604020202020204" pitchFamily="34" charset="0"/>
              </a:rPr>
              <a:t>1,95 </a:t>
            </a:r>
            <a:r>
              <a:rPr lang="fr-CA" sz="2400" dirty="0">
                <a:effectLst/>
                <a:latin typeface="Arial" panose="020B0604020202020204" pitchFamily="34" charset="0"/>
                <a:ea typeface="Calibri" panose="020F0502020204030204" pitchFamily="34" charset="0"/>
                <a:cs typeface="Arial" panose="020B0604020202020204" pitchFamily="34" charset="0"/>
              </a:rPr>
              <a:t>$ l’heure au 31 mars 2024 + les intérêts (5 %)</a:t>
            </a:r>
          </a:p>
          <a:p>
            <a:pPr marL="800100" lvl="1" indent="-342900">
              <a:lnSpc>
                <a:spcPct val="107000"/>
              </a:lnSpc>
              <a:spcAft>
                <a:spcPts val="800"/>
              </a:spcAft>
              <a:buFont typeface="Arial" panose="020B0604020202020204" pitchFamily="34" charset="0"/>
              <a:buChar char="•"/>
            </a:pPr>
            <a:r>
              <a:rPr lang="fr-CA" sz="2400" dirty="0">
                <a:effectLst/>
                <a:latin typeface="Arial" panose="020B0604020202020204" pitchFamily="34" charset="0"/>
                <a:ea typeface="Calibri" panose="020F0502020204030204" pitchFamily="34" charset="0"/>
                <a:cs typeface="Arial" panose="020B0604020202020204" pitchFamily="34" charset="0"/>
              </a:rPr>
              <a:t>Exemple : </a:t>
            </a:r>
            <a:r>
              <a:rPr lang="fr-CA" sz="2400" dirty="0">
                <a:latin typeface="Arial" panose="020B0604020202020204" pitchFamily="34" charset="0"/>
                <a:ea typeface="Calibri" panose="020F0502020204030204" pitchFamily="34" charset="0"/>
                <a:cs typeface="Arial" panose="020B0604020202020204" pitchFamily="34" charset="0"/>
              </a:rPr>
              <a:t>E</a:t>
            </a:r>
            <a:r>
              <a:rPr lang="fr-CA" sz="2400" dirty="0">
                <a:effectLst/>
                <a:latin typeface="Arial" panose="020B0604020202020204" pitchFamily="34" charset="0"/>
                <a:ea typeface="Calibri" panose="020F0502020204030204" pitchFamily="34" charset="0"/>
                <a:cs typeface="Arial" panose="020B0604020202020204" pitchFamily="34" charset="0"/>
              </a:rPr>
              <a:t>stimation de rétro au maximum de l’échelle (35 h/semaine) </a:t>
            </a:r>
          </a:p>
          <a:p>
            <a:pPr lvl="1" algn="ctr">
              <a:lnSpc>
                <a:spcPct val="107000"/>
              </a:lnSpc>
              <a:spcAft>
                <a:spcPts val="800"/>
              </a:spcAft>
            </a:pPr>
            <a:r>
              <a:rPr lang="fr-CA" sz="2400" b="1" i="0" u="none" strike="noStrike" dirty="0">
                <a:effectLst/>
                <a:latin typeface="Calibri" panose="020F0502020204030204" pitchFamily="34" charset="0"/>
              </a:rPr>
              <a:t> </a:t>
            </a:r>
            <a:r>
              <a:rPr lang="fr-CA" sz="2400" b="1" dirty="0">
                <a:latin typeface="Arial" panose="020B0604020202020204" pitchFamily="34" charset="0"/>
                <a:cs typeface="Arial" panose="020B0604020202020204" pitchFamily="34" charset="0"/>
              </a:rPr>
              <a:t>17 397.27 </a:t>
            </a:r>
            <a:r>
              <a:rPr lang="fr-CA" sz="2400" b="1" dirty="0">
                <a:effectLst/>
                <a:latin typeface="Arial" panose="020B0604020202020204" pitchFamily="34" charset="0"/>
                <a:ea typeface="Calibri" panose="020F0502020204030204" pitchFamily="34" charset="0"/>
                <a:cs typeface="Arial" panose="020B0604020202020204" pitchFamily="34" charset="0"/>
              </a:rPr>
              <a:t>$* + les intérêts</a:t>
            </a:r>
          </a:p>
          <a:p>
            <a:pPr lvl="1" algn="ctr">
              <a:lnSpc>
                <a:spcPct val="107000"/>
              </a:lnSpc>
              <a:spcAft>
                <a:spcPts val="800"/>
              </a:spcAft>
            </a:pPr>
            <a:endParaRPr lang="fr-CA" sz="2400" b="1" dirty="0">
              <a:effectLst/>
              <a:latin typeface="Arial" panose="020B0604020202020204" pitchFamily="34" charset="0"/>
              <a:ea typeface="Calibri" panose="020F0502020204030204" pitchFamily="34" charset="0"/>
              <a:cs typeface="Arial" panose="020B0604020202020204" pitchFamily="34" charset="0"/>
            </a:endParaRPr>
          </a:p>
          <a:p>
            <a:pPr lvl="1">
              <a:lnSpc>
                <a:spcPct val="107000"/>
              </a:lnSpc>
              <a:spcAft>
                <a:spcPts val="800"/>
              </a:spcAft>
            </a:pPr>
            <a:r>
              <a:rPr lang="fr-CA" sz="1600" dirty="0">
                <a:effectLst/>
                <a:latin typeface="Arial" panose="020B0604020202020204" pitchFamily="34" charset="0"/>
                <a:ea typeface="Calibri" panose="020F0502020204030204" pitchFamily="34" charset="0"/>
                <a:cs typeface="Arial" panose="020B0604020202020204" pitchFamily="34" charset="0"/>
              </a:rPr>
              <a:t>* Estimation faite sous toutes réserves, incluant les paramètres salariaux au 1</a:t>
            </a:r>
            <a:r>
              <a:rPr lang="fr-CA" sz="1600" baseline="30000" dirty="0">
                <a:effectLst/>
                <a:latin typeface="Arial" panose="020B0604020202020204" pitchFamily="34" charset="0"/>
                <a:ea typeface="Calibri" panose="020F0502020204030204" pitchFamily="34" charset="0"/>
                <a:cs typeface="Arial" panose="020B0604020202020204" pitchFamily="34" charset="0"/>
              </a:rPr>
              <a:t>er</a:t>
            </a:r>
            <a:r>
              <a:rPr lang="fr-CA" sz="1600" dirty="0">
                <a:effectLst/>
                <a:latin typeface="Arial" panose="020B0604020202020204" pitchFamily="34" charset="0"/>
                <a:ea typeface="Calibri" panose="020F0502020204030204" pitchFamily="34" charset="0"/>
                <a:cs typeface="Arial" panose="020B0604020202020204" pitchFamily="34" charset="0"/>
              </a:rPr>
              <a:t> avril 2023</a:t>
            </a:r>
          </a:p>
          <a:p>
            <a:pPr lvl="1" algn="ctr">
              <a:lnSpc>
                <a:spcPct val="107000"/>
              </a:lnSpc>
              <a:spcAft>
                <a:spcPts val="800"/>
              </a:spcAft>
            </a:pPr>
            <a:endParaRPr lang="fr-CA" sz="2400" b="1" dirty="0">
              <a:effectLst/>
              <a:latin typeface="Arial" panose="020B0604020202020204" pitchFamily="34" charset="0"/>
              <a:ea typeface="Calibri" panose="020F050202020403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99FAB169-BFEF-B242-D0E6-B8EDB546C93F}"/>
              </a:ext>
            </a:extLst>
          </p:cNvPr>
          <p:cNvSpPr>
            <a:spLocks noGrp="1"/>
          </p:cNvSpPr>
          <p:nvPr>
            <p:ph type="sldNum" sz="quarter" idx="12"/>
            <p:custDataLst>
              <p:tags r:id="rId2"/>
            </p:custDataLst>
          </p:nvPr>
        </p:nvSpPr>
        <p:spPr/>
        <p:txBody>
          <a:bodyPr/>
          <a:lstStyle/>
          <a:p>
            <a:fld id="{18D25734-BAAB-45B8-8828-031302FAFDE5}" type="slidenum">
              <a:rPr lang="fr-CA" smtClean="0"/>
              <a:t>4</a:t>
            </a:fld>
            <a:endParaRPr lang="fr-CA"/>
          </a:p>
        </p:txBody>
      </p:sp>
      <p:sp>
        <p:nvSpPr>
          <p:cNvPr id="5" name="Titre 3">
            <a:extLst>
              <a:ext uri="{FF2B5EF4-FFF2-40B4-BE49-F238E27FC236}">
                <a16:creationId xmlns:a16="http://schemas.microsoft.com/office/drawing/2014/main" id="{DC20FF51-F6CD-2553-45DE-0776C965CF60}"/>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Maintien de l’équité salariale</a:t>
            </a:r>
          </a:p>
        </p:txBody>
      </p:sp>
      <p:sp>
        <p:nvSpPr>
          <p:cNvPr id="7" name="Organigramme : Connecteur 6">
            <a:extLst>
              <a:ext uri="{FF2B5EF4-FFF2-40B4-BE49-F238E27FC236}">
                <a16:creationId xmlns:a16="http://schemas.microsoft.com/office/drawing/2014/main" id="{C54F0720-8087-C6D3-C893-E74DC3D898BD}"/>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40A77241-65DA-8D6D-DEB7-8F59FE66815A}"/>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2442602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297809" y="1212209"/>
            <a:ext cx="11368854" cy="5262979"/>
          </a:xfrm>
          <a:prstGeom prst="rect">
            <a:avLst/>
          </a:prstGeom>
          <a:noFill/>
        </p:spPr>
        <p:txBody>
          <a:bodyPr wrap="square">
            <a:spAutoFit/>
          </a:bodyPr>
          <a:lstStyle/>
          <a:p>
            <a:pPr marL="228600"/>
            <a:r>
              <a:rPr lang="fr-CA" sz="2400" b="1">
                <a:effectLst/>
                <a:latin typeface="Arial" panose="020B0604020202020204" pitchFamily="34" charset="0"/>
                <a:ea typeface="Times New Roman" panose="02020603050405020304" pitchFamily="18" charset="0"/>
                <a:cs typeface="Arial" panose="020B0604020202020204" pitchFamily="34" charset="0"/>
              </a:rPr>
              <a:t>Exercices du maintien de l’équité salariale 2015, 2020 et 2025</a:t>
            </a:r>
          </a:p>
          <a:p>
            <a:pPr marL="228600" algn="just"/>
            <a:endParaRPr lang="fr-CA" sz="2400" b="1">
              <a:latin typeface="Arial" panose="020B0604020202020204" pitchFamily="34" charset="0"/>
              <a:ea typeface="Times New Roman" panose="02020603050405020304" pitchFamily="18" charset="0"/>
              <a:cs typeface="Arial" panose="020B0604020202020204" pitchFamily="34" charset="0"/>
            </a:endParaRPr>
          </a:p>
          <a:p>
            <a:pPr marL="742950" lvl="1" indent="-285750">
              <a:buFont typeface="Arial" panose="020B0604020202020204" pitchFamily="34" charset="0"/>
              <a:buChar char="•"/>
            </a:pPr>
            <a:r>
              <a:rPr lang="fr-CA" sz="2400">
                <a:latin typeface="Arial" panose="020B0604020202020204" pitchFamily="34" charset="0"/>
                <a:cs typeface="Arial" panose="020B0604020202020204" pitchFamily="34" charset="0"/>
              </a:rPr>
              <a:t>L’entente règle toutes les plaintes de la FSSS-CSN (et de la FTQ) portant sur l’évaluation du MÉS 2015, 2020 et 2025 visant la catégorie 3 de quelque nature que ce soit (identification, prédominance, évaluation)</a:t>
            </a:r>
          </a:p>
          <a:p>
            <a:pPr lvl="1" algn="just"/>
            <a:endParaRPr lang="fr-CA" sz="240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sz="2400">
                <a:latin typeface="Arial" panose="020B0604020202020204" pitchFamily="34" charset="0"/>
                <a:cs typeface="Arial" panose="020B0604020202020204" pitchFamily="34" charset="0"/>
              </a:rPr>
              <a:t>La FSSS-CSN (et la FTQ) s’engagent à informer l’ensemble de leurs membres et de leurs syndicats affiliés de l’accord et à prendre fait et cause en faveur de celui-ci</a:t>
            </a:r>
          </a:p>
          <a:p>
            <a:pPr lvl="1" algn="just"/>
            <a:endParaRPr lang="fr-CA" sz="2400">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fr-CA" sz="2400">
                <a:latin typeface="Arial" panose="020B0604020202020204" pitchFamily="34" charset="0"/>
                <a:cs typeface="Arial" panose="020B0604020202020204" pitchFamily="34" charset="0"/>
              </a:rPr>
              <a:t>Advenant que des personnes salariées ne souhaitent pas être liées à l’accord, la FSSS-CSN (et la FTQ) s’engagent à ne pas les représenter devant la Commission ou le TAT ou toute autre instance concernant leur plainte</a:t>
            </a:r>
            <a:endParaRPr lang="fr-CA" sz="3200"/>
          </a:p>
        </p:txBody>
      </p:sp>
      <p:sp>
        <p:nvSpPr>
          <p:cNvPr id="4" name="Espace réservé du numéro de diapositive 3">
            <a:extLst>
              <a:ext uri="{FF2B5EF4-FFF2-40B4-BE49-F238E27FC236}">
                <a16:creationId xmlns:a16="http://schemas.microsoft.com/office/drawing/2014/main" id="{C975BE69-3CC1-C5BE-7D4D-D838A10131BE}"/>
              </a:ext>
            </a:extLst>
          </p:cNvPr>
          <p:cNvSpPr>
            <a:spLocks noGrp="1"/>
          </p:cNvSpPr>
          <p:nvPr>
            <p:ph type="sldNum" sz="quarter" idx="12"/>
            <p:custDataLst>
              <p:tags r:id="rId2"/>
            </p:custDataLst>
          </p:nvPr>
        </p:nvSpPr>
        <p:spPr/>
        <p:txBody>
          <a:bodyPr/>
          <a:lstStyle/>
          <a:p>
            <a:fld id="{18D25734-BAAB-45B8-8828-031302FAFDE5}" type="slidenum">
              <a:rPr lang="fr-CA" smtClean="0"/>
              <a:t>5</a:t>
            </a:fld>
            <a:endParaRPr lang="fr-CA"/>
          </a:p>
        </p:txBody>
      </p:sp>
      <p:sp>
        <p:nvSpPr>
          <p:cNvPr id="5" name="Titre 3">
            <a:extLst>
              <a:ext uri="{FF2B5EF4-FFF2-40B4-BE49-F238E27FC236}">
                <a16:creationId xmlns:a16="http://schemas.microsoft.com/office/drawing/2014/main" id="{8C8EE51A-657C-C8A0-0174-1EAA7774A705}"/>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Maintien de l’équité salariale</a:t>
            </a:r>
          </a:p>
        </p:txBody>
      </p:sp>
      <p:sp>
        <p:nvSpPr>
          <p:cNvPr id="7" name="Organigramme : Connecteur 6">
            <a:extLst>
              <a:ext uri="{FF2B5EF4-FFF2-40B4-BE49-F238E27FC236}">
                <a16:creationId xmlns:a16="http://schemas.microsoft.com/office/drawing/2014/main" id="{E844C5BD-707E-3F9A-F132-1C59EBA317D4}"/>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AD39AFB3-DDDF-EF5F-A46A-F3484D28D06A}"/>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1500864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733005" y="1105017"/>
            <a:ext cx="10951028" cy="5951116"/>
          </a:xfrm>
          <a:prstGeom prst="rect">
            <a:avLst/>
          </a:prstGeom>
          <a:noFill/>
        </p:spPr>
        <p:txBody>
          <a:bodyPr wrap="square">
            <a:spAutoFit/>
          </a:bodyPr>
          <a:lstStyle/>
          <a:p>
            <a:pPr lvl="0" algn="just">
              <a:lnSpc>
                <a:spcPct val="107000"/>
              </a:lnSpc>
            </a:pPr>
            <a:r>
              <a:rPr lang="fr-CA" sz="2400" b="1" dirty="0">
                <a:effectLst/>
                <a:latin typeface="Arial" panose="020B0604020202020204" pitchFamily="34" charset="0"/>
                <a:ea typeface="Calibri" panose="020F0502020204030204" pitchFamily="34" charset="0"/>
                <a:cs typeface="Times New Roman" panose="02020603050405020304" pitchFamily="18" charset="0"/>
              </a:rPr>
              <a:t>Maintien de l’équité salariale 2025</a:t>
            </a:r>
          </a:p>
          <a:p>
            <a:pPr lvl="0" algn="just">
              <a:lnSpc>
                <a:spcPct val="107000"/>
              </a:lnSpc>
            </a:pPr>
            <a:endParaRPr lang="fr-CA" sz="2400" b="1" dirty="0">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pPr>
            <a:r>
              <a:rPr lang="fr-CA" sz="2400" b="1" dirty="0">
                <a:latin typeface="Arial" panose="020B0604020202020204" pitchFamily="34" charset="0"/>
                <a:cs typeface="Arial" panose="020B0604020202020204" pitchFamily="34" charset="0"/>
              </a:rPr>
              <a:t>5311 </a:t>
            </a:r>
            <a:r>
              <a:rPr kumimoji="0" lang="fr-CA"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5312 —</a:t>
            </a:r>
            <a:r>
              <a:rPr lang="fr-CA" sz="2400" b="1" dirty="0">
                <a:latin typeface="Arial" panose="020B0604020202020204" pitchFamily="34" charset="0"/>
                <a:cs typeface="Arial" panose="020B0604020202020204" pitchFamily="34" charset="0"/>
              </a:rPr>
              <a:t> Agente administrative classe 1</a:t>
            </a:r>
          </a:p>
          <a:p>
            <a:pPr algn="just">
              <a:lnSpc>
                <a:spcPct val="107000"/>
              </a:lnSpc>
            </a:pPr>
            <a:endParaRPr lang="fr-CA" sz="2400" b="1" dirty="0">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r>
              <a:rPr lang="fr-CA" sz="2400" b="0" i="0" u="none" strike="noStrike" dirty="0">
                <a:solidFill>
                  <a:srgbClr val="000000"/>
                </a:solidFill>
                <a:effectLst/>
                <a:latin typeface="Arial" panose="020B0604020202020204" pitchFamily="34" charset="0"/>
                <a:cs typeface="Arial" panose="020B0604020202020204" pitchFamily="34" charset="0"/>
              </a:rPr>
              <a:t>Augmentation du rangement 9 à 10, rétroactivement au 1</a:t>
            </a:r>
            <a:r>
              <a:rPr lang="fr-CA" sz="2400" b="0" i="0" u="none" strike="noStrike" baseline="30000" dirty="0">
                <a:solidFill>
                  <a:srgbClr val="000000"/>
                </a:solidFill>
                <a:effectLst/>
                <a:latin typeface="Arial" panose="020B0604020202020204" pitchFamily="34" charset="0"/>
                <a:cs typeface="Arial" panose="020B0604020202020204" pitchFamily="34" charset="0"/>
              </a:rPr>
              <a:t>er</a:t>
            </a:r>
            <a:r>
              <a:rPr lang="fr-CA" sz="2400" b="0" i="0" u="none" strike="noStrike" dirty="0">
                <a:solidFill>
                  <a:srgbClr val="000000"/>
                </a:solidFill>
                <a:effectLst/>
                <a:latin typeface="Arial" panose="020B0604020202020204" pitchFamily="34" charset="0"/>
                <a:cs typeface="Arial" panose="020B0604020202020204" pitchFamily="34" charset="0"/>
              </a:rPr>
              <a:t> janvier 2021</a:t>
            </a:r>
          </a:p>
          <a:p>
            <a:pPr marL="687600" marR="0" lvl="3" indent="-230400" defTabSz="914400" rtl="0" eaLnBrk="1" fontAlgn="auto" latinLnBrk="0" hangingPunct="1">
              <a:spcBef>
                <a:spcPts val="1000"/>
              </a:spcBef>
              <a:spcAft>
                <a:spcPts val="0"/>
              </a:spcAft>
              <a:buClrTx/>
              <a:buSzTx/>
              <a:buFont typeface="Arial" panose="020B0604020202020204" pitchFamily="34" charset="0"/>
              <a:buChar char="•"/>
              <a:tabLst/>
              <a:defRPr/>
            </a:pPr>
            <a:r>
              <a:rPr lang="fr-CA" sz="2400" dirty="0">
                <a:solidFill>
                  <a:prstClr val="black"/>
                </a:solidFill>
                <a:latin typeface="Arial" panose="020B0604020202020204" pitchFamily="34" charset="0"/>
                <a:cs typeface="Arial" panose="020B0604020202020204" pitchFamily="34" charset="0"/>
              </a:rPr>
              <a:t>Prendre en considération qu’au 1</a:t>
            </a:r>
            <a:r>
              <a:rPr lang="fr-CA" sz="2400" baseline="30000" dirty="0">
                <a:solidFill>
                  <a:prstClr val="black"/>
                </a:solidFill>
                <a:latin typeface="Arial" panose="020B0604020202020204" pitchFamily="34" charset="0"/>
                <a:cs typeface="Arial" panose="020B0604020202020204" pitchFamily="34" charset="0"/>
              </a:rPr>
              <a:t>er</a:t>
            </a:r>
            <a:r>
              <a:rPr lang="fr-CA" sz="2400" dirty="0">
                <a:solidFill>
                  <a:prstClr val="black"/>
                </a:solidFill>
                <a:latin typeface="Arial" panose="020B0604020202020204" pitchFamily="34" charset="0"/>
                <a:cs typeface="Arial" panose="020B0604020202020204" pitchFamily="34" charset="0"/>
              </a:rPr>
              <a:t> janvier 2021, ces catégories se </a:t>
            </a:r>
            <a:r>
              <a:rPr lang="fr-CA" sz="2400" dirty="0">
                <a:latin typeface="Arial" panose="020B0604020202020204" pitchFamily="34" charset="0"/>
                <a:cs typeface="Arial" panose="020B0604020202020204" pitchFamily="34" charset="0"/>
              </a:rPr>
              <a:t>retrouvaient hors taux/hors échelles</a:t>
            </a:r>
          </a:p>
          <a:p>
            <a:pPr marL="687600" lvl="3" indent="-230400">
              <a:spcBef>
                <a:spcPts val="1000"/>
              </a:spcBef>
              <a:buFont typeface="Arial" panose="020B0604020202020204" pitchFamily="34" charset="0"/>
              <a:buChar char="•"/>
              <a:defRPr/>
            </a:pPr>
            <a:r>
              <a:rPr lang="fr-CA" sz="2400" dirty="0">
                <a:latin typeface="Arial" panose="020B0604020202020204" pitchFamily="34" charset="0"/>
                <a:cs typeface="Arial" panose="020B0604020202020204" pitchFamily="34" charset="0"/>
              </a:rPr>
              <a:t>Au maximum de l’échelle, cela représente une augmentation de salaire variant de 0,55 $ l’heure rétroactif au 1</a:t>
            </a:r>
            <a:r>
              <a:rPr lang="fr-CA" sz="2400" baseline="30000" dirty="0">
                <a:latin typeface="Arial" panose="020B0604020202020204" pitchFamily="34" charset="0"/>
                <a:cs typeface="Arial" panose="020B0604020202020204" pitchFamily="34" charset="0"/>
              </a:rPr>
              <a:t>er</a:t>
            </a:r>
            <a:r>
              <a:rPr lang="fr-CA" sz="2400" dirty="0">
                <a:latin typeface="Arial" panose="020B0604020202020204" pitchFamily="34" charset="0"/>
                <a:cs typeface="Arial" panose="020B0604020202020204" pitchFamily="34" charset="0"/>
              </a:rPr>
              <a:t> janvier 2021 à 2,52 $ l’heure au 31 mars 2024 </a:t>
            </a:r>
            <a:endParaRPr kumimoji="0" lang="fr-CA" sz="10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687600" marR="0" lvl="3" indent="-230400" defTabSz="914400" rtl="0" eaLnBrk="1" fontAlgn="auto" latinLnBrk="0" hangingPunct="1">
              <a:spcBef>
                <a:spcPts val="1000"/>
              </a:spcBef>
              <a:spcAft>
                <a:spcPts val="0"/>
              </a:spcAft>
              <a:buClrTx/>
              <a:buSzTx/>
              <a:buFont typeface="Arial" panose="020B0604020202020204" pitchFamily="34" charset="0"/>
              <a:buChar char="•"/>
              <a:tabLst/>
              <a:defRPr/>
            </a:pP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Exemple : Estimation de rétro au maximum de l’échelle (35 h/semaine) </a:t>
            </a:r>
            <a:endParaRPr lang="fr-CA" sz="2400" dirty="0">
              <a:latin typeface="Arial" panose="020B0604020202020204" pitchFamily="34" charset="0"/>
              <a:cs typeface="Arial" panose="020B0604020202020204" pitchFamily="34" charset="0"/>
            </a:endParaRPr>
          </a:p>
          <a:p>
            <a:pPr marL="457200" marR="0" lvl="3" indent="0" defTabSz="914400" rtl="0" eaLnBrk="1" fontAlgn="auto" latinLnBrk="0" hangingPunct="1">
              <a:spcBef>
                <a:spcPts val="1000"/>
              </a:spcBef>
              <a:spcAft>
                <a:spcPts val="0"/>
              </a:spcAft>
              <a:buClrTx/>
              <a:buSzTx/>
              <a:buFont typeface="Arial" panose="020B0604020202020204" pitchFamily="34" charset="0"/>
              <a:buNone/>
              <a:tabLst/>
              <a:defRPr/>
            </a:pP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r>
              <a:rPr kumimoji="0" lang="fr-CA" sz="2400" b="1" i="0" u="none" strike="noStrike" kern="1200" cap="none" spc="0" normalizeH="0" baseline="0" noProof="0" dirty="0">
                <a:ln>
                  <a:noFill/>
                </a:ln>
                <a:effectLst/>
                <a:uLnTx/>
                <a:uFillTx/>
                <a:latin typeface="Arial" panose="020B0604020202020204" pitchFamily="34" charset="0"/>
                <a:cs typeface="Arial" panose="020B0604020202020204" pitchFamily="34" charset="0"/>
              </a:rPr>
              <a:t>6 859.58 $* + les intérêts</a:t>
            </a:r>
          </a:p>
          <a:p>
            <a:pPr marL="457200" lvl="3">
              <a:spcBef>
                <a:spcPts val="1000"/>
              </a:spcBef>
              <a:defRPr/>
            </a:pPr>
            <a:r>
              <a:rPr lang="fr-CA" sz="1600" dirty="0">
                <a:effectLst/>
                <a:latin typeface="Arial" panose="020B0604020202020204" pitchFamily="34" charset="0"/>
                <a:ea typeface="Calibri" panose="020F0502020204030204" pitchFamily="34" charset="0"/>
                <a:cs typeface="Arial" panose="020B0604020202020204" pitchFamily="34" charset="0"/>
              </a:rPr>
              <a:t>* Estimation faite sous toutes réserves, incluant les paramètres salariaux au 1</a:t>
            </a:r>
            <a:r>
              <a:rPr lang="fr-CA" sz="1600" baseline="30000" dirty="0">
                <a:effectLst/>
                <a:latin typeface="Arial" panose="020B0604020202020204" pitchFamily="34" charset="0"/>
                <a:ea typeface="Calibri" panose="020F0502020204030204" pitchFamily="34" charset="0"/>
                <a:cs typeface="Arial" panose="020B0604020202020204" pitchFamily="34" charset="0"/>
              </a:rPr>
              <a:t>er</a:t>
            </a:r>
            <a:r>
              <a:rPr lang="fr-CA" sz="1600" dirty="0">
                <a:effectLst/>
                <a:latin typeface="Arial" panose="020B0604020202020204" pitchFamily="34" charset="0"/>
                <a:ea typeface="Calibri" panose="020F0502020204030204" pitchFamily="34" charset="0"/>
                <a:cs typeface="Arial" panose="020B0604020202020204" pitchFamily="34" charset="0"/>
              </a:rPr>
              <a:t> avril 2023</a:t>
            </a:r>
          </a:p>
          <a:p>
            <a:pPr marL="457200" marR="0" lvl="3" indent="0" defTabSz="914400" rtl="0" eaLnBrk="1" fontAlgn="auto" latinLnBrk="0" hangingPunct="1">
              <a:spcBef>
                <a:spcPts val="1000"/>
              </a:spcBef>
              <a:spcAft>
                <a:spcPts val="0"/>
              </a:spcAft>
              <a:buClrTx/>
              <a:buSzTx/>
              <a:buFont typeface="Arial" panose="020B0604020202020204" pitchFamily="34" charset="0"/>
              <a:buNone/>
              <a:tabLst/>
              <a:defRPr/>
            </a:pPr>
            <a:endParaRPr lang="fr-CA" sz="1800" b="1" dirty="0">
              <a:effectLst/>
              <a:latin typeface="Arial" panose="020B0604020202020204" pitchFamily="34" charset="0"/>
              <a:ea typeface="Calibri" panose="020F0502020204030204" pitchFamily="34"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D5D0B5EB-1A0C-5D5E-CD30-8974B3EA2633}"/>
              </a:ext>
            </a:extLst>
          </p:cNvPr>
          <p:cNvSpPr>
            <a:spLocks noGrp="1"/>
          </p:cNvSpPr>
          <p:nvPr>
            <p:ph type="sldNum" sz="quarter" idx="12"/>
            <p:custDataLst>
              <p:tags r:id="rId2"/>
            </p:custDataLst>
          </p:nvPr>
        </p:nvSpPr>
        <p:spPr/>
        <p:txBody>
          <a:bodyPr/>
          <a:lstStyle/>
          <a:p>
            <a:fld id="{18D25734-BAAB-45B8-8828-031302FAFDE5}" type="slidenum">
              <a:rPr lang="fr-CA" smtClean="0"/>
              <a:t>6</a:t>
            </a:fld>
            <a:endParaRPr lang="fr-CA" dirty="0"/>
          </a:p>
        </p:txBody>
      </p:sp>
      <p:sp>
        <p:nvSpPr>
          <p:cNvPr id="5" name="Titre 3">
            <a:extLst>
              <a:ext uri="{FF2B5EF4-FFF2-40B4-BE49-F238E27FC236}">
                <a16:creationId xmlns:a16="http://schemas.microsoft.com/office/drawing/2014/main" id="{F4C5A6FD-5ECA-5070-4535-10780BC1C287}"/>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Maintien de l’équité salariale</a:t>
            </a:r>
          </a:p>
        </p:txBody>
      </p:sp>
      <p:sp>
        <p:nvSpPr>
          <p:cNvPr id="7" name="Organigramme : Connecteur 6">
            <a:extLst>
              <a:ext uri="{FF2B5EF4-FFF2-40B4-BE49-F238E27FC236}">
                <a16:creationId xmlns:a16="http://schemas.microsoft.com/office/drawing/2014/main" id="{E0F1B7E0-FCB1-374E-ECEC-78C78219604F}"/>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40BE7E6C-D83F-33E7-1956-5C5C4599F7E6}"/>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21133471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059E8ABE-1D50-4F39-4538-13131D67DA1F}"/>
              </a:ext>
            </a:extLst>
          </p:cNvPr>
          <p:cNvSpPr txBox="1"/>
          <p:nvPr>
            <p:custDataLst>
              <p:tags r:id="rId1"/>
            </p:custDataLst>
          </p:nvPr>
        </p:nvSpPr>
        <p:spPr>
          <a:xfrm>
            <a:off x="591041" y="1335132"/>
            <a:ext cx="11222671" cy="4524315"/>
          </a:xfrm>
          <a:prstGeom prst="rect">
            <a:avLst/>
          </a:prstGeom>
          <a:noFill/>
        </p:spPr>
        <p:txBody>
          <a:bodyPr wrap="square">
            <a:spAutoFit/>
          </a:bodyPr>
          <a:lstStyle/>
          <a:p>
            <a:pPr algn="just"/>
            <a:r>
              <a:rPr lang="fr-CA" sz="2400" b="1" dirty="0">
                <a:latin typeface="Arial" panose="020B0604020202020204" pitchFamily="34" charset="0"/>
                <a:cs typeface="Arial" panose="020B0604020202020204" pitchFamily="34" charset="0"/>
              </a:rPr>
              <a:t>5311 </a:t>
            </a:r>
            <a:r>
              <a:rPr kumimoji="0" lang="fr-CA" sz="2400" b="1" i="0" u="none" strike="noStrike" kern="1200" cap="none" spc="0" normalizeH="0" baseline="0" noProof="0" dirty="0">
                <a:ln>
                  <a:noFill/>
                </a:ln>
                <a:effectLst/>
                <a:uLnTx/>
                <a:uFillTx/>
                <a:latin typeface="Arial" panose="020B0604020202020204" pitchFamily="34" charset="0"/>
                <a:ea typeface="+mn-ea"/>
                <a:cs typeface="Arial" panose="020B0604020202020204" pitchFamily="34" charset="0"/>
              </a:rPr>
              <a:t>— 5312 —</a:t>
            </a:r>
            <a:r>
              <a:rPr lang="fr-CA" sz="2400" b="1" dirty="0">
                <a:latin typeface="Arial" panose="020B0604020202020204" pitchFamily="34" charset="0"/>
                <a:cs typeface="Arial" panose="020B0604020202020204" pitchFamily="34" charset="0"/>
              </a:rPr>
              <a:t> Agente administrative classe 1 (suite)</a:t>
            </a:r>
          </a:p>
          <a:p>
            <a:pPr marL="0" indent="0" algn="just">
              <a:buNone/>
            </a:pPr>
            <a:endParaRPr lang="fr-CA" sz="2400" b="1" dirty="0">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r>
              <a:rPr lang="fr-CA" sz="2400" b="0" i="0" u="none" strike="noStrike" dirty="0">
                <a:effectLst/>
                <a:latin typeface="Arial" panose="020B0604020202020204" pitchFamily="34" charset="0"/>
                <a:cs typeface="Arial" panose="020B0604020202020204" pitchFamily="34" charset="0"/>
              </a:rPr>
              <a:t>Augmentation du rangement 10 à 11</a:t>
            </a:r>
          </a:p>
          <a:p>
            <a:pPr marL="742950" lvl="1" indent="-285750" fontAlgn="base">
              <a:buFont typeface="Arial" panose="020B0604020202020204" pitchFamily="34" charset="0"/>
              <a:buChar char="•"/>
            </a:pPr>
            <a:endParaRPr lang="fr-CA" sz="2400" b="0" i="0" u="none" strike="noStrike" dirty="0">
              <a:effectLst/>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r>
              <a:rPr lang="fr-CA" sz="2400" dirty="0">
                <a:latin typeface="Arial" panose="020B0604020202020204" pitchFamily="34" charset="0"/>
                <a:cs typeface="Arial" panose="020B0604020202020204" pitchFamily="34" charset="0"/>
              </a:rPr>
              <a:t>Les parties reconnaissent qu’à compter du «jour du regroupement» des six (6) catégories de personnel de la nomenclature découlant de la loi visant à rendre le système de santé et de services sociaux plus efficace </a:t>
            </a:r>
            <a:r>
              <a:rPr lang="fr-CA" sz="2400" b="1" dirty="0">
                <a:latin typeface="Arial" panose="020B0604020202020204" pitchFamily="34" charset="0"/>
                <a:cs typeface="Arial" panose="020B0604020202020204" pitchFamily="34" charset="0"/>
              </a:rPr>
              <a:t>ou au plus tard le 2 avril 2025 </a:t>
            </a:r>
            <a:r>
              <a:rPr lang="fr-CA" sz="2400" dirty="0">
                <a:latin typeface="Arial" panose="020B0604020202020204" pitchFamily="34" charset="0"/>
                <a:cs typeface="Arial" panose="020B0604020202020204" pitchFamily="34" charset="0"/>
              </a:rPr>
              <a:t>selon la date la plus rapprochée, </a:t>
            </a:r>
            <a:r>
              <a:rPr lang="fr-CA" sz="2400" b="1" dirty="0">
                <a:latin typeface="Arial" panose="020B0604020202020204" pitchFamily="34" charset="0"/>
                <a:cs typeface="Arial" panose="020B0604020202020204" pitchFamily="34" charset="0"/>
              </a:rPr>
              <a:t>le rangement 11 </a:t>
            </a:r>
            <a:r>
              <a:rPr lang="fr-CA" sz="2400" dirty="0">
                <a:latin typeface="Arial" panose="020B0604020202020204" pitchFamily="34" charset="0"/>
                <a:cs typeface="Arial" panose="020B0604020202020204" pitchFamily="34" charset="0"/>
              </a:rPr>
              <a:t>est celui qui s’applique</a:t>
            </a:r>
          </a:p>
          <a:p>
            <a:pPr marL="742950" lvl="1" indent="-285750" fontAlgn="base">
              <a:buFont typeface="Arial" panose="020B0604020202020204" pitchFamily="34" charset="0"/>
              <a:buChar char="•"/>
            </a:pPr>
            <a:endParaRPr lang="fr-CA" sz="2400" dirty="0">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r>
              <a:rPr lang="fr-CA" sz="2400" dirty="0">
                <a:latin typeface="Arial" panose="020B0604020202020204" pitchFamily="34" charset="0"/>
                <a:cs typeface="Arial" panose="020B0604020202020204" pitchFamily="34" charset="0"/>
              </a:rPr>
              <a:t>Par exemple, au plus tard le 2 avril 2025, en incluant les paramètres salariaux, le salaire au maximum de l’échelle passerait de 30,30$ à 31,65$. </a:t>
            </a:r>
            <a:endParaRPr lang="fr-CA" dirty="0"/>
          </a:p>
        </p:txBody>
      </p:sp>
      <p:sp>
        <p:nvSpPr>
          <p:cNvPr id="4" name="Espace réservé du numéro de diapositive 3">
            <a:extLst>
              <a:ext uri="{FF2B5EF4-FFF2-40B4-BE49-F238E27FC236}">
                <a16:creationId xmlns:a16="http://schemas.microsoft.com/office/drawing/2014/main" id="{581FBA7E-E725-B7B2-1F85-6AD6ECC43493}"/>
              </a:ext>
            </a:extLst>
          </p:cNvPr>
          <p:cNvSpPr>
            <a:spLocks noGrp="1"/>
          </p:cNvSpPr>
          <p:nvPr>
            <p:ph type="sldNum" sz="quarter" idx="12"/>
            <p:custDataLst>
              <p:tags r:id="rId2"/>
            </p:custDataLst>
          </p:nvPr>
        </p:nvSpPr>
        <p:spPr/>
        <p:txBody>
          <a:bodyPr/>
          <a:lstStyle/>
          <a:p>
            <a:fld id="{18D25734-BAAB-45B8-8828-031302FAFDE5}" type="slidenum">
              <a:rPr lang="fr-CA" smtClean="0"/>
              <a:t>7</a:t>
            </a:fld>
            <a:endParaRPr lang="fr-CA"/>
          </a:p>
        </p:txBody>
      </p:sp>
      <p:sp>
        <p:nvSpPr>
          <p:cNvPr id="8" name="Titre 3">
            <a:extLst>
              <a:ext uri="{FF2B5EF4-FFF2-40B4-BE49-F238E27FC236}">
                <a16:creationId xmlns:a16="http://schemas.microsoft.com/office/drawing/2014/main" id="{CACAEB80-1ACF-B7DB-B938-1856B473CA97}"/>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Maintien de l’équité salariale</a:t>
            </a:r>
          </a:p>
        </p:txBody>
      </p:sp>
      <p:sp>
        <p:nvSpPr>
          <p:cNvPr id="9" name="Organigramme : Connecteur 8">
            <a:extLst>
              <a:ext uri="{FF2B5EF4-FFF2-40B4-BE49-F238E27FC236}">
                <a16:creationId xmlns:a16="http://schemas.microsoft.com/office/drawing/2014/main" id="{4938AC67-9D03-35F3-4F4B-E87FF042C100}"/>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10" name="Image 9" descr="Une image contenant texte, clipart&#10;&#10;Description générée automatiquement">
            <a:extLst>
              <a:ext uri="{FF2B5EF4-FFF2-40B4-BE49-F238E27FC236}">
                <a16:creationId xmlns:a16="http://schemas.microsoft.com/office/drawing/2014/main" id="{A80F6B84-83BE-5143-3CDF-05D3B188B926}"/>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1326927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620881" y="1055191"/>
            <a:ext cx="11175275" cy="6063198"/>
          </a:xfrm>
          <a:prstGeom prst="rect">
            <a:avLst/>
          </a:prstGeom>
          <a:noFill/>
        </p:spPr>
        <p:txBody>
          <a:bodyPr wrap="square">
            <a:spAutoFit/>
          </a:bodyPr>
          <a:lstStyle/>
          <a:p>
            <a:pPr marL="0" indent="0" algn="just">
              <a:buNone/>
            </a:pPr>
            <a:r>
              <a:rPr lang="fr-CA" sz="2000" b="1" dirty="0">
                <a:latin typeface="Arial" panose="020B0604020202020204" pitchFamily="34" charset="0"/>
                <a:cs typeface="Arial" panose="020B0604020202020204" pitchFamily="34" charset="0"/>
              </a:rPr>
              <a:t>   5322 — Secrétaire médicale</a:t>
            </a:r>
          </a:p>
          <a:p>
            <a:pPr marL="0" indent="0" algn="just">
              <a:buNone/>
            </a:pPr>
            <a:endParaRPr lang="fr-CA" sz="2000" b="1" dirty="0">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r>
              <a:rPr lang="fr-CA" sz="2000" b="0" i="0" u="none" strike="noStrike" dirty="0">
                <a:effectLst/>
                <a:latin typeface="Arial" panose="020B0604020202020204" pitchFamily="34" charset="0"/>
                <a:cs typeface="Arial" panose="020B0604020202020204" pitchFamily="34" charset="0"/>
              </a:rPr>
              <a:t>Augmentation du rangement 8 à </a:t>
            </a:r>
            <a:r>
              <a:rPr lang="fr-CA" sz="2000" dirty="0">
                <a:latin typeface="Arial" panose="020B0604020202020204" pitchFamily="34" charset="0"/>
                <a:cs typeface="Arial" panose="020B0604020202020204" pitchFamily="34" charset="0"/>
              </a:rPr>
              <a:t>9</a:t>
            </a:r>
            <a:r>
              <a:rPr lang="fr-CA" sz="2000" b="0" i="0" u="none" strike="noStrike" dirty="0">
                <a:effectLst/>
                <a:latin typeface="Arial" panose="020B0604020202020204" pitchFamily="34" charset="0"/>
                <a:cs typeface="Arial" panose="020B0604020202020204" pitchFamily="34" charset="0"/>
              </a:rPr>
              <a:t>, rétroactivement au 1</a:t>
            </a:r>
            <a:r>
              <a:rPr lang="fr-CA" sz="2000" b="0" i="0" u="none" strike="noStrike" baseline="30000" dirty="0">
                <a:effectLst/>
                <a:latin typeface="Arial" panose="020B0604020202020204" pitchFamily="34" charset="0"/>
                <a:cs typeface="Arial" panose="020B0604020202020204" pitchFamily="34" charset="0"/>
              </a:rPr>
              <a:t>er</a:t>
            </a:r>
            <a:r>
              <a:rPr lang="fr-CA" sz="2000" b="0" i="0" u="none" strike="noStrike" dirty="0">
                <a:effectLst/>
                <a:latin typeface="Arial" panose="020B0604020202020204" pitchFamily="34" charset="0"/>
                <a:cs typeface="Arial" panose="020B0604020202020204" pitchFamily="34" charset="0"/>
              </a:rPr>
              <a:t> janvier 2021</a:t>
            </a:r>
          </a:p>
          <a:p>
            <a:pPr marL="742950" lvl="1" indent="-285750" fontAlgn="base">
              <a:buFont typeface="Arial" panose="020B0604020202020204" pitchFamily="34" charset="0"/>
              <a:buChar char="•"/>
            </a:pPr>
            <a:endParaRPr lang="fr-CA" sz="2000" b="0" i="0" u="none" strike="noStrike" dirty="0">
              <a:effectLst/>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r>
              <a:rPr lang="fr-CA" sz="2000" dirty="0">
                <a:effectLst/>
                <a:latin typeface="Arial" panose="020B0604020202020204" pitchFamily="34" charset="0"/>
                <a:cs typeface="Arial" panose="020B0604020202020204" pitchFamily="34" charset="0"/>
              </a:rPr>
              <a:t>Les montants qui ont déjà été versés en lien avec la prime de 3 % entrée en vigueur en 2021 (Lettre d’entente n</a:t>
            </a:r>
            <a:r>
              <a:rPr lang="fr-CA" sz="2000" baseline="30000" dirty="0">
                <a:effectLst/>
                <a:latin typeface="Arial" panose="020B0604020202020204" pitchFamily="34" charset="0"/>
                <a:cs typeface="Arial" panose="020B0604020202020204" pitchFamily="34" charset="0"/>
              </a:rPr>
              <a:t>o</a:t>
            </a:r>
            <a:r>
              <a:rPr lang="fr-CA" sz="2000" dirty="0">
                <a:effectLst/>
                <a:latin typeface="Arial" panose="020B0604020202020204" pitchFamily="34" charset="0"/>
                <a:cs typeface="Arial" panose="020B0604020202020204" pitchFamily="34" charset="0"/>
              </a:rPr>
              <a:t> 63) seront soustraits des montants dus par l’employeur</a:t>
            </a:r>
          </a:p>
          <a:p>
            <a:pPr marL="742950" lvl="1" indent="-285750" fontAlgn="base">
              <a:buFont typeface="Arial" panose="020B0604020202020204" pitchFamily="34" charset="0"/>
              <a:buChar char="•"/>
            </a:pPr>
            <a:endParaRPr lang="fr-CA" sz="2000" dirty="0">
              <a:effectLst/>
              <a:latin typeface="Arial" panose="020B0604020202020204" pitchFamily="34" charset="0"/>
              <a:cs typeface="Arial" panose="020B0604020202020204" pitchFamily="34" charset="0"/>
            </a:endParaRPr>
          </a:p>
          <a:p>
            <a:pPr marL="687600" lvl="3" indent="-230400">
              <a:lnSpc>
                <a:spcPct val="90000"/>
              </a:lnSpc>
              <a:spcBef>
                <a:spcPts val="1000"/>
              </a:spcBef>
              <a:buFont typeface="Arial" panose="020B0604020202020204" pitchFamily="34" charset="0"/>
              <a:buChar char="•"/>
              <a:defRPr/>
            </a:pPr>
            <a:r>
              <a:rPr lang="fr-CA" sz="2000" dirty="0">
                <a:latin typeface="Arial" panose="020B0604020202020204" pitchFamily="34" charset="0"/>
                <a:cs typeface="Arial" panose="020B0604020202020204" pitchFamily="34" charset="0"/>
              </a:rPr>
              <a:t>Au maximum de l’échelle, cela représente une augmentation de salaire variant de 0,47 $ l’heure rétroactif au 1</a:t>
            </a:r>
            <a:r>
              <a:rPr lang="fr-CA" sz="2000" baseline="30000" dirty="0">
                <a:latin typeface="Arial" panose="020B0604020202020204" pitchFamily="34" charset="0"/>
                <a:cs typeface="Arial" panose="020B0604020202020204" pitchFamily="34" charset="0"/>
              </a:rPr>
              <a:t>er</a:t>
            </a:r>
            <a:r>
              <a:rPr lang="fr-CA" sz="2000" dirty="0">
                <a:latin typeface="Arial" panose="020B0604020202020204" pitchFamily="34" charset="0"/>
                <a:cs typeface="Arial" panose="020B0604020202020204" pitchFamily="34" charset="0"/>
              </a:rPr>
              <a:t> janvier 2021 à 2,56 $ l’heure au 31 mars 2024</a:t>
            </a:r>
          </a:p>
          <a:p>
            <a:pPr marL="687600" lvl="3" indent="-230400">
              <a:lnSpc>
                <a:spcPct val="90000"/>
              </a:lnSpc>
              <a:spcBef>
                <a:spcPts val="1000"/>
              </a:spcBef>
              <a:buFont typeface="Arial" panose="020B0604020202020204" pitchFamily="34" charset="0"/>
              <a:buChar char="•"/>
              <a:defRPr/>
            </a:pPr>
            <a:endParaRPr lang="fr-CA" sz="1000" dirty="0">
              <a:latin typeface="Arial" panose="020B0604020202020204" pitchFamily="34" charset="0"/>
              <a:cs typeface="Arial" panose="020B0604020202020204" pitchFamily="34" charset="0"/>
            </a:endParaRPr>
          </a:p>
          <a:p>
            <a:pPr marL="687600" marR="0" lvl="3" indent="-230400"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fr-CA" sz="2000" b="0" i="0" u="none" strike="noStrike" kern="1200" cap="none" spc="0" normalizeH="0" baseline="0" noProof="0" dirty="0">
                <a:ln>
                  <a:noFill/>
                </a:ln>
                <a:effectLst/>
                <a:uLnTx/>
                <a:uFillTx/>
                <a:latin typeface="Arial" panose="020B0604020202020204" pitchFamily="34" charset="0"/>
                <a:cs typeface="Arial" panose="020B0604020202020204" pitchFamily="34" charset="0"/>
              </a:rPr>
              <a:t>Exemple : Estimation de rétro au maximum de l’échelle (35 h/semaine) : </a:t>
            </a:r>
          </a:p>
          <a:p>
            <a:pPr marL="457200" marR="0" lvl="3" defTabSz="914400" rtl="0" eaLnBrk="1" fontAlgn="auto" latinLnBrk="0" hangingPunct="1">
              <a:lnSpc>
                <a:spcPct val="90000"/>
              </a:lnSpc>
              <a:spcBef>
                <a:spcPts val="1000"/>
              </a:spcBef>
              <a:spcAft>
                <a:spcPts val="0"/>
              </a:spcAft>
              <a:buClrTx/>
              <a:buSzTx/>
              <a:tabLst/>
              <a:defRPr/>
            </a:pPr>
            <a:r>
              <a:rPr lang="fr-CA" sz="2000" dirty="0">
                <a:latin typeface="Arial" panose="020B0604020202020204" pitchFamily="34" charset="0"/>
                <a:cs typeface="Arial" panose="020B0604020202020204" pitchFamily="34" charset="0"/>
              </a:rPr>
              <a:t>   du 1</a:t>
            </a:r>
            <a:r>
              <a:rPr lang="fr-CA" sz="2000" baseline="30000" dirty="0">
                <a:latin typeface="Arial" panose="020B0604020202020204" pitchFamily="34" charset="0"/>
                <a:cs typeface="Arial" panose="020B0604020202020204" pitchFamily="34" charset="0"/>
              </a:rPr>
              <a:t>er</a:t>
            </a:r>
            <a:r>
              <a:rPr lang="fr-CA" sz="2000" dirty="0">
                <a:latin typeface="Arial" panose="020B0604020202020204" pitchFamily="34" charset="0"/>
                <a:cs typeface="Arial" panose="020B0604020202020204" pitchFamily="34" charset="0"/>
              </a:rPr>
              <a:t> janvier 2021 au 31 mars 2024 : 8 606.61 </a:t>
            </a:r>
            <a:r>
              <a:rPr kumimoji="0" lang="fr-CA" sz="2000" b="0" i="0" u="none" strike="noStrike" kern="1200" cap="none" spc="0" normalizeH="0" baseline="0" noProof="0" dirty="0">
                <a:ln>
                  <a:noFill/>
                </a:ln>
                <a:effectLst/>
                <a:uLnTx/>
                <a:uFillTx/>
                <a:latin typeface="Arial" panose="020B0604020202020204" pitchFamily="34" charset="0"/>
                <a:cs typeface="Arial" panose="020B0604020202020204" pitchFamily="34" charset="0"/>
              </a:rPr>
              <a:t>$</a:t>
            </a:r>
          </a:p>
          <a:p>
            <a:pPr marL="457200" marR="0" lvl="3" defTabSz="914400" rtl="0" eaLnBrk="1" fontAlgn="auto" latinLnBrk="0" hangingPunct="1">
              <a:lnSpc>
                <a:spcPct val="90000"/>
              </a:lnSpc>
              <a:spcBef>
                <a:spcPts val="1000"/>
              </a:spcBef>
              <a:spcAft>
                <a:spcPts val="0"/>
              </a:spcAft>
              <a:buClrTx/>
              <a:buSzTx/>
              <a:tabLst/>
              <a:defRPr/>
            </a:pPr>
            <a:r>
              <a:rPr lang="fr-CA" sz="2000" dirty="0">
                <a:latin typeface="Arial" panose="020B0604020202020204" pitchFamily="34" charset="0"/>
                <a:cs typeface="Arial" panose="020B0604020202020204" pitchFamily="34" charset="0"/>
              </a:rPr>
              <a:t>   m</a:t>
            </a:r>
            <a:r>
              <a:rPr kumimoji="0" lang="fr-CA" sz="2000" b="0" i="0" u="none" strike="noStrike" kern="1200" cap="none" spc="0" normalizeH="0" baseline="0" noProof="0" dirty="0">
                <a:ln>
                  <a:noFill/>
                </a:ln>
                <a:effectLst/>
                <a:uLnTx/>
                <a:uFillTx/>
                <a:latin typeface="Arial" panose="020B0604020202020204" pitchFamily="34" charset="0"/>
                <a:cs typeface="Arial" panose="020B0604020202020204" pitchFamily="34" charset="0"/>
              </a:rPr>
              <a:t>oins la prime de 3 % versée de novembre 2021 au 31 mars 2024 : (3 271.96 $)</a:t>
            </a:r>
          </a:p>
          <a:p>
            <a:pPr marL="457200" marR="0" lvl="3"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CA" sz="2000" b="1" i="0" u="none" strike="noStrike" kern="1200" cap="none" spc="0" normalizeH="0" baseline="0" noProof="0" dirty="0">
                <a:ln>
                  <a:noFill/>
                </a:ln>
                <a:effectLst/>
                <a:uLnTx/>
                <a:uFillTx/>
                <a:latin typeface="Arial" panose="020B0604020202020204" pitchFamily="34" charset="0"/>
                <a:cs typeface="Arial" panose="020B0604020202020204" pitchFamily="34" charset="0"/>
              </a:rPr>
              <a:t>				</a:t>
            </a: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CA" sz="2000" b="1" i="0" u="none" strike="noStrike" kern="1200" cap="none" spc="0" normalizeH="0" baseline="0" noProof="0" dirty="0">
                <a:ln>
                  <a:noFill/>
                </a:ln>
                <a:effectLst/>
                <a:uLnTx/>
                <a:uFillTx/>
                <a:latin typeface="Arial" panose="020B0604020202020204" pitchFamily="34" charset="0"/>
                <a:cs typeface="Arial" panose="020B0604020202020204" pitchFamily="34" charset="0"/>
              </a:rPr>
              <a:t>5 334.65 $* + les intérêts</a:t>
            </a:r>
          </a:p>
          <a:p>
            <a:pPr marL="457200" lvl="3">
              <a:lnSpc>
                <a:spcPct val="90000"/>
              </a:lnSpc>
              <a:spcBef>
                <a:spcPts val="1000"/>
              </a:spcBef>
              <a:defRPr/>
            </a:pPr>
            <a:r>
              <a:rPr lang="fr-CA" sz="1600" dirty="0">
                <a:effectLst/>
                <a:latin typeface="Arial" panose="020B0604020202020204" pitchFamily="34" charset="0"/>
                <a:ea typeface="Calibri" panose="020F0502020204030204" pitchFamily="34" charset="0"/>
                <a:cs typeface="Arial" panose="020B0604020202020204" pitchFamily="34" charset="0"/>
              </a:rPr>
              <a:t>* Estimation faite sous toutes réserves, incluant les paramètres salariaux au 1</a:t>
            </a:r>
            <a:r>
              <a:rPr lang="fr-CA" sz="1600" baseline="30000" dirty="0">
                <a:effectLst/>
                <a:latin typeface="Arial" panose="020B0604020202020204" pitchFamily="34" charset="0"/>
                <a:ea typeface="Calibri" panose="020F0502020204030204" pitchFamily="34" charset="0"/>
                <a:cs typeface="Arial" panose="020B0604020202020204" pitchFamily="34" charset="0"/>
              </a:rPr>
              <a:t>er</a:t>
            </a:r>
            <a:r>
              <a:rPr lang="fr-CA" sz="1600" dirty="0">
                <a:effectLst/>
                <a:latin typeface="Arial" panose="020B0604020202020204" pitchFamily="34" charset="0"/>
                <a:ea typeface="Calibri" panose="020F0502020204030204" pitchFamily="34" charset="0"/>
                <a:cs typeface="Arial" panose="020B0604020202020204" pitchFamily="34" charset="0"/>
              </a:rPr>
              <a:t> avril 2023</a:t>
            </a: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CA" sz="2000" b="0" i="0" u="none" strike="noStrike" dirty="0">
              <a:effectLst/>
              <a:latin typeface="Arial" panose="020B0604020202020204" pitchFamily="34" charset="0"/>
              <a:cs typeface="Arial" panose="020B0604020202020204" pitchFamily="34" charset="0"/>
            </a:endParaRPr>
          </a:p>
        </p:txBody>
      </p:sp>
      <p:sp>
        <p:nvSpPr>
          <p:cNvPr id="4" name="Espace réservé du numéro de diapositive 3">
            <a:extLst>
              <a:ext uri="{FF2B5EF4-FFF2-40B4-BE49-F238E27FC236}">
                <a16:creationId xmlns:a16="http://schemas.microsoft.com/office/drawing/2014/main" id="{82F44A89-B799-F966-EADC-FFAF7734BD90}"/>
              </a:ext>
            </a:extLst>
          </p:cNvPr>
          <p:cNvSpPr>
            <a:spLocks noGrp="1"/>
          </p:cNvSpPr>
          <p:nvPr>
            <p:ph type="sldNum" sz="quarter" idx="12"/>
            <p:custDataLst>
              <p:tags r:id="rId2"/>
            </p:custDataLst>
          </p:nvPr>
        </p:nvSpPr>
        <p:spPr/>
        <p:txBody>
          <a:bodyPr/>
          <a:lstStyle/>
          <a:p>
            <a:fld id="{18D25734-BAAB-45B8-8828-031302FAFDE5}" type="slidenum">
              <a:rPr lang="fr-CA" smtClean="0"/>
              <a:t>8</a:t>
            </a:fld>
            <a:endParaRPr lang="fr-CA"/>
          </a:p>
        </p:txBody>
      </p:sp>
      <p:sp>
        <p:nvSpPr>
          <p:cNvPr id="5" name="Titre 3">
            <a:extLst>
              <a:ext uri="{FF2B5EF4-FFF2-40B4-BE49-F238E27FC236}">
                <a16:creationId xmlns:a16="http://schemas.microsoft.com/office/drawing/2014/main" id="{40EAC4E1-D068-DC22-D8E9-ED1CE46A80C8}"/>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Maintien de l’équité salariale</a:t>
            </a:r>
          </a:p>
        </p:txBody>
      </p:sp>
      <p:sp>
        <p:nvSpPr>
          <p:cNvPr id="7" name="Organigramme : Connecteur 6">
            <a:extLst>
              <a:ext uri="{FF2B5EF4-FFF2-40B4-BE49-F238E27FC236}">
                <a16:creationId xmlns:a16="http://schemas.microsoft.com/office/drawing/2014/main" id="{B4701E34-B82E-7A12-075B-DF57A3471851}"/>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6466EDEF-731A-D688-EE8A-592866520B27}"/>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530022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AD8C30B9-F6BB-E4CC-C112-2CBCAAE7AF88}"/>
              </a:ext>
            </a:extLst>
          </p:cNvPr>
          <p:cNvSpPr txBox="1"/>
          <p:nvPr>
            <p:custDataLst>
              <p:tags r:id="rId1"/>
            </p:custDataLst>
          </p:nvPr>
        </p:nvSpPr>
        <p:spPr>
          <a:xfrm>
            <a:off x="447742" y="1397086"/>
            <a:ext cx="11296516" cy="5831340"/>
          </a:xfrm>
          <a:prstGeom prst="rect">
            <a:avLst/>
          </a:prstGeom>
          <a:noFill/>
        </p:spPr>
        <p:txBody>
          <a:bodyPr wrap="square">
            <a:spAutoFit/>
          </a:bodyPr>
          <a:lstStyle/>
          <a:p>
            <a:pPr marL="0" indent="0" algn="just">
              <a:buNone/>
            </a:pPr>
            <a:r>
              <a:rPr lang="fr-CA" sz="2400" b="1" dirty="0">
                <a:latin typeface="Arial" panose="020B0604020202020204" pitchFamily="34" charset="0"/>
                <a:cs typeface="Arial" panose="020B0604020202020204" pitchFamily="34" charset="0"/>
              </a:rPr>
              <a:t>5321 — Secrétaire juridique</a:t>
            </a:r>
          </a:p>
          <a:p>
            <a:pPr marL="0" indent="0">
              <a:buNone/>
            </a:pPr>
            <a:endParaRPr lang="fr-CA" sz="2400" b="1" dirty="0">
              <a:highlight>
                <a:srgbClr val="00FF00"/>
              </a:highlight>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r>
              <a:rPr lang="fr-CA" sz="2400" b="0" i="0" u="none" strike="noStrike" dirty="0">
                <a:effectLst/>
                <a:latin typeface="Arial" panose="020B0604020202020204" pitchFamily="34" charset="0"/>
                <a:cs typeface="Arial" panose="020B0604020202020204" pitchFamily="34" charset="0"/>
              </a:rPr>
              <a:t>Augmentation du rangement 8 à </a:t>
            </a:r>
            <a:r>
              <a:rPr lang="fr-CA" sz="2400" dirty="0">
                <a:latin typeface="Arial" panose="020B0604020202020204" pitchFamily="34" charset="0"/>
                <a:cs typeface="Arial" panose="020B0604020202020204" pitchFamily="34" charset="0"/>
              </a:rPr>
              <a:t>9</a:t>
            </a:r>
            <a:r>
              <a:rPr lang="fr-CA" sz="2400" b="0" i="0" u="none" strike="noStrike" dirty="0">
                <a:effectLst/>
                <a:latin typeface="Arial" panose="020B0604020202020204" pitchFamily="34" charset="0"/>
                <a:cs typeface="Arial" panose="020B0604020202020204" pitchFamily="34" charset="0"/>
              </a:rPr>
              <a:t>, rétroactivement au 1</a:t>
            </a:r>
            <a:r>
              <a:rPr lang="fr-CA" sz="2400" b="0" i="0" u="none" strike="noStrike" baseline="30000" dirty="0">
                <a:effectLst/>
                <a:latin typeface="Arial" panose="020B0604020202020204" pitchFamily="34" charset="0"/>
                <a:cs typeface="Arial" panose="020B0604020202020204" pitchFamily="34" charset="0"/>
              </a:rPr>
              <a:t>er</a:t>
            </a:r>
            <a:r>
              <a:rPr lang="fr-CA" sz="2400" b="0" i="0" u="none" strike="noStrike" dirty="0">
                <a:effectLst/>
                <a:latin typeface="Arial" panose="020B0604020202020204" pitchFamily="34" charset="0"/>
                <a:cs typeface="Arial" panose="020B0604020202020204" pitchFamily="34" charset="0"/>
              </a:rPr>
              <a:t> janvier 2021</a:t>
            </a:r>
          </a:p>
          <a:p>
            <a:pPr marL="742950" lvl="1" indent="-285750" fontAlgn="base">
              <a:buFont typeface="Arial" panose="020B0604020202020204" pitchFamily="34" charset="0"/>
              <a:buChar char="•"/>
            </a:pPr>
            <a:endParaRPr lang="fr-CA" sz="2400" dirty="0">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r>
              <a:rPr lang="fr-CA" sz="2400" dirty="0">
                <a:latin typeface="Arial" panose="020B0604020202020204" pitchFamily="34" charset="0"/>
                <a:cs typeface="Arial" panose="020B0604020202020204" pitchFamily="34" charset="0"/>
              </a:rPr>
              <a:t>Au maximum de l’échelle, cela représente une augmentation de salaire     variant de 0,47 $ l’heure rétroactif au 1</a:t>
            </a:r>
            <a:r>
              <a:rPr lang="fr-CA" sz="2400" baseline="30000" dirty="0">
                <a:latin typeface="Arial" panose="020B0604020202020204" pitchFamily="34" charset="0"/>
                <a:cs typeface="Arial" panose="020B0604020202020204" pitchFamily="34" charset="0"/>
              </a:rPr>
              <a:t>er</a:t>
            </a:r>
            <a:r>
              <a:rPr lang="fr-CA" sz="2400" dirty="0">
                <a:latin typeface="Arial" panose="020B0604020202020204" pitchFamily="34" charset="0"/>
                <a:cs typeface="Arial" panose="020B0604020202020204" pitchFamily="34" charset="0"/>
              </a:rPr>
              <a:t> avril 2021 à 1 $ l’heure au 1</a:t>
            </a:r>
            <a:r>
              <a:rPr lang="fr-CA" sz="2400" baseline="30000" dirty="0">
                <a:latin typeface="Arial" panose="020B0604020202020204" pitchFamily="34" charset="0"/>
                <a:cs typeface="Arial" panose="020B0604020202020204" pitchFamily="34" charset="0"/>
              </a:rPr>
              <a:t>er</a:t>
            </a:r>
            <a:r>
              <a:rPr lang="fr-CA" sz="2400" dirty="0">
                <a:latin typeface="Arial" panose="020B0604020202020204" pitchFamily="34" charset="0"/>
                <a:cs typeface="Arial" panose="020B0604020202020204" pitchFamily="34" charset="0"/>
              </a:rPr>
              <a:t> avril 2022</a:t>
            </a:r>
          </a:p>
          <a:p>
            <a:pPr marL="742950" lvl="1" indent="-285750" fontAlgn="base">
              <a:buFont typeface="Arial" panose="020B0604020202020204" pitchFamily="34" charset="0"/>
              <a:buChar char="•"/>
            </a:pPr>
            <a:endPar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742950" lvl="1" indent="-285750" fontAlgn="base">
              <a:buFont typeface="Arial" panose="020B0604020202020204" pitchFamily="34" charset="0"/>
              <a:buChar char="•"/>
            </a:pP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Exemple : Estimation de la progression d'une travailleuse étant à l’échelon 3 au 1</a:t>
            </a:r>
            <a:r>
              <a:rPr kumimoji="0" lang="fr-CA" sz="2400" b="0" i="0" u="none" strike="noStrike" kern="1200" cap="none" spc="0" normalizeH="0" baseline="30000" noProof="0" dirty="0">
                <a:ln>
                  <a:noFill/>
                </a:ln>
                <a:effectLst/>
                <a:uLnTx/>
                <a:uFillTx/>
                <a:latin typeface="Arial" panose="020B0604020202020204" pitchFamily="34" charset="0"/>
                <a:cs typeface="Arial" panose="020B0604020202020204" pitchFamily="34" charset="0"/>
              </a:rPr>
              <a:t>er</a:t>
            </a: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janvier 2021 et augmentant d’échelon au 1</a:t>
            </a:r>
            <a:r>
              <a:rPr kumimoji="0" lang="fr-CA" sz="2400" b="0" i="0" u="none" strike="noStrike" kern="1200" cap="none" spc="0" normalizeH="0" baseline="30000" noProof="0" dirty="0">
                <a:ln>
                  <a:noFill/>
                </a:ln>
                <a:effectLst/>
                <a:uLnTx/>
                <a:uFillTx/>
                <a:latin typeface="Arial" panose="020B0604020202020204" pitchFamily="34" charset="0"/>
                <a:cs typeface="Arial" panose="020B0604020202020204" pitchFamily="34" charset="0"/>
              </a:rPr>
              <a:t>er</a:t>
            </a: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 avril de la m</a:t>
            </a:r>
            <a:r>
              <a:rPr lang="fr-CA" sz="2400" dirty="0">
                <a:latin typeface="Arial" panose="020B0604020202020204" pitchFamily="34" charset="0"/>
                <a:cs typeface="Arial" panose="020B0604020202020204" pitchFamily="34" charset="0"/>
              </a:rPr>
              <a:t>ê</a:t>
            </a:r>
            <a:r>
              <a:rPr kumimoji="0" lang="fr-CA" sz="2400" b="0" i="0" u="none" strike="noStrike" kern="1200" cap="none" spc="0" normalizeH="0" baseline="0" noProof="0" dirty="0">
                <a:ln>
                  <a:noFill/>
                </a:ln>
                <a:effectLst/>
                <a:uLnTx/>
                <a:uFillTx/>
                <a:latin typeface="Arial" panose="020B0604020202020204" pitchFamily="34" charset="0"/>
                <a:cs typeface="Arial" panose="020B0604020202020204" pitchFamily="34" charset="0"/>
              </a:rPr>
              <a:t>me année jusqu’au maximum de l’échelon le 31 mars 2024 (35 h/semaine)</a:t>
            </a: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CA" sz="2400" b="1" dirty="0">
                <a:latin typeface="Arial" panose="020B0604020202020204" pitchFamily="34" charset="0"/>
                <a:cs typeface="Arial" panose="020B0604020202020204" pitchFamily="34" charset="0"/>
              </a:rPr>
              <a:t>4 904,10 </a:t>
            </a:r>
            <a:r>
              <a:rPr kumimoji="0" lang="fr-CA" sz="2400" b="1" i="0" u="none" strike="noStrike" kern="1200" cap="none" spc="0" normalizeH="0" baseline="0" noProof="0" dirty="0">
                <a:ln>
                  <a:noFill/>
                </a:ln>
                <a:effectLst/>
                <a:uLnTx/>
                <a:uFillTx/>
                <a:latin typeface="Arial" panose="020B0604020202020204" pitchFamily="34" charset="0"/>
                <a:cs typeface="Arial" panose="020B0604020202020204" pitchFamily="34" charset="0"/>
              </a:rPr>
              <a:t>$ + les intérêts</a:t>
            </a: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fr-CA" sz="2400" b="1"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L="457200" marR="0" lvl="3"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fr-CA" sz="1600" dirty="0">
                <a:effectLst/>
                <a:latin typeface="Arial" panose="020B0604020202020204" pitchFamily="34" charset="0"/>
                <a:ea typeface="Calibri" panose="020F0502020204030204" pitchFamily="34" charset="0"/>
                <a:cs typeface="Arial" panose="020B0604020202020204" pitchFamily="34" charset="0"/>
              </a:rPr>
              <a:t>* Estimation faite sous toutes réserves, incluant les paramètres salariaux au 1</a:t>
            </a:r>
            <a:r>
              <a:rPr lang="fr-CA" sz="1600" baseline="30000" dirty="0">
                <a:effectLst/>
                <a:latin typeface="Arial" panose="020B0604020202020204" pitchFamily="34" charset="0"/>
                <a:ea typeface="Calibri" panose="020F0502020204030204" pitchFamily="34" charset="0"/>
                <a:cs typeface="Arial" panose="020B0604020202020204" pitchFamily="34" charset="0"/>
              </a:rPr>
              <a:t>er</a:t>
            </a:r>
            <a:r>
              <a:rPr lang="fr-CA" sz="1600" dirty="0">
                <a:effectLst/>
                <a:latin typeface="Arial" panose="020B0604020202020204" pitchFamily="34" charset="0"/>
                <a:ea typeface="Calibri" panose="020F0502020204030204" pitchFamily="34" charset="0"/>
                <a:cs typeface="Arial" panose="020B0604020202020204" pitchFamily="34" charset="0"/>
              </a:rPr>
              <a:t> avril 2023</a:t>
            </a:r>
          </a:p>
          <a:p>
            <a:pPr marL="457200" marR="0" lvl="3"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fr-CA"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Espace réservé du numéro de diapositive 3">
            <a:extLst>
              <a:ext uri="{FF2B5EF4-FFF2-40B4-BE49-F238E27FC236}">
                <a16:creationId xmlns:a16="http://schemas.microsoft.com/office/drawing/2014/main" id="{F66B573A-3F31-3F0F-0B64-D1B4C3BB96F5}"/>
              </a:ext>
            </a:extLst>
          </p:cNvPr>
          <p:cNvSpPr>
            <a:spLocks noGrp="1"/>
          </p:cNvSpPr>
          <p:nvPr>
            <p:ph type="sldNum" sz="quarter" idx="12"/>
            <p:custDataLst>
              <p:tags r:id="rId2"/>
            </p:custDataLst>
          </p:nvPr>
        </p:nvSpPr>
        <p:spPr/>
        <p:txBody>
          <a:bodyPr/>
          <a:lstStyle/>
          <a:p>
            <a:fld id="{18D25734-BAAB-45B8-8828-031302FAFDE5}" type="slidenum">
              <a:rPr lang="fr-CA" smtClean="0"/>
              <a:t>9</a:t>
            </a:fld>
            <a:endParaRPr lang="fr-CA" dirty="0"/>
          </a:p>
        </p:txBody>
      </p:sp>
      <p:sp>
        <p:nvSpPr>
          <p:cNvPr id="5" name="Titre 3">
            <a:extLst>
              <a:ext uri="{FF2B5EF4-FFF2-40B4-BE49-F238E27FC236}">
                <a16:creationId xmlns:a16="http://schemas.microsoft.com/office/drawing/2014/main" id="{B68EC4BA-AD4E-67F2-F67A-EEC3EA174409}"/>
              </a:ext>
            </a:extLst>
          </p:cNvPr>
          <p:cNvSpPr txBox="1">
            <a:spLocks/>
          </p:cNvSpPr>
          <p:nvPr>
            <p:custDataLst>
              <p:tags r:id="rId3"/>
            </p:custDataLst>
          </p:nvPr>
        </p:nvSpPr>
        <p:spPr>
          <a:xfrm>
            <a:off x="0" y="0"/>
            <a:ext cx="12192000" cy="838710"/>
          </a:xfrm>
          <a:prstGeom prst="rect">
            <a:avLst/>
          </a:prstGeom>
          <a:solidFill>
            <a:srgbClr val="2482C8"/>
          </a:solidFill>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CA" sz="3200" b="1">
                <a:solidFill>
                  <a:schemeClr val="bg1"/>
                </a:solidFill>
                <a:latin typeface="Arial" panose="020B0604020202020204" pitchFamily="34" charset="0"/>
                <a:cs typeface="Arial" panose="020B0604020202020204" pitchFamily="34" charset="0"/>
              </a:rPr>
              <a:t>Maintien de l’équité salariale</a:t>
            </a:r>
          </a:p>
        </p:txBody>
      </p:sp>
      <p:sp>
        <p:nvSpPr>
          <p:cNvPr id="7" name="Organigramme : Connecteur 6">
            <a:extLst>
              <a:ext uri="{FF2B5EF4-FFF2-40B4-BE49-F238E27FC236}">
                <a16:creationId xmlns:a16="http://schemas.microsoft.com/office/drawing/2014/main" id="{72ABB516-112A-AE88-B8FD-21C5644FC4F6}"/>
              </a:ext>
            </a:extLst>
          </p:cNvPr>
          <p:cNvSpPr/>
          <p:nvPr>
            <p:custDataLst>
              <p:tags r:id="rId4"/>
            </p:custDataLst>
          </p:nvPr>
        </p:nvSpPr>
        <p:spPr>
          <a:xfrm>
            <a:off x="10201275" y="152399"/>
            <a:ext cx="1790700" cy="1676401"/>
          </a:xfrm>
          <a:prstGeom prst="flowChartConnector">
            <a:avLst/>
          </a:prstGeom>
          <a:solidFill>
            <a:schemeClr val="bg1"/>
          </a:solidFill>
          <a:ln w="38100">
            <a:solidFill>
              <a:srgbClr val="2482C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pic>
        <p:nvPicPr>
          <p:cNvPr id="8" name="Image 7" descr="Une image contenant texte, clipart&#10;&#10;Description générée automatiquement">
            <a:extLst>
              <a:ext uri="{FF2B5EF4-FFF2-40B4-BE49-F238E27FC236}">
                <a16:creationId xmlns:a16="http://schemas.microsoft.com/office/drawing/2014/main" id="{8D3C233E-68A5-6F44-46B2-936C82C34B8A}"/>
              </a:ext>
            </a:extLst>
          </p:cNvPr>
          <p:cNvPicPr>
            <a:picLocks noChangeAspect="1"/>
          </p:cNvPicPr>
          <p:nvPr>
            <p:custDataLst>
              <p:tags r:id="rId5"/>
            </p:custDataLst>
          </p:nvPr>
        </p:nvPicPr>
        <p:blipFill>
          <a:blip r:embed="rId8">
            <a:extLst>
              <a:ext uri="{28A0092B-C50C-407E-A947-70E740481C1C}">
                <a14:useLocalDpi xmlns:a14="http://schemas.microsoft.com/office/drawing/2010/main" val="0"/>
              </a:ext>
            </a:extLst>
          </a:blip>
          <a:stretch>
            <a:fillRect/>
          </a:stretch>
        </p:blipFill>
        <p:spPr>
          <a:xfrm>
            <a:off x="10318319" y="774439"/>
            <a:ext cx="1523006" cy="503376"/>
          </a:xfrm>
          <a:prstGeom prst="rect">
            <a:avLst/>
          </a:prstGeom>
        </p:spPr>
      </p:pic>
    </p:spTree>
    <p:extLst>
      <p:ext uri="{BB962C8B-B14F-4D97-AF65-F5344CB8AC3E}">
        <p14:creationId xmlns:p14="http://schemas.microsoft.com/office/powerpoint/2010/main" val="41530758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2"/>
</p:tagLst>
</file>

<file path=ppt/tags/tag100.xml><?xml version="1.0" encoding="utf-8"?>
<p:tagLst xmlns:a="http://schemas.openxmlformats.org/drawingml/2006/main" xmlns:r="http://schemas.openxmlformats.org/officeDocument/2006/relationships" xmlns:p="http://schemas.openxmlformats.org/presentationml/2006/main">
  <p:tag name="NUM" val="1"/>
</p:tagLst>
</file>

<file path=ppt/tags/tag101.xml><?xml version="1.0" encoding="utf-8"?>
<p:tagLst xmlns:a="http://schemas.openxmlformats.org/drawingml/2006/main" xmlns:r="http://schemas.openxmlformats.org/officeDocument/2006/relationships" xmlns:p="http://schemas.openxmlformats.org/presentationml/2006/main">
  <p:tag name="NUM" val="2"/>
</p:tagLst>
</file>

<file path=ppt/tags/tag102.xml><?xml version="1.0" encoding="utf-8"?>
<p:tagLst xmlns:a="http://schemas.openxmlformats.org/drawingml/2006/main" xmlns:r="http://schemas.openxmlformats.org/officeDocument/2006/relationships" xmlns:p="http://schemas.openxmlformats.org/presentationml/2006/main">
  <p:tag name="NUM" val="3"/>
</p:tagLst>
</file>

<file path=ppt/tags/tag103.xml><?xml version="1.0" encoding="utf-8"?>
<p:tagLst xmlns:a="http://schemas.openxmlformats.org/drawingml/2006/main" xmlns:r="http://schemas.openxmlformats.org/officeDocument/2006/relationships" xmlns:p="http://schemas.openxmlformats.org/presentationml/2006/main">
  <p:tag name="NUM" val="3"/>
</p:tagLst>
</file>

<file path=ppt/tags/tag104.xml><?xml version="1.0" encoding="utf-8"?>
<p:tagLst xmlns:a="http://schemas.openxmlformats.org/drawingml/2006/main" xmlns:r="http://schemas.openxmlformats.org/officeDocument/2006/relationships" xmlns:p="http://schemas.openxmlformats.org/presentationml/2006/main">
  <p:tag name="NUM" val="4"/>
</p:tagLst>
</file>

<file path=ppt/tags/tag105.xml><?xml version="1.0" encoding="utf-8"?>
<p:tagLst xmlns:a="http://schemas.openxmlformats.org/drawingml/2006/main" xmlns:r="http://schemas.openxmlformats.org/officeDocument/2006/relationships" xmlns:p="http://schemas.openxmlformats.org/presentationml/2006/main">
  <p:tag name="NUM" val="1"/>
</p:tagLst>
</file>

<file path=ppt/tags/tag106.xml><?xml version="1.0" encoding="utf-8"?>
<p:tagLst xmlns:a="http://schemas.openxmlformats.org/drawingml/2006/main" xmlns:r="http://schemas.openxmlformats.org/officeDocument/2006/relationships" xmlns:p="http://schemas.openxmlformats.org/presentationml/2006/main">
  <p:tag name="NUM" val="2"/>
</p:tagLst>
</file>

<file path=ppt/tags/tag107.xml><?xml version="1.0" encoding="utf-8"?>
<p:tagLst xmlns:a="http://schemas.openxmlformats.org/drawingml/2006/main" xmlns:r="http://schemas.openxmlformats.org/officeDocument/2006/relationships" xmlns:p="http://schemas.openxmlformats.org/presentationml/2006/main">
  <p:tag name="NUM" val="3"/>
</p:tagLst>
</file>

<file path=ppt/tags/tag108.xml><?xml version="1.0" encoding="utf-8"?>
<p:tagLst xmlns:a="http://schemas.openxmlformats.org/drawingml/2006/main" xmlns:r="http://schemas.openxmlformats.org/officeDocument/2006/relationships" xmlns:p="http://schemas.openxmlformats.org/presentationml/2006/main">
  <p:tag name="NUM" val="3"/>
</p:tagLst>
</file>

<file path=ppt/tags/tag109.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3"/>
</p:tagLst>
</file>

<file path=ppt/tags/tag110.xml><?xml version="1.0" encoding="utf-8"?>
<p:tagLst xmlns:a="http://schemas.openxmlformats.org/drawingml/2006/main" xmlns:r="http://schemas.openxmlformats.org/officeDocument/2006/relationships" xmlns:p="http://schemas.openxmlformats.org/presentationml/2006/main">
  <p:tag name="NUM" val="1"/>
</p:tagLst>
</file>

<file path=ppt/tags/tag111.xml><?xml version="1.0" encoding="utf-8"?>
<p:tagLst xmlns:a="http://schemas.openxmlformats.org/drawingml/2006/main" xmlns:r="http://schemas.openxmlformats.org/officeDocument/2006/relationships" xmlns:p="http://schemas.openxmlformats.org/presentationml/2006/main">
  <p:tag name="NUM" val="2"/>
</p:tagLst>
</file>

<file path=ppt/tags/tag112.xml><?xml version="1.0" encoding="utf-8"?>
<p:tagLst xmlns:a="http://schemas.openxmlformats.org/drawingml/2006/main" xmlns:r="http://schemas.openxmlformats.org/officeDocument/2006/relationships" xmlns:p="http://schemas.openxmlformats.org/presentationml/2006/main">
  <p:tag name="NUM" val="3"/>
</p:tagLst>
</file>

<file path=ppt/tags/tag113.xml><?xml version="1.0" encoding="utf-8"?>
<p:tagLst xmlns:a="http://schemas.openxmlformats.org/drawingml/2006/main" xmlns:r="http://schemas.openxmlformats.org/officeDocument/2006/relationships" xmlns:p="http://schemas.openxmlformats.org/presentationml/2006/main">
  <p:tag name="NUM" val="3"/>
</p:tagLst>
</file>

<file path=ppt/tags/tag114.xml><?xml version="1.0" encoding="utf-8"?>
<p:tagLst xmlns:a="http://schemas.openxmlformats.org/drawingml/2006/main" xmlns:r="http://schemas.openxmlformats.org/officeDocument/2006/relationships" xmlns:p="http://schemas.openxmlformats.org/presentationml/2006/main">
  <p:tag name="NUM" val="4"/>
</p:tagLst>
</file>

<file path=ppt/tags/tag115.xml><?xml version="1.0" encoding="utf-8"?>
<p:tagLst xmlns:a="http://schemas.openxmlformats.org/drawingml/2006/main" xmlns:r="http://schemas.openxmlformats.org/officeDocument/2006/relationships" xmlns:p="http://schemas.openxmlformats.org/presentationml/2006/main">
  <p:tag name="NUM" val="1"/>
</p:tagLst>
</file>

<file path=ppt/tags/tag116.xml><?xml version="1.0" encoding="utf-8"?>
<p:tagLst xmlns:a="http://schemas.openxmlformats.org/drawingml/2006/main" xmlns:r="http://schemas.openxmlformats.org/officeDocument/2006/relationships" xmlns:p="http://schemas.openxmlformats.org/presentationml/2006/main">
  <p:tag name="NUM" val="2"/>
</p:tagLst>
</file>

<file path=ppt/tags/tag117.xml><?xml version="1.0" encoding="utf-8"?>
<p:tagLst xmlns:a="http://schemas.openxmlformats.org/drawingml/2006/main" xmlns:r="http://schemas.openxmlformats.org/officeDocument/2006/relationships" xmlns:p="http://schemas.openxmlformats.org/presentationml/2006/main">
  <p:tag name="NUM" val="3"/>
</p:tagLst>
</file>

<file path=ppt/tags/tag118.xml><?xml version="1.0" encoding="utf-8"?>
<p:tagLst xmlns:a="http://schemas.openxmlformats.org/drawingml/2006/main" xmlns:r="http://schemas.openxmlformats.org/officeDocument/2006/relationships" xmlns:p="http://schemas.openxmlformats.org/presentationml/2006/main">
  <p:tag name="NUM" val="3"/>
</p:tagLst>
</file>

<file path=ppt/tags/tag119.xml><?xml version="1.0" encoding="utf-8"?>
<p:tagLst xmlns:a="http://schemas.openxmlformats.org/drawingml/2006/main" xmlns:r="http://schemas.openxmlformats.org/officeDocument/2006/relationships" xmlns:p="http://schemas.openxmlformats.org/presentationml/2006/main">
  <p:tag name="NUM" val="4"/>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20.xml><?xml version="1.0" encoding="utf-8"?>
<p:tagLst xmlns:a="http://schemas.openxmlformats.org/drawingml/2006/main" xmlns:r="http://schemas.openxmlformats.org/officeDocument/2006/relationships" xmlns:p="http://schemas.openxmlformats.org/presentationml/2006/main">
  <p:tag name="NUM" val="1"/>
</p:tagLst>
</file>

<file path=ppt/tags/tag121.xml><?xml version="1.0" encoding="utf-8"?>
<p:tagLst xmlns:a="http://schemas.openxmlformats.org/drawingml/2006/main" xmlns:r="http://schemas.openxmlformats.org/officeDocument/2006/relationships" xmlns:p="http://schemas.openxmlformats.org/presentationml/2006/main">
  <p:tag name="NUM" val="3"/>
</p:tagLst>
</file>

<file path=ppt/tags/tag122.xml><?xml version="1.0" encoding="utf-8"?>
<p:tagLst xmlns:a="http://schemas.openxmlformats.org/drawingml/2006/main" xmlns:r="http://schemas.openxmlformats.org/officeDocument/2006/relationships" xmlns:p="http://schemas.openxmlformats.org/presentationml/2006/main">
  <p:tag name="NUM" val="4"/>
</p:tagLst>
</file>

<file path=ppt/tags/tag123.xml><?xml version="1.0" encoding="utf-8"?>
<p:tagLst xmlns:a="http://schemas.openxmlformats.org/drawingml/2006/main" xmlns:r="http://schemas.openxmlformats.org/officeDocument/2006/relationships" xmlns:p="http://schemas.openxmlformats.org/presentationml/2006/main">
  <p:tag name="NUM" val="1"/>
</p:tagLst>
</file>

<file path=ppt/tags/tag124.xml><?xml version="1.0" encoding="utf-8"?>
<p:tagLst xmlns:a="http://schemas.openxmlformats.org/drawingml/2006/main" xmlns:r="http://schemas.openxmlformats.org/officeDocument/2006/relationships" xmlns:p="http://schemas.openxmlformats.org/presentationml/2006/main">
  <p:tag name="NUM" val="3"/>
</p:tagLst>
</file>

<file path=ppt/tags/tag125.xml><?xml version="1.0" encoding="utf-8"?>
<p:tagLst xmlns:a="http://schemas.openxmlformats.org/drawingml/2006/main" xmlns:r="http://schemas.openxmlformats.org/officeDocument/2006/relationships" xmlns:p="http://schemas.openxmlformats.org/presentationml/2006/main">
  <p:tag name="NUM" val="4"/>
</p:tagLst>
</file>

<file path=ppt/tags/tag126.xml><?xml version="1.0" encoding="utf-8"?>
<p:tagLst xmlns:a="http://schemas.openxmlformats.org/drawingml/2006/main" xmlns:r="http://schemas.openxmlformats.org/officeDocument/2006/relationships" xmlns:p="http://schemas.openxmlformats.org/presentationml/2006/main">
  <p:tag name="NUM" val="5"/>
</p:tagLst>
</file>

<file path=ppt/tags/tag127.xml><?xml version="1.0" encoding="utf-8"?>
<p:tagLst xmlns:a="http://schemas.openxmlformats.org/drawingml/2006/main" xmlns:r="http://schemas.openxmlformats.org/officeDocument/2006/relationships" xmlns:p="http://schemas.openxmlformats.org/presentationml/2006/main">
  <p:tag name="NUM" val="1"/>
</p:tagLst>
</file>

<file path=ppt/tags/tag13.xml><?xml version="1.0" encoding="utf-8"?>
<p:tagLst xmlns:a="http://schemas.openxmlformats.org/drawingml/2006/main" xmlns:r="http://schemas.openxmlformats.org/officeDocument/2006/relationships" xmlns:p="http://schemas.openxmlformats.org/presentationml/2006/main">
  <p:tag name="NUM" val="4"/>
</p:tagLst>
</file>

<file path=ppt/tags/tag14.xml><?xml version="1.0" encoding="utf-8"?>
<p:tagLst xmlns:a="http://schemas.openxmlformats.org/drawingml/2006/main" xmlns:r="http://schemas.openxmlformats.org/officeDocument/2006/relationships" xmlns:p="http://schemas.openxmlformats.org/presentationml/2006/main">
  <p:tag name="NUM" val="1"/>
</p:tagLst>
</file>

<file path=ppt/tags/tag15.xml><?xml version="1.0" encoding="utf-8"?>
<p:tagLst xmlns:a="http://schemas.openxmlformats.org/drawingml/2006/main" xmlns:r="http://schemas.openxmlformats.org/officeDocument/2006/relationships" xmlns:p="http://schemas.openxmlformats.org/presentationml/2006/main">
  <p:tag name="NUM" val="2"/>
</p:tagLst>
</file>

<file path=ppt/tags/tag16.xml><?xml version="1.0" encoding="utf-8"?>
<p:tagLst xmlns:a="http://schemas.openxmlformats.org/drawingml/2006/main" xmlns:r="http://schemas.openxmlformats.org/officeDocument/2006/relationships" xmlns:p="http://schemas.openxmlformats.org/presentationml/2006/main">
  <p:tag name="NUM" val="3"/>
</p:tagLst>
</file>

<file path=ppt/tags/tag17.xml><?xml version="1.0" encoding="utf-8"?>
<p:tagLst xmlns:a="http://schemas.openxmlformats.org/drawingml/2006/main" xmlns:r="http://schemas.openxmlformats.org/officeDocument/2006/relationships" xmlns:p="http://schemas.openxmlformats.org/presentationml/2006/main">
  <p:tag name="NUM" val="3"/>
</p:tagLst>
</file>

<file path=ppt/tags/tag18.xml><?xml version="1.0" encoding="utf-8"?>
<p:tagLst xmlns:a="http://schemas.openxmlformats.org/drawingml/2006/main" xmlns:r="http://schemas.openxmlformats.org/officeDocument/2006/relationships" xmlns:p="http://schemas.openxmlformats.org/presentationml/2006/main">
  <p:tag name="NUM" val="4"/>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3"/>
</p:tagLst>
</file>

<file path=ppt/tags/tag23.xml><?xml version="1.0" encoding="utf-8"?>
<p:tagLst xmlns:a="http://schemas.openxmlformats.org/drawingml/2006/main" xmlns:r="http://schemas.openxmlformats.org/officeDocument/2006/relationships" xmlns:p="http://schemas.openxmlformats.org/presentationml/2006/main">
  <p:tag name="NUM" val="4"/>
</p:tagLst>
</file>

<file path=ppt/tags/tag24.xml><?xml version="1.0" encoding="utf-8"?>
<p:tagLst xmlns:a="http://schemas.openxmlformats.org/drawingml/2006/main" xmlns:r="http://schemas.openxmlformats.org/officeDocument/2006/relationships" xmlns:p="http://schemas.openxmlformats.org/presentationml/2006/main">
  <p:tag name="NUM" val="1"/>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3"/>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4"/>
</p:tagLst>
</file>

<file path=ppt/tags/tag29.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30.xml><?xml version="1.0" encoding="utf-8"?>
<p:tagLst xmlns:a="http://schemas.openxmlformats.org/drawingml/2006/main" xmlns:r="http://schemas.openxmlformats.org/officeDocument/2006/relationships" xmlns:p="http://schemas.openxmlformats.org/presentationml/2006/main">
  <p:tag name="NUM" val="2"/>
</p:tagLst>
</file>

<file path=ppt/tags/tag31.xml><?xml version="1.0" encoding="utf-8"?>
<p:tagLst xmlns:a="http://schemas.openxmlformats.org/drawingml/2006/main" xmlns:r="http://schemas.openxmlformats.org/officeDocument/2006/relationships" xmlns:p="http://schemas.openxmlformats.org/presentationml/2006/main">
  <p:tag name="NUM" val="3"/>
</p:tagLst>
</file>

<file path=ppt/tags/tag32.xml><?xml version="1.0" encoding="utf-8"?>
<p:tagLst xmlns:a="http://schemas.openxmlformats.org/drawingml/2006/main" xmlns:r="http://schemas.openxmlformats.org/officeDocument/2006/relationships" xmlns:p="http://schemas.openxmlformats.org/presentationml/2006/main">
  <p:tag name="NUM" val="3"/>
</p:tagLst>
</file>

<file path=ppt/tags/tag33.xml><?xml version="1.0" encoding="utf-8"?>
<p:tagLst xmlns:a="http://schemas.openxmlformats.org/drawingml/2006/main" xmlns:r="http://schemas.openxmlformats.org/officeDocument/2006/relationships" xmlns:p="http://schemas.openxmlformats.org/presentationml/2006/main">
  <p:tag name="NUM" val="4"/>
</p:tagLst>
</file>

<file path=ppt/tags/tag34.xml><?xml version="1.0" encoding="utf-8"?>
<p:tagLst xmlns:a="http://schemas.openxmlformats.org/drawingml/2006/main" xmlns:r="http://schemas.openxmlformats.org/officeDocument/2006/relationships" xmlns:p="http://schemas.openxmlformats.org/presentationml/2006/main">
  <p:tag name="NUM" val="1"/>
</p:tagLst>
</file>

<file path=ppt/tags/tag35.xml><?xml version="1.0" encoding="utf-8"?>
<p:tagLst xmlns:a="http://schemas.openxmlformats.org/drawingml/2006/main" xmlns:r="http://schemas.openxmlformats.org/officeDocument/2006/relationships" xmlns:p="http://schemas.openxmlformats.org/presentationml/2006/main">
  <p:tag name="NUM" val="2"/>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3"/>
</p:tagLst>
</file>

<file path=ppt/tags/tag38.xml><?xml version="1.0" encoding="utf-8"?>
<p:tagLst xmlns:a="http://schemas.openxmlformats.org/drawingml/2006/main" xmlns:r="http://schemas.openxmlformats.org/officeDocument/2006/relationships" xmlns:p="http://schemas.openxmlformats.org/presentationml/2006/main">
  <p:tag name="NUM" val="4"/>
</p:tagLst>
</file>

<file path=ppt/tags/tag39.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40.xml><?xml version="1.0" encoding="utf-8"?>
<p:tagLst xmlns:a="http://schemas.openxmlformats.org/drawingml/2006/main" xmlns:r="http://schemas.openxmlformats.org/officeDocument/2006/relationships" xmlns:p="http://schemas.openxmlformats.org/presentationml/2006/main">
  <p:tag name="NUM" val="2"/>
</p:tagLst>
</file>

<file path=ppt/tags/tag41.xml><?xml version="1.0" encoding="utf-8"?>
<p:tagLst xmlns:a="http://schemas.openxmlformats.org/drawingml/2006/main" xmlns:r="http://schemas.openxmlformats.org/officeDocument/2006/relationships" xmlns:p="http://schemas.openxmlformats.org/presentationml/2006/main">
  <p:tag name="NUM" val="3"/>
</p:tagLst>
</file>

<file path=ppt/tags/tag42.xml><?xml version="1.0" encoding="utf-8"?>
<p:tagLst xmlns:a="http://schemas.openxmlformats.org/drawingml/2006/main" xmlns:r="http://schemas.openxmlformats.org/officeDocument/2006/relationships" xmlns:p="http://schemas.openxmlformats.org/presentationml/2006/main">
  <p:tag name="NUM" val="3"/>
</p:tagLst>
</file>

<file path=ppt/tags/tag43.xml><?xml version="1.0" encoding="utf-8"?>
<p:tagLst xmlns:a="http://schemas.openxmlformats.org/drawingml/2006/main" xmlns:r="http://schemas.openxmlformats.org/officeDocument/2006/relationships" xmlns:p="http://schemas.openxmlformats.org/presentationml/2006/main">
  <p:tag name="NUM" val="4"/>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3"/>
</p:tagLst>
</file>

<file path=ppt/tags/tag48.xml><?xml version="1.0" encoding="utf-8"?>
<p:tagLst xmlns:a="http://schemas.openxmlformats.org/drawingml/2006/main" xmlns:r="http://schemas.openxmlformats.org/officeDocument/2006/relationships" xmlns:p="http://schemas.openxmlformats.org/presentationml/2006/main">
  <p:tag name="NUM" val="4"/>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3"/>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3"/>
</p:tagLst>
</file>

<file path=ppt/tags/tag52.xml><?xml version="1.0" encoding="utf-8"?>
<p:tagLst xmlns:a="http://schemas.openxmlformats.org/drawingml/2006/main" xmlns:r="http://schemas.openxmlformats.org/officeDocument/2006/relationships" xmlns:p="http://schemas.openxmlformats.org/presentationml/2006/main">
  <p:tag name="NUM" val="3"/>
</p:tagLst>
</file>

<file path=ppt/tags/tag53.xml><?xml version="1.0" encoding="utf-8"?>
<p:tagLst xmlns:a="http://schemas.openxmlformats.org/drawingml/2006/main" xmlns:r="http://schemas.openxmlformats.org/officeDocument/2006/relationships" xmlns:p="http://schemas.openxmlformats.org/presentationml/2006/main">
  <p:tag name="NUM" val="4"/>
</p:tagLst>
</file>

<file path=ppt/tags/tag54.xml><?xml version="1.0" encoding="utf-8"?>
<p:tagLst xmlns:a="http://schemas.openxmlformats.org/drawingml/2006/main" xmlns:r="http://schemas.openxmlformats.org/officeDocument/2006/relationships" xmlns:p="http://schemas.openxmlformats.org/presentationml/2006/main">
  <p:tag name="NUM" val="1"/>
</p:tagLst>
</file>

<file path=ppt/tags/tag55.xml><?xml version="1.0" encoding="utf-8"?>
<p:tagLst xmlns:a="http://schemas.openxmlformats.org/drawingml/2006/main" xmlns:r="http://schemas.openxmlformats.org/officeDocument/2006/relationships" xmlns:p="http://schemas.openxmlformats.org/presentationml/2006/main">
  <p:tag name="NUM" val="2"/>
</p:tagLst>
</file>

<file path=ppt/tags/tag56.xml><?xml version="1.0" encoding="utf-8"?>
<p:tagLst xmlns:a="http://schemas.openxmlformats.org/drawingml/2006/main" xmlns:r="http://schemas.openxmlformats.org/officeDocument/2006/relationships" xmlns:p="http://schemas.openxmlformats.org/presentationml/2006/main">
  <p:tag name="NUM" val="3"/>
</p:tagLst>
</file>

<file path=ppt/tags/tag57.xml><?xml version="1.0" encoding="utf-8"?>
<p:tagLst xmlns:a="http://schemas.openxmlformats.org/drawingml/2006/main" xmlns:r="http://schemas.openxmlformats.org/officeDocument/2006/relationships" xmlns:p="http://schemas.openxmlformats.org/presentationml/2006/main">
  <p:tag name="NUM" val="6"/>
</p:tagLst>
</file>

<file path=ppt/tags/tag58.xml><?xml version="1.0" encoding="utf-8"?>
<p:tagLst xmlns:a="http://schemas.openxmlformats.org/drawingml/2006/main" xmlns:r="http://schemas.openxmlformats.org/officeDocument/2006/relationships" xmlns:p="http://schemas.openxmlformats.org/presentationml/2006/main">
  <p:tag name="NUM" val="3"/>
</p:tagLst>
</file>

<file path=ppt/tags/tag59.xml><?xml version="1.0" encoding="utf-8"?>
<p:tagLst xmlns:a="http://schemas.openxmlformats.org/drawingml/2006/main" xmlns:r="http://schemas.openxmlformats.org/officeDocument/2006/relationships" xmlns:p="http://schemas.openxmlformats.org/presentationml/2006/main">
  <p:tag name="NUM" val="4"/>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60.xml><?xml version="1.0" encoding="utf-8"?>
<p:tagLst xmlns:a="http://schemas.openxmlformats.org/drawingml/2006/main" xmlns:r="http://schemas.openxmlformats.org/officeDocument/2006/relationships" xmlns:p="http://schemas.openxmlformats.org/presentationml/2006/main">
  <p:tag name="NUM" val="1"/>
</p:tagLst>
</file>

<file path=ppt/tags/tag61.xml><?xml version="1.0" encoding="utf-8"?>
<p:tagLst xmlns:a="http://schemas.openxmlformats.org/drawingml/2006/main" xmlns:r="http://schemas.openxmlformats.org/officeDocument/2006/relationships" xmlns:p="http://schemas.openxmlformats.org/presentationml/2006/main">
  <p:tag name="NUM" val="2"/>
</p:tagLst>
</file>

<file path=ppt/tags/tag62.xml><?xml version="1.0" encoding="utf-8"?>
<p:tagLst xmlns:a="http://schemas.openxmlformats.org/drawingml/2006/main" xmlns:r="http://schemas.openxmlformats.org/officeDocument/2006/relationships" xmlns:p="http://schemas.openxmlformats.org/presentationml/2006/main">
  <p:tag name="NUM" val="3"/>
</p:tagLst>
</file>

<file path=ppt/tags/tag63.xml><?xml version="1.0" encoding="utf-8"?>
<p:tagLst xmlns:a="http://schemas.openxmlformats.org/drawingml/2006/main" xmlns:r="http://schemas.openxmlformats.org/officeDocument/2006/relationships" xmlns:p="http://schemas.openxmlformats.org/presentationml/2006/main">
  <p:tag name="NUM" val="3"/>
</p:tagLst>
</file>

<file path=ppt/tags/tag64.xml><?xml version="1.0" encoding="utf-8"?>
<p:tagLst xmlns:a="http://schemas.openxmlformats.org/drawingml/2006/main" xmlns:r="http://schemas.openxmlformats.org/officeDocument/2006/relationships" xmlns:p="http://schemas.openxmlformats.org/presentationml/2006/main">
  <p:tag name="NUM" val="4"/>
</p:tagLst>
</file>

<file path=ppt/tags/tag65.xml><?xml version="1.0" encoding="utf-8"?>
<p:tagLst xmlns:a="http://schemas.openxmlformats.org/drawingml/2006/main" xmlns:r="http://schemas.openxmlformats.org/officeDocument/2006/relationships" xmlns:p="http://schemas.openxmlformats.org/presentationml/2006/main">
  <p:tag name="NUM" val="1"/>
</p:tagLst>
</file>

<file path=ppt/tags/tag66.xml><?xml version="1.0" encoding="utf-8"?>
<p:tagLst xmlns:a="http://schemas.openxmlformats.org/drawingml/2006/main" xmlns:r="http://schemas.openxmlformats.org/officeDocument/2006/relationships" xmlns:p="http://schemas.openxmlformats.org/presentationml/2006/main">
  <p:tag name="NUM" val="2"/>
</p:tagLst>
</file>

<file path=ppt/tags/tag67.xml><?xml version="1.0" encoding="utf-8"?>
<p:tagLst xmlns:a="http://schemas.openxmlformats.org/drawingml/2006/main" xmlns:r="http://schemas.openxmlformats.org/officeDocument/2006/relationships" xmlns:p="http://schemas.openxmlformats.org/presentationml/2006/main">
  <p:tag name="NUM" val="3"/>
</p:tagLst>
</file>

<file path=ppt/tags/tag68.xml><?xml version="1.0" encoding="utf-8"?>
<p:tagLst xmlns:a="http://schemas.openxmlformats.org/drawingml/2006/main" xmlns:r="http://schemas.openxmlformats.org/officeDocument/2006/relationships" xmlns:p="http://schemas.openxmlformats.org/presentationml/2006/main">
  <p:tag name="NUM" val="3"/>
</p:tagLst>
</file>

<file path=ppt/tags/tag69.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70.xml><?xml version="1.0" encoding="utf-8"?>
<p:tagLst xmlns:a="http://schemas.openxmlformats.org/drawingml/2006/main" xmlns:r="http://schemas.openxmlformats.org/officeDocument/2006/relationships" xmlns:p="http://schemas.openxmlformats.org/presentationml/2006/main">
  <p:tag name="NUM" val="1"/>
</p:tagLst>
</file>

<file path=ppt/tags/tag71.xml><?xml version="1.0" encoding="utf-8"?>
<p:tagLst xmlns:a="http://schemas.openxmlformats.org/drawingml/2006/main" xmlns:r="http://schemas.openxmlformats.org/officeDocument/2006/relationships" xmlns:p="http://schemas.openxmlformats.org/presentationml/2006/main">
  <p:tag name="NUM" val="2"/>
</p:tagLst>
</file>

<file path=ppt/tags/tag72.xml><?xml version="1.0" encoding="utf-8"?>
<p:tagLst xmlns:a="http://schemas.openxmlformats.org/drawingml/2006/main" xmlns:r="http://schemas.openxmlformats.org/officeDocument/2006/relationships" xmlns:p="http://schemas.openxmlformats.org/presentationml/2006/main">
  <p:tag name="NUM" val="3"/>
</p:tagLst>
</file>

<file path=ppt/tags/tag73.xml><?xml version="1.0" encoding="utf-8"?>
<p:tagLst xmlns:a="http://schemas.openxmlformats.org/drawingml/2006/main" xmlns:r="http://schemas.openxmlformats.org/officeDocument/2006/relationships" xmlns:p="http://schemas.openxmlformats.org/presentationml/2006/main">
  <p:tag name="NUM" val="3"/>
</p:tagLst>
</file>

<file path=ppt/tags/tag74.xml><?xml version="1.0" encoding="utf-8"?>
<p:tagLst xmlns:a="http://schemas.openxmlformats.org/drawingml/2006/main" xmlns:r="http://schemas.openxmlformats.org/officeDocument/2006/relationships" xmlns:p="http://schemas.openxmlformats.org/presentationml/2006/main">
  <p:tag name="NUM" val="4"/>
</p:tagLst>
</file>

<file path=ppt/tags/tag75.xml><?xml version="1.0" encoding="utf-8"?>
<p:tagLst xmlns:a="http://schemas.openxmlformats.org/drawingml/2006/main" xmlns:r="http://schemas.openxmlformats.org/officeDocument/2006/relationships" xmlns:p="http://schemas.openxmlformats.org/presentationml/2006/main">
  <p:tag name="NUM" val="1"/>
</p:tagLst>
</file>

<file path=ppt/tags/tag76.xml><?xml version="1.0" encoding="utf-8"?>
<p:tagLst xmlns:a="http://schemas.openxmlformats.org/drawingml/2006/main" xmlns:r="http://schemas.openxmlformats.org/officeDocument/2006/relationships" xmlns:p="http://schemas.openxmlformats.org/presentationml/2006/main">
  <p:tag name="NUM" val="2"/>
</p:tagLst>
</file>

<file path=ppt/tags/tag77.xml><?xml version="1.0" encoding="utf-8"?>
<p:tagLst xmlns:a="http://schemas.openxmlformats.org/drawingml/2006/main" xmlns:r="http://schemas.openxmlformats.org/officeDocument/2006/relationships" xmlns:p="http://schemas.openxmlformats.org/presentationml/2006/main">
  <p:tag name="NUM" val="3"/>
</p:tagLst>
</file>

<file path=ppt/tags/tag78.xml><?xml version="1.0" encoding="utf-8"?>
<p:tagLst xmlns:a="http://schemas.openxmlformats.org/drawingml/2006/main" xmlns:r="http://schemas.openxmlformats.org/officeDocument/2006/relationships" xmlns:p="http://schemas.openxmlformats.org/presentationml/2006/main">
  <p:tag name="NUM" val="3"/>
</p:tagLst>
</file>

<file path=ppt/tags/tag79.xml><?xml version="1.0" encoding="utf-8"?>
<p:tagLst xmlns:a="http://schemas.openxmlformats.org/drawingml/2006/main" xmlns:r="http://schemas.openxmlformats.org/officeDocument/2006/relationships" xmlns:p="http://schemas.openxmlformats.org/presentationml/2006/main">
  <p:tag name="NUM" val="4"/>
</p:tagLst>
</file>

<file path=ppt/tags/tag8.xml><?xml version="1.0" encoding="utf-8"?>
<p:tagLst xmlns:a="http://schemas.openxmlformats.org/drawingml/2006/main" xmlns:r="http://schemas.openxmlformats.org/officeDocument/2006/relationships" xmlns:p="http://schemas.openxmlformats.org/presentationml/2006/main">
  <p:tag name="NUM" val="4"/>
</p:tagLst>
</file>

<file path=ppt/tags/tag80.xml><?xml version="1.0" encoding="utf-8"?>
<p:tagLst xmlns:a="http://schemas.openxmlformats.org/drawingml/2006/main" xmlns:r="http://schemas.openxmlformats.org/officeDocument/2006/relationships" xmlns:p="http://schemas.openxmlformats.org/presentationml/2006/main">
  <p:tag name="NUM" val="1"/>
</p:tagLst>
</file>

<file path=ppt/tags/tag81.xml><?xml version="1.0" encoding="utf-8"?>
<p:tagLst xmlns:a="http://schemas.openxmlformats.org/drawingml/2006/main" xmlns:r="http://schemas.openxmlformats.org/officeDocument/2006/relationships" xmlns:p="http://schemas.openxmlformats.org/presentationml/2006/main">
  <p:tag name="NUM" val="2"/>
</p:tagLst>
</file>

<file path=ppt/tags/tag82.xml><?xml version="1.0" encoding="utf-8"?>
<p:tagLst xmlns:a="http://schemas.openxmlformats.org/drawingml/2006/main" xmlns:r="http://schemas.openxmlformats.org/officeDocument/2006/relationships" xmlns:p="http://schemas.openxmlformats.org/presentationml/2006/main">
  <p:tag name="NUM" val="3"/>
</p:tagLst>
</file>

<file path=ppt/tags/tag83.xml><?xml version="1.0" encoding="utf-8"?>
<p:tagLst xmlns:a="http://schemas.openxmlformats.org/drawingml/2006/main" xmlns:r="http://schemas.openxmlformats.org/officeDocument/2006/relationships" xmlns:p="http://schemas.openxmlformats.org/presentationml/2006/main">
  <p:tag name="NUM" val="3"/>
</p:tagLst>
</file>

<file path=ppt/tags/tag84.xml><?xml version="1.0" encoding="utf-8"?>
<p:tagLst xmlns:a="http://schemas.openxmlformats.org/drawingml/2006/main" xmlns:r="http://schemas.openxmlformats.org/officeDocument/2006/relationships" xmlns:p="http://schemas.openxmlformats.org/presentationml/2006/main">
  <p:tag name="NUM" val="4"/>
</p:tagLst>
</file>

<file path=ppt/tags/tag85.xml><?xml version="1.0" encoding="utf-8"?>
<p:tagLst xmlns:a="http://schemas.openxmlformats.org/drawingml/2006/main" xmlns:r="http://schemas.openxmlformats.org/officeDocument/2006/relationships" xmlns:p="http://schemas.openxmlformats.org/presentationml/2006/main">
  <p:tag name="NUM" val="1"/>
</p:tagLst>
</file>

<file path=ppt/tags/tag86.xml><?xml version="1.0" encoding="utf-8"?>
<p:tagLst xmlns:a="http://schemas.openxmlformats.org/drawingml/2006/main" xmlns:r="http://schemas.openxmlformats.org/officeDocument/2006/relationships" xmlns:p="http://schemas.openxmlformats.org/presentationml/2006/main">
  <p:tag name="NUM" val="2"/>
</p:tagLst>
</file>

<file path=ppt/tags/tag87.xml><?xml version="1.0" encoding="utf-8"?>
<p:tagLst xmlns:a="http://schemas.openxmlformats.org/drawingml/2006/main" xmlns:r="http://schemas.openxmlformats.org/officeDocument/2006/relationships" xmlns:p="http://schemas.openxmlformats.org/presentationml/2006/main">
  <p:tag name="NUM" val="3"/>
</p:tagLst>
</file>

<file path=ppt/tags/tag88.xml><?xml version="1.0" encoding="utf-8"?>
<p:tagLst xmlns:a="http://schemas.openxmlformats.org/drawingml/2006/main" xmlns:r="http://schemas.openxmlformats.org/officeDocument/2006/relationships" xmlns:p="http://schemas.openxmlformats.org/presentationml/2006/main">
  <p:tag name="NUM" val="3"/>
</p:tagLst>
</file>

<file path=ppt/tags/tag89.xml><?xml version="1.0" encoding="utf-8"?>
<p:tagLst xmlns:a="http://schemas.openxmlformats.org/drawingml/2006/main" xmlns:r="http://schemas.openxmlformats.org/officeDocument/2006/relationships" xmlns:p="http://schemas.openxmlformats.org/presentationml/2006/main">
  <p:tag name="NUM" val="4"/>
</p:tagLst>
</file>

<file path=ppt/tags/tag9.xml><?xml version="1.0" encoding="utf-8"?>
<p:tagLst xmlns:a="http://schemas.openxmlformats.org/drawingml/2006/main" xmlns:r="http://schemas.openxmlformats.org/officeDocument/2006/relationships" xmlns:p="http://schemas.openxmlformats.org/presentationml/2006/main">
  <p:tag name="NUM" val="1"/>
</p:tagLst>
</file>

<file path=ppt/tags/tag90.xml><?xml version="1.0" encoding="utf-8"?>
<p:tagLst xmlns:a="http://schemas.openxmlformats.org/drawingml/2006/main" xmlns:r="http://schemas.openxmlformats.org/officeDocument/2006/relationships" xmlns:p="http://schemas.openxmlformats.org/presentationml/2006/main">
  <p:tag name="NUM" val="1"/>
</p:tagLst>
</file>

<file path=ppt/tags/tag91.xml><?xml version="1.0" encoding="utf-8"?>
<p:tagLst xmlns:a="http://schemas.openxmlformats.org/drawingml/2006/main" xmlns:r="http://schemas.openxmlformats.org/officeDocument/2006/relationships" xmlns:p="http://schemas.openxmlformats.org/presentationml/2006/main">
  <p:tag name="NUM" val="2"/>
</p:tagLst>
</file>

<file path=ppt/tags/tag92.xml><?xml version="1.0" encoding="utf-8"?>
<p:tagLst xmlns:a="http://schemas.openxmlformats.org/drawingml/2006/main" xmlns:r="http://schemas.openxmlformats.org/officeDocument/2006/relationships" xmlns:p="http://schemas.openxmlformats.org/presentationml/2006/main">
  <p:tag name="NUM" val="3"/>
</p:tagLst>
</file>

<file path=ppt/tags/tag93.xml><?xml version="1.0" encoding="utf-8"?>
<p:tagLst xmlns:a="http://schemas.openxmlformats.org/drawingml/2006/main" xmlns:r="http://schemas.openxmlformats.org/officeDocument/2006/relationships" xmlns:p="http://schemas.openxmlformats.org/presentationml/2006/main">
  <p:tag name="NUM" val="3"/>
</p:tagLst>
</file>

<file path=ppt/tags/tag94.xml><?xml version="1.0" encoding="utf-8"?>
<p:tagLst xmlns:a="http://schemas.openxmlformats.org/drawingml/2006/main" xmlns:r="http://schemas.openxmlformats.org/officeDocument/2006/relationships" xmlns:p="http://schemas.openxmlformats.org/presentationml/2006/main">
  <p:tag name="NUM" val="4"/>
</p:tagLst>
</file>

<file path=ppt/tags/tag95.xml><?xml version="1.0" encoding="utf-8"?>
<p:tagLst xmlns:a="http://schemas.openxmlformats.org/drawingml/2006/main" xmlns:r="http://schemas.openxmlformats.org/officeDocument/2006/relationships" xmlns:p="http://schemas.openxmlformats.org/presentationml/2006/main">
  <p:tag name="NUM" val="1"/>
</p:tagLst>
</file>

<file path=ppt/tags/tag96.xml><?xml version="1.0" encoding="utf-8"?>
<p:tagLst xmlns:a="http://schemas.openxmlformats.org/drawingml/2006/main" xmlns:r="http://schemas.openxmlformats.org/officeDocument/2006/relationships" xmlns:p="http://schemas.openxmlformats.org/presentationml/2006/main">
  <p:tag name="NUM" val="2"/>
</p:tagLst>
</file>

<file path=ppt/tags/tag97.xml><?xml version="1.0" encoding="utf-8"?>
<p:tagLst xmlns:a="http://schemas.openxmlformats.org/drawingml/2006/main" xmlns:r="http://schemas.openxmlformats.org/officeDocument/2006/relationships" xmlns:p="http://schemas.openxmlformats.org/presentationml/2006/main">
  <p:tag name="NUM" val="3"/>
</p:tagLst>
</file>

<file path=ppt/tags/tag98.xml><?xml version="1.0" encoding="utf-8"?>
<p:tagLst xmlns:a="http://schemas.openxmlformats.org/drawingml/2006/main" xmlns:r="http://schemas.openxmlformats.org/officeDocument/2006/relationships" xmlns:p="http://schemas.openxmlformats.org/presentationml/2006/main">
  <p:tag name="NUM" val="3"/>
</p:tagLst>
</file>

<file path=ppt/tags/tag99.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f5acabb8-6fd8-44a1-8b81-b03a08ed842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49364A1F7661459348CA272C275ED7" ma:contentTypeVersion="17" ma:contentTypeDescription="Crée un document." ma:contentTypeScope="" ma:versionID="87923d7c63d0f286231de9b1fe184bc1">
  <xsd:schema xmlns:xsd="http://www.w3.org/2001/XMLSchema" xmlns:xs="http://www.w3.org/2001/XMLSchema" xmlns:p="http://schemas.microsoft.com/office/2006/metadata/properties" xmlns:ns3="f5acabb8-6fd8-44a1-8b81-b03a08ed842d" xmlns:ns4="ebe23b04-69ac-42db-99df-3fdb4e96cd0b" targetNamespace="http://schemas.microsoft.com/office/2006/metadata/properties" ma:root="true" ma:fieldsID="1eb4b79054eeb45f2067624925fed3a4" ns3:_="" ns4:_="">
    <xsd:import namespace="f5acabb8-6fd8-44a1-8b81-b03a08ed842d"/>
    <xsd:import namespace="ebe23b04-69ac-42db-99df-3fdb4e96cd0b"/>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AutoKeyPoints" minOccurs="0"/>
                <xsd:element ref="ns3:MediaServiceKeyPoints" minOccurs="0"/>
                <xsd:element ref="ns3:MediaServiceLocation" minOccurs="0"/>
                <xsd:element ref="ns3:_activity" minOccurs="0"/>
                <xsd:element ref="ns3:MediaServiceObjectDetectorVersions" minOccurs="0"/>
                <xsd:element ref="ns3: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5acabb8-6fd8-44a1-8b81-b03a08ed84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_activity" ma:index="22" nillable="true" ma:displayName="_activity" ma:hidden="true" ma:internalName="_activity">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ystemTags" ma:index="24"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be23b04-69ac-42db-99df-3fdb4e96cd0b" elementFormDefault="qualified">
    <xsd:import namespace="http://schemas.microsoft.com/office/2006/documentManagement/types"/>
    <xsd:import namespace="http://schemas.microsoft.com/office/infopath/2007/PartnerControls"/>
    <xsd:element name="SharedWithUsers" ma:index="10"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Partagé avec détails" ma:internalName="SharedWithDetails" ma:readOnly="true">
      <xsd:simpleType>
        <xsd:restriction base="dms:Note">
          <xsd:maxLength value="255"/>
        </xsd:restriction>
      </xsd:simpleType>
    </xsd:element>
    <xsd:element name="SharingHintHash" ma:index="12" nillable="true" ma:displayName="Partage du hachage d’indicateu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70C79A-5BA9-4A7A-BEE0-148671AE469A}">
  <ds:schemaRefs>
    <ds:schemaRef ds:uri="ebe23b04-69ac-42db-99df-3fdb4e96cd0b"/>
    <ds:schemaRef ds:uri="f5acabb8-6fd8-44a1-8b81-b03a08ed842d"/>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DF98DFF-9C88-4899-952E-20C89C3D7C0E}">
  <ds:schemaRefs>
    <ds:schemaRef ds:uri="http://schemas.microsoft.com/sharepoint/v3/contenttype/forms"/>
  </ds:schemaRefs>
</ds:datastoreItem>
</file>

<file path=customXml/itemProps3.xml><?xml version="1.0" encoding="utf-8"?>
<ds:datastoreItem xmlns:ds="http://schemas.openxmlformats.org/officeDocument/2006/customXml" ds:itemID="{90947DAD-A484-4730-91A6-E081D0222BCF}">
  <ds:schemaRefs>
    <ds:schemaRef ds:uri="ebe23b04-69ac-42db-99df-3fdb4e96cd0b"/>
    <ds:schemaRef ds:uri="f5acabb8-6fd8-44a1-8b81-b03a08ed842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068fa33a-09da-4f7d-a782-380be483c564}" enabled="0" method="" siteId="{068fa33a-09da-4f7d-a782-380be483c564}" removed="1"/>
</clbl:labelList>
</file>

<file path=docProps/app.xml><?xml version="1.0" encoding="utf-8"?>
<Properties xmlns="http://schemas.openxmlformats.org/officeDocument/2006/extended-properties" xmlns:vt="http://schemas.openxmlformats.org/officeDocument/2006/docPropsVTypes">
  <TotalTime>75</TotalTime>
  <Words>2276</Words>
  <Application>Microsoft Office PowerPoint</Application>
  <PresentationFormat>Grand écran</PresentationFormat>
  <Paragraphs>328</Paragraphs>
  <Slides>26</Slides>
  <Notes>18</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26</vt:i4>
      </vt:variant>
    </vt:vector>
  </HeadingPairs>
  <TitlesOfParts>
    <vt:vector size="31" baseType="lpstr">
      <vt:lpstr>Arial</vt:lpstr>
      <vt:lpstr>Calibri</vt:lpstr>
      <vt:lpstr>Calibri Light</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SECTEUR PUBLIC  Équipe provinciale    24 octobre 2022</dc:title>
  <dc:creator>Natacha Dubey</dc:creator>
  <cp:lastModifiedBy>Pascale Castonguay</cp:lastModifiedBy>
  <cp:revision>3</cp:revision>
  <dcterms:created xsi:type="dcterms:W3CDTF">2022-10-22T20:13:34Z</dcterms:created>
  <dcterms:modified xsi:type="dcterms:W3CDTF">2024-01-12T19:48:48Z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0x0101004249364A1F7661459348CA272C275ED7</vt:lpwstr>
  </property>
</Properties>
</file>