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5.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notesSlides/notesSlide6.xml" ContentType="application/vnd.openxmlformats-officedocument.presentationml.notesSlide+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notesSlides/notesSlide7.xml" ContentType="application/vnd.openxmlformats-officedocument.presentationml.notesSlide+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notesSlides/notesSlide8.xml" ContentType="application/vnd.openxmlformats-officedocument.presentationml.notesSlide+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notesSlides/notesSlide9.xml" ContentType="application/vnd.openxmlformats-officedocument.presentationml.notesSlide+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notesSlides/notesSlide10.xml" ContentType="application/vnd.openxmlformats-officedocument.presentationml.notesSlide+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notesSlides/notesSlide11.xml" ContentType="application/vnd.openxmlformats-officedocument.presentationml.notesSlide+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notesSlides/notesSlide12.xml" ContentType="application/vnd.openxmlformats-officedocument.presentationml.notesSlide+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notesSlides/notesSlide13.xml" ContentType="application/vnd.openxmlformats-officedocument.presentationml.notesSlide+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notesSlides/notesSlide14.xml" ContentType="application/vnd.openxmlformats-officedocument.presentationml.notesSlide+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notesSlides/notesSlide15.xml" ContentType="application/vnd.openxmlformats-officedocument.presentationml.notesSlide+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notesSlides/notesSlide16.xml" ContentType="application/vnd.openxmlformats-officedocument.presentationml.notesSlide+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notesSlides/notesSlide17.xml" ContentType="application/vnd.openxmlformats-officedocument.presentationml.notesSlide+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notesSlides/notesSlide18.xml" ContentType="application/vnd.openxmlformats-officedocument.presentationml.notesSlide+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notesSlides/notesSlide19.xml" ContentType="application/vnd.openxmlformats-officedocument.presentationml.notesSlide+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8"/>
  </p:notesMasterIdLst>
  <p:sldIdLst>
    <p:sldId id="257" r:id="rId2"/>
    <p:sldId id="353" r:id="rId3"/>
    <p:sldId id="261" r:id="rId4"/>
    <p:sldId id="357" r:id="rId5"/>
    <p:sldId id="355" r:id="rId6"/>
    <p:sldId id="262" r:id="rId7"/>
    <p:sldId id="358" r:id="rId8"/>
    <p:sldId id="260" r:id="rId9"/>
    <p:sldId id="268" r:id="rId10"/>
    <p:sldId id="359" r:id="rId11"/>
    <p:sldId id="267" r:id="rId12"/>
    <p:sldId id="360" r:id="rId13"/>
    <p:sldId id="272" r:id="rId14"/>
    <p:sldId id="320" r:id="rId15"/>
    <p:sldId id="321" r:id="rId16"/>
    <p:sldId id="322" r:id="rId17"/>
    <p:sldId id="323" r:id="rId18"/>
    <p:sldId id="324" r:id="rId19"/>
    <p:sldId id="325" r:id="rId20"/>
    <p:sldId id="446" r:id="rId21"/>
    <p:sldId id="327" r:id="rId22"/>
    <p:sldId id="401" r:id="rId23"/>
    <p:sldId id="402" r:id="rId24"/>
    <p:sldId id="330" r:id="rId25"/>
    <p:sldId id="403" r:id="rId26"/>
    <p:sldId id="346" r:id="rId27"/>
    <p:sldId id="432" r:id="rId28"/>
    <p:sldId id="345" r:id="rId29"/>
    <p:sldId id="331" r:id="rId30"/>
    <p:sldId id="404" r:id="rId31"/>
    <p:sldId id="333" r:id="rId32"/>
    <p:sldId id="334" r:id="rId33"/>
    <p:sldId id="280" r:id="rId34"/>
    <p:sldId id="398" r:id="rId35"/>
    <p:sldId id="315" r:id="rId36"/>
    <p:sldId id="316" r:id="rId37"/>
    <p:sldId id="277" r:id="rId38"/>
    <p:sldId id="371" r:id="rId39"/>
    <p:sldId id="372" r:id="rId40"/>
    <p:sldId id="447" r:id="rId41"/>
    <p:sldId id="373" r:id="rId42"/>
    <p:sldId id="374" r:id="rId43"/>
    <p:sldId id="375" r:id="rId44"/>
    <p:sldId id="376" r:id="rId45"/>
    <p:sldId id="377" r:id="rId46"/>
    <p:sldId id="378" r:id="rId47"/>
    <p:sldId id="409" r:id="rId48"/>
    <p:sldId id="380" r:id="rId49"/>
    <p:sldId id="381" r:id="rId50"/>
    <p:sldId id="379" r:id="rId51"/>
    <p:sldId id="382" r:id="rId52"/>
    <p:sldId id="383" r:id="rId53"/>
    <p:sldId id="435" r:id="rId54"/>
    <p:sldId id="436" r:id="rId55"/>
    <p:sldId id="437" r:id="rId56"/>
    <p:sldId id="308" r:id="rId57"/>
    <p:sldId id="408" r:id="rId58"/>
    <p:sldId id="309" r:id="rId59"/>
    <p:sldId id="438" r:id="rId60"/>
    <p:sldId id="317" r:id="rId61"/>
    <p:sldId id="386" r:id="rId62"/>
    <p:sldId id="387" r:id="rId63"/>
    <p:sldId id="410" r:id="rId64"/>
    <p:sldId id="388" r:id="rId65"/>
    <p:sldId id="389" r:id="rId66"/>
    <p:sldId id="411" r:id="rId67"/>
    <p:sldId id="390" r:id="rId68"/>
    <p:sldId id="414" r:id="rId69"/>
    <p:sldId id="412" r:id="rId70"/>
    <p:sldId id="392" r:id="rId71"/>
    <p:sldId id="391" r:id="rId72"/>
    <p:sldId id="415" r:id="rId73"/>
    <p:sldId id="393" r:id="rId74"/>
    <p:sldId id="394" r:id="rId75"/>
    <p:sldId id="443" r:id="rId76"/>
    <p:sldId id="395" r:id="rId77"/>
    <p:sldId id="444" r:id="rId78"/>
    <p:sldId id="310" r:id="rId79"/>
    <p:sldId id="424" r:id="rId80"/>
    <p:sldId id="275" r:id="rId81"/>
    <p:sldId id="368" r:id="rId82"/>
    <p:sldId id="306" r:id="rId83"/>
    <p:sldId id="307" r:id="rId84"/>
    <p:sldId id="369" r:id="rId85"/>
    <p:sldId id="351" r:id="rId86"/>
    <p:sldId id="364" r:id="rId87"/>
    <p:sldId id="348" r:id="rId88"/>
    <p:sldId id="349" r:id="rId89"/>
    <p:sldId id="350" r:id="rId90"/>
    <p:sldId id="298" r:id="rId91"/>
    <p:sldId id="299" r:id="rId92"/>
    <p:sldId id="300" r:id="rId93"/>
    <p:sldId id="366" r:id="rId94"/>
    <p:sldId id="303" r:id="rId95"/>
    <p:sldId id="367" r:id="rId96"/>
    <p:sldId id="304" r:id="rId97"/>
    <p:sldId id="449" r:id="rId98"/>
    <p:sldId id="441" r:id="rId99"/>
    <p:sldId id="281" r:id="rId100"/>
    <p:sldId id="282" r:id="rId101"/>
    <p:sldId id="440" r:id="rId102"/>
    <p:sldId id="337" r:id="rId103"/>
    <p:sldId id="336" r:id="rId104"/>
    <p:sldId id="439" r:id="rId105"/>
    <p:sldId id="287" r:id="rId106"/>
    <p:sldId id="296" r:id="rId107"/>
    <p:sldId id="338" r:id="rId108"/>
    <p:sldId id="289" r:id="rId109"/>
    <p:sldId id="290" r:id="rId110"/>
    <p:sldId id="291" r:id="rId111"/>
    <p:sldId id="292" r:id="rId112"/>
    <p:sldId id="279" r:id="rId113"/>
    <p:sldId id="313" r:id="rId114"/>
    <p:sldId id="314" r:id="rId115"/>
    <p:sldId id="430" r:id="rId116"/>
    <p:sldId id="442" r:id="rId117"/>
    <p:sldId id="425" r:id="rId118"/>
    <p:sldId id="426" r:id="rId119"/>
    <p:sldId id="427" r:id="rId120"/>
    <p:sldId id="434" r:id="rId121"/>
    <p:sldId id="428" r:id="rId122"/>
    <p:sldId id="419" r:id="rId123"/>
    <p:sldId id="420" r:id="rId124"/>
    <p:sldId id="423" r:id="rId125"/>
    <p:sldId id="448" r:id="rId126"/>
    <p:sldId id="283" r:id="rId127"/>
    <p:sldId id="285" r:id="rId128"/>
    <p:sldId id="406" r:id="rId129"/>
    <p:sldId id="273" r:id="rId130"/>
    <p:sldId id="361" r:id="rId131"/>
    <p:sldId id="294" r:id="rId132"/>
    <p:sldId id="340" r:id="rId133"/>
    <p:sldId id="399" r:id="rId134"/>
    <p:sldId id="344" r:id="rId135"/>
    <p:sldId id="343" r:id="rId136"/>
    <p:sldId id="341" r:id="rId1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E2C16A-FDB4-43CB-8AD9-97F5DA8E6983}">
          <p14:sldIdLst>
            <p14:sldId id="257"/>
          </p14:sldIdLst>
        </p14:section>
        <p14:section name="Sujets EP" id="{79C9B2B2-0BD1-4A62-B5E9-377F62175574}">
          <p14:sldIdLst>
            <p14:sldId id="353"/>
          </p14:sldIdLst>
        </p14:section>
        <p14:section name="PDRH et transfert des connaissances" id="{826B98D3-19AF-4EFC-BC75-43FDBF2C810D}">
          <p14:sldIdLst>
            <p14:sldId id="261"/>
            <p14:sldId id="357"/>
            <p14:sldId id="355"/>
          </p14:sldIdLst>
        </p14:section>
        <p14:section name="Déjudiciarisation" id="{3500D575-6234-46E1-A07A-51F1C93A0F3E}">
          <p14:sldIdLst>
            <p14:sldId id="262"/>
            <p14:sldId id="358"/>
            <p14:sldId id="260"/>
            <p14:sldId id="268"/>
            <p14:sldId id="359"/>
            <p14:sldId id="267"/>
            <p14:sldId id="360"/>
          </p14:sldIdLst>
        </p14:section>
        <p14:section name="Autogestion" id="{A67BF6CA-3E0E-4284-9657-B9780E24A407}">
          <p14:sldIdLst>
            <p14:sldId id="272"/>
            <p14:sldId id="320"/>
            <p14:sldId id="321"/>
            <p14:sldId id="322"/>
            <p14:sldId id="323"/>
            <p14:sldId id="324"/>
            <p14:sldId id="325"/>
            <p14:sldId id="446"/>
          </p14:sldIdLst>
        </p14:section>
        <p14:section name="ATT" id="{26A0E9F3-328B-434C-96B2-72B7DE6F2385}">
          <p14:sldIdLst>
            <p14:sldId id="327"/>
            <p14:sldId id="401"/>
            <p14:sldId id="402"/>
            <p14:sldId id="330"/>
            <p14:sldId id="403"/>
            <p14:sldId id="346"/>
            <p14:sldId id="432"/>
            <p14:sldId id="345"/>
            <p14:sldId id="331"/>
          </p14:sldIdLst>
        </p14:section>
        <p14:section name="Déplacement" id="{F33D2F8A-0815-4468-B6A4-AD11E314056B}">
          <p14:sldIdLst>
            <p14:sldId id="404"/>
            <p14:sldId id="333"/>
            <p14:sldId id="334"/>
          </p14:sldIdLst>
        </p14:section>
        <p14:section name="Temps supplémentaire" id="{9EE35CDD-6412-400B-AE17-CEE816E47202}">
          <p14:sldIdLst>
            <p14:sldId id="280"/>
            <p14:sldId id="398"/>
            <p14:sldId id="315"/>
            <p14:sldId id="316"/>
          </p14:sldIdLst>
        </p14:section>
        <p14:section name="Primes milieux" id="{3E01F02E-15A6-4E25-9202-DFEECE9AACAD}">
          <p14:sldIdLst>
            <p14:sldId id="277"/>
            <p14:sldId id="371"/>
            <p14:sldId id="372"/>
            <p14:sldId id="447"/>
            <p14:sldId id="373"/>
            <p14:sldId id="374"/>
            <p14:sldId id="375"/>
            <p14:sldId id="376"/>
            <p14:sldId id="377"/>
            <p14:sldId id="378"/>
            <p14:sldId id="409"/>
            <p14:sldId id="380"/>
            <p14:sldId id="381"/>
            <p14:sldId id="379"/>
            <p14:sldId id="382"/>
            <p14:sldId id="383"/>
            <p14:sldId id="435"/>
            <p14:sldId id="436"/>
            <p14:sldId id="437"/>
            <p14:sldId id="308"/>
            <p14:sldId id="408"/>
            <p14:sldId id="309"/>
            <p14:sldId id="438"/>
            <p14:sldId id="317"/>
          </p14:sldIdLst>
        </p14:section>
        <p14:section name="Primes d’inconvénient" id="{3A42D488-AD16-45F1-B4B0-AEEAE5DABA07}">
          <p14:sldIdLst>
            <p14:sldId id="386"/>
            <p14:sldId id="387"/>
            <p14:sldId id="410"/>
            <p14:sldId id="388"/>
            <p14:sldId id="389"/>
            <p14:sldId id="411"/>
            <p14:sldId id="390"/>
            <p14:sldId id="414"/>
            <p14:sldId id="412"/>
            <p14:sldId id="392"/>
            <p14:sldId id="391"/>
            <p14:sldId id="415"/>
            <p14:sldId id="393"/>
            <p14:sldId id="394"/>
            <p14:sldId id="443"/>
            <p14:sldId id="395"/>
            <p14:sldId id="444"/>
            <p14:sldId id="310"/>
            <p14:sldId id="424"/>
          </p14:sldIdLst>
        </p14:section>
        <p14:section name="Ancienneté et MOI" id="{B01AE3EF-1501-4086-97C0-9A6F22373882}">
          <p14:sldIdLst>
            <p14:sldId id="275"/>
            <p14:sldId id="368"/>
            <p14:sldId id="306"/>
            <p14:sldId id="307"/>
            <p14:sldId id="369"/>
          </p14:sldIdLst>
        </p14:section>
        <p14:section name="Grand-Nord" id="{E6A85A5F-A9D0-40F7-B93A-45437D988682}">
          <p14:sldIdLst>
            <p14:sldId id="351"/>
            <p14:sldId id="364"/>
            <p14:sldId id="348"/>
            <p14:sldId id="349"/>
            <p14:sldId id="350"/>
            <p14:sldId id="298"/>
            <p14:sldId id="299"/>
            <p14:sldId id="300"/>
            <p14:sldId id="366"/>
          </p14:sldIdLst>
        </p14:section>
        <p14:section name="Autres régions aux prises avec des problèmes de MO" id="{77A7FB15-8498-4AC8-8AEB-756756E3A33C}">
          <p14:sldIdLst>
            <p14:sldId id="303"/>
            <p14:sldId id="367"/>
            <p14:sldId id="304"/>
          </p14:sldIdLst>
        </p14:section>
        <p14:section name="CEPI" id="{189978B8-7781-4364-8127-62A818577E55}">
          <p14:sldIdLst>
            <p14:sldId id="449"/>
          </p14:sldIdLst>
        </p14:section>
        <p14:section name="Catégorie 1" id="{929D06A3-BF55-42F0-9480-EF7F615A727B}">
          <p14:sldIdLst>
            <p14:sldId id="441"/>
            <p14:sldId id="281"/>
            <p14:sldId id="282"/>
          </p14:sldIdLst>
        </p14:section>
        <p14:section name="Catégorie 2" id="{6F71F229-EDCD-48EA-8EF6-5248B1591961}">
          <p14:sldIdLst>
            <p14:sldId id="440"/>
            <p14:sldId id="337"/>
            <p14:sldId id="336"/>
          </p14:sldIdLst>
        </p14:section>
        <p14:section name="Catégorie 3" id="{8257F215-E680-48D3-AE47-94802D8B35F2}">
          <p14:sldIdLst>
            <p14:sldId id="439"/>
            <p14:sldId id="287"/>
            <p14:sldId id="296"/>
            <p14:sldId id="338"/>
            <p14:sldId id="289"/>
            <p14:sldId id="290"/>
            <p14:sldId id="291"/>
            <p14:sldId id="292"/>
            <p14:sldId id="279"/>
            <p14:sldId id="313"/>
            <p14:sldId id="314"/>
            <p14:sldId id="430"/>
          </p14:sldIdLst>
        </p14:section>
        <p14:section name="Catégorie 4" id="{C206D58E-E066-4A6D-B361-4F3C126C595D}">
          <p14:sldIdLst>
            <p14:sldId id="442"/>
            <p14:sldId id="425"/>
            <p14:sldId id="426"/>
            <p14:sldId id="427"/>
            <p14:sldId id="434"/>
            <p14:sldId id="428"/>
            <p14:sldId id="419"/>
            <p14:sldId id="420"/>
            <p14:sldId id="423"/>
            <p14:sldId id="448"/>
            <p14:sldId id="283"/>
          </p14:sldIdLst>
        </p14:section>
        <p14:section name="Notion de service" id="{3C5AED6D-192C-4716-838D-AC9F8A86A320}">
          <p14:sldIdLst>
            <p14:sldId id="285"/>
            <p14:sldId id="406"/>
          </p14:sldIdLst>
        </p14:section>
        <p14:section name="Santé et sécurité au travail" id="{35B202E5-C1CA-498E-B37D-230B89786F2A}">
          <p14:sldIdLst>
            <p14:sldId id="273"/>
            <p14:sldId id="361"/>
            <p14:sldId id="294"/>
          </p14:sldIdLst>
        </p14:section>
        <p14:section name="Diplome hors québec" id="{E413254A-24F1-4657-B7CD-3C1201187A7C}">
          <p14:sldIdLst>
            <p14:sldId id="340"/>
          </p14:sldIdLst>
        </p14:section>
        <p14:section name="Statut étudiant" id="{4E5C0FA0-3CD1-4825-8F09-E4491D2B9296}">
          <p14:sldIdLst>
            <p14:sldId id="399"/>
          </p14:sldIdLst>
        </p14:section>
        <p14:section name="Personnes salariées issues des communautés autochtones" id="{4DE0AE67-20A6-4B66-814D-E0B0D3DE4AA5}">
          <p14:sldIdLst>
            <p14:sldId id="344"/>
          </p14:sldIdLst>
        </p14:section>
        <p14:section name="Agence santé québec" id="{8728685D-00A8-4D08-8221-455C207AD154}">
          <p14:sldIdLst>
            <p14:sldId id="343"/>
          </p14:sldIdLst>
        </p14:section>
        <p14:section name="Clauses remorques" id="{6FD09DE9-A567-4D8E-909D-E06ED4B66571}">
          <p14:sldIdLst>
            <p14:sldId id="34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A70C7C-49BE-26DE-AC48-99794FA5741C}" name="Audrey Lefebvre-Sauve" initials="ALS" userId="S::Audrey.Lefebvre-Sauve@csn.qc.ca::7546a800-1b88-4cb9-b22d-7c752a5152d5" providerId="AD"/>
  <p188:author id="{812CC4D9-50A2-4673-76AD-81BAC4A5A87A}" name="Gaëlle Vincent" initials="GV" userId="S::Gaelle.Vincent@csn.qc.ca::28a4b0e6-f8d8-4109-990d-936bf30b834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DDEA"/>
    <a:srgbClr val="F9EBF8"/>
    <a:srgbClr val="C24C7B"/>
    <a:srgbClr val="C05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226" autoAdjust="0"/>
  </p:normalViewPr>
  <p:slideViewPr>
    <p:cSldViewPr snapToGrid="0">
      <p:cViewPr varScale="1">
        <p:scale>
          <a:sx n="112" d="100"/>
          <a:sy n="112" d="100"/>
        </p:scale>
        <p:origin x="7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8A79-3063-421D-A95E-34E49ED665C1}" type="datetimeFigureOut">
              <a:rPr lang="fr-CA" smtClean="0"/>
              <a:t>2024-01-12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C87BE-B25A-4427-8E1C-86376AE7DF18}" type="slidenum">
              <a:rPr lang="fr-CA" smtClean="0"/>
              <a:t>‹N°›</a:t>
            </a:fld>
            <a:endParaRPr lang="fr-CA"/>
          </a:p>
        </p:txBody>
      </p:sp>
    </p:spTree>
    <p:extLst>
      <p:ext uri="{BB962C8B-B14F-4D97-AF65-F5344CB8AC3E}">
        <p14:creationId xmlns:p14="http://schemas.microsoft.com/office/powerpoint/2010/main" val="333578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a:t>
            </a:fld>
            <a:endParaRPr lang="fr-CA"/>
          </a:p>
        </p:txBody>
      </p:sp>
    </p:spTree>
    <p:extLst>
      <p:ext uri="{BB962C8B-B14F-4D97-AF65-F5344CB8AC3E}">
        <p14:creationId xmlns:p14="http://schemas.microsoft.com/office/powerpoint/2010/main" val="243672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104</a:t>
            </a:fld>
            <a:endParaRPr lang="fr-CA"/>
          </a:p>
        </p:txBody>
      </p:sp>
    </p:spTree>
    <p:extLst>
      <p:ext uri="{BB962C8B-B14F-4D97-AF65-F5344CB8AC3E}">
        <p14:creationId xmlns:p14="http://schemas.microsoft.com/office/powerpoint/2010/main" val="129793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105</a:t>
            </a:fld>
            <a:endParaRPr lang="fr-CA"/>
          </a:p>
        </p:txBody>
      </p:sp>
    </p:spTree>
    <p:extLst>
      <p:ext uri="{BB962C8B-B14F-4D97-AF65-F5344CB8AC3E}">
        <p14:creationId xmlns:p14="http://schemas.microsoft.com/office/powerpoint/2010/main" val="3677268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106</a:t>
            </a:fld>
            <a:endParaRPr lang="fr-CA"/>
          </a:p>
        </p:txBody>
      </p:sp>
    </p:spTree>
    <p:extLst>
      <p:ext uri="{BB962C8B-B14F-4D97-AF65-F5344CB8AC3E}">
        <p14:creationId xmlns:p14="http://schemas.microsoft.com/office/powerpoint/2010/main" val="261000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107</a:t>
            </a:fld>
            <a:endParaRPr lang="fr-CA"/>
          </a:p>
        </p:txBody>
      </p:sp>
    </p:spTree>
    <p:extLst>
      <p:ext uri="{BB962C8B-B14F-4D97-AF65-F5344CB8AC3E}">
        <p14:creationId xmlns:p14="http://schemas.microsoft.com/office/powerpoint/2010/main" val="1705763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116</a:t>
            </a:fld>
            <a:endParaRPr lang="fr-CA"/>
          </a:p>
        </p:txBody>
      </p:sp>
    </p:spTree>
    <p:extLst>
      <p:ext uri="{BB962C8B-B14F-4D97-AF65-F5344CB8AC3E}">
        <p14:creationId xmlns:p14="http://schemas.microsoft.com/office/powerpoint/2010/main" val="4003467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129</a:t>
            </a:fld>
            <a:endParaRPr lang="fr-CA"/>
          </a:p>
        </p:txBody>
      </p:sp>
    </p:spTree>
    <p:extLst>
      <p:ext uri="{BB962C8B-B14F-4D97-AF65-F5344CB8AC3E}">
        <p14:creationId xmlns:p14="http://schemas.microsoft.com/office/powerpoint/2010/main" val="1933062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130</a:t>
            </a:fld>
            <a:endParaRPr lang="fr-CA"/>
          </a:p>
        </p:txBody>
      </p:sp>
    </p:spTree>
    <p:extLst>
      <p:ext uri="{BB962C8B-B14F-4D97-AF65-F5344CB8AC3E}">
        <p14:creationId xmlns:p14="http://schemas.microsoft.com/office/powerpoint/2010/main" val="3350030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131</a:t>
            </a:fld>
            <a:endParaRPr lang="fr-CA"/>
          </a:p>
        </p:txBody>
      </p:sp>
    </p:spTree>
    <p:extLst>
      <p:ext uri="{BB962C8B-B14F-4D97-AF65-F5344CB8AC3E}">
        <p14:creationId xmlns:p14="http://schemas.microsoft.com/office/powerpoint/2010/main" val="1252956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132</a:t>
            </a:fld>
            <a:endParaRPr lang="fr-CA"/>
          </a:p>
        </p:txBody>
      </p:sp>
    </p:spTree>
    <p:extLst>
      <p:ext uri="{BB962C8B-B14F-4D97-AF65-F5344CB8AC3E}">
        <p14:creationId xmlns:p14="http://schemas.microsoft.com/office/powerpoint/2010/main" val="2422246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133</a:t>
            </a:fld>
            <a:endParaRPr lang="fr-CA"/>
          </a:p>
        </p:txBody>
      </p:sp>
    </p:spTree>
    <p:extLst>
      <p:ext uri="{BB962C8B-B14F-4D97-AF65-F5344CB8AC3E}">
        <p14:creationId xmlns:p14="http://schemas.microsoft.com/office/powerpoint/2010/main" val="131853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2</a:t>
            </a:fld>
            <a:endParaRPr lang="fr-CA"/>
          </a:p>
        </p:txBody>
      </p:sp>
    </p:spTree>
    <p:extLst>
      <p:ext uri="{BB962C8B-B14F-4D97-AF65-F5344CB8AC3E}">
        <p14:creationId xmlns:p14="http://schemas.microsoft.com/office/powerpoint/2010/main" val="268161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8</a:t>
            </a:fld>
            <a:endParaRPr lang="fr-CA"/>
          </a:p>
        </p:txBody>
      </p:sp>
    </p:spTree>
    <p:extLst>
      <p:ext uri="{BB962C8B-B14F-4D97-AF65-F5344CB8AC3E}">
        <p14:creationId xmlns:p14="http://schemas.microsoft.com/office/powerpoint/2010/main" val="148176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a:t>
            </a:fld>
            <a:endParaRPr lang="fr-CA"/>
          </a:p>
        </p:txBody>
      </p:sp>
    </p:spTree>
    <p:extLst>
      <p:ext uri="{BB962C8B-B14F-4D97-AF65-F5344CB8AC3E}">
        <p14:creationId xmlns:p14="http://schemas.microsoft.com/office/powerpoint/2010/main" val="182703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a:t>
            </a:fld>
            <a:endParaRPr lang="fr-CA"/>
          </a:p>
        </p:txBody>
      </p:sp>
    </p:spTree>
    <p:extLst>
      <p:ext uri="{BB962C8B-B14F-4D97-AF65-F5344CB8AC3E}">
        <p14:creationId xmlns:p14="http://schemas.microsoft.com/office/powerpoint/2010/main" val="3657849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98</a:t>
            </a:fld>
            <a:endParaRPr lang="fr-CA"/>
          </a:p>
        </p:txBody>
      </p:sp>
    </p:spTree>
    <p:extLst>
      <p:ext uri="{BB962C8B-B14F-4D97-AF65-F5344CB8AC3E}">
        <p14:creationId xmlns:p14="http://schemas.microsoft.com/office/powerpoint/2010/main" val="2419184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101</a:t>
            </a:fld>
            <a:endParaRPr lang="fr-CA"/>
          </a:p>
        </p:txBody>
      </p:sp>
    </p:spTree>
    <p:extLst>
      <p:ext uri="{BB962C8B-B14F-4D97-AF65-F5344CB8AC3E}">
        <p14:creationId xmlns:p14="http://schemas.microsoft.com/office/powerpoint/2010/main" val="4285067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102</a:t>
            </a:fld>
            <a:endParaRPr lang="fr-CA"/>
          </a:p>
        </p:txBody>
      </p:sp>
    </p:spTree>
    <p:extLst>
      <p:ext uri="{BB962C8B-B14F-4D97-AF65-F5344CB8AC3E}">
        <p14:creationId xmlns:p14="http://schemas.microsoft.com/office/powerpoint/2010/main" val="178529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103</a:t>
            </a:fld>
            <a:endParaRPr lang="fr-CA"/>
          </a:p>
        </p:txBody>
      </p:sp>
    </p:spTree>
    <p:extLst>
      <p:ext uri="{BB962C8B-B14F-4D97-AF65-F5344CB8AC3E}">
        <p14:creationId xmlns:p14="http://schemas.microsoft.com/office/powerpoint/2010/main" val="131313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BCDA97-EBE6-4C79-8D04-2925CA07755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33D808C-792F-469A-92E2-B7E250B0A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CD5E931C-B276-4652-82B5-37D12D91125E}"/>
              </a:ext>
            </a:extLst>
          </p:cNvPr>
          <p:cNvSpPr>
            <a:spLocks noGrp="1"/>
          </p:cNvSpPr>
          <p:nvPr>
            <p:ph type="dt" sz="half" idx="10"/>
          </p:nvPr>
        </p:nvSpPr>
        <p:spPr/>
        <p:txBody>
          <a:bodyPr/>
          <a:lstStyle/>
          <a:p>
            <a:fld id="{FA393C98-62B0-489C-BA24-DA21E6C3C47E}" type="datetime1">
              <a:rPr lang="fr-CA" smtClean="0"/>
              <a:t>2024-01-12</a:t>
            </a:fld>
            <a:endParaRPr lang="fr-CA"/>
          </a:p>
        </p:txBody>
      </p:sp>
      <p:sp>
        <p:nvSpPr>
          <p:cNvPr id="5" name="Espace réservé du pied de page 4">
            <a:extLst>
              <a:ext uri="{FF2B5EF4-FFF2-40B4-BE49-F238E27FC236}">
                <a16:creationId xmlns:a16="http://schemas.microsoft.com/office/drawing/2014/main" id="{B180DEC6-DC46-4AA0-A419-C662299EB13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44D45D3-38CE-43E1-809C-A5D502A9EFE1}"/>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524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1D104A-9BD7-4D6B-A82D-B9FB168A5C9D}"/>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ED24701-F8C7-4D4C-83CE-3EBB4955C0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FEFF663-ACC1-4B8D-B36E-2252A976F8C0}"/>
              </a:ext>
            </a:extLst>
          </p:cNvPr>
          <p:cNvSpPr>
            <a:spLocks noGrp="1"/>
          </p:cNvSpPr>
          <p:nvPr>
            <p:ph type="dt" sz="half" idx="10"/>
          </p:nvPr>
        </p:nvSpPr>
        <p:spPr/>
        <p:txBody>
          <a:bodyPr/>
          <a:lstStyle/>
          <a:p>
            <a:fld id="{6ABECA4B-0FD0-4B28-A5DE-BC7ACA809B8C}" type="datetime1">
              <a:rPr lang="fr-CA" smtClean="0"/>
              <a:t>2024-01-12</a:t>
            </a:fld>
            <a:endParaRPr lang="fr-CA"/>
          </a:p>
        </p:txBody>
      </p:sp>
      <p:sp>
        <p:nvSpPr>
          <p:cNvPr id="5" name="Espace réservé du pied de page 4">
            <a:extLst>
              <a:ext uri="{FF2B5EF4-FFF2-40B4-BE49-F238E27FC236}">
                <a16:creationId xmlns:a16="http://schemas.microsoft.com/office/drawing/2014/main" id="{86926771-2E20-4028-95E3-4D36EF0AE46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1BCAA16-80D1-4969-A84A-E6646DD7DCA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74858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4B792B-6E82-403C-8341-4894223CFD1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B5C1E9C-1797-414D-B54A-3AE2A29425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B2FBB07-0754-480C-BD49-2DDCDCB80085}"/>
              </a:ext>
            </a:extLst>
          </p:cNvPr>
          <p:cNvSpPr>
            <a:spLocks noGrp="1"/>
          </p:cNvSpPr>
          <p:nvPr>
            <p:ph type="dt" sz="half" idx="10"/>
          </p:nvPr>
        </p:nvSpPr>
        <p:spPr/>
        <p:txBody>
          <a:bodyPr/>
          <a:lstStyle/>
          <a:p>
            <a:fld id="{01E4F1D3-B697-4819-9761-D387D20AD4A7}" type="datetime1">
              <a:rPr lang="fr-CA" smtClean="0"/>
              <a:t>2024-01-12</a:t>
            </a:fld>
            <a:endParaRPr lang="fr-CA"/>
          </a:p>
        </p:txBody>
      </p:sp>
      <p:sp>
        <p:nvSpPr>
          <p:cNvPr id="5" name="Espace réservé du pied de page 4">
            <a:extLst>
              <a:ext uri="{FF2B5EF4-FFF2-40B4-BE49-F238E27FC236}">
                <a16:creationId xmlns:a16="http://schemas.microsoft.com/office/drawing/2014/main" id="{68AB4854-E332-407C-989E-C1C0A801EEE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FD164C-F407-46A0-86ED-F38E33D57119}"/>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9056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B4704-4392-4720-8892-D7098E4718B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43BFD4D-824D-455F-8015-709F238CDEF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18D680D-B7B2-4EEF-BE90-949100E5234B}"/>
              </a:ext>
            </a:extLst>
          </p:cNvPr>
          <p:cNvSpPr>
            <a:spLocks noGrp="1"/>
          </p:cNvSpPr>
          <p:nvPr>
            <p:ph type="dt" sz="half" idx="10"/>
          </p:nvPr>
        </p:nvSpPr>
        <p:spPr/>
        <p:txBody>
          <a:bodyPr/>
          <a:lstStyle/>
          <a:p>
            <a:fld id="{3D62DF9A-8D71-4ECA-9601-466B7716A909}" type="datetime1">
              <a:rPr lang="fr-CA" smtClean="0"/>
              <a:t>2024-01-12</a:t>
            </a:fld>
            <a:endParaRPr lang="fr-CA"/>
          </a:p>
        </p:txBody>
      </p:sp>
      <p:sp>
        <p:nvSpPr>
          <p:cNvPr id="5" name="Espace réservé du pied de page 4">
            <a:extLst>
              <a:ext uri="{FF2B5EF4-FFF2-40B4-BE49-F238E27FC236}">
                <a16:creationId xmlns:a16="http://schemas.microsoft.com/office/drawing/2014/main" id="{93776F49-219A-4361-93E2-1FD90246EFF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8FCF200-9EAB-49ED-89A5-762688ED5B20}"/>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8613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960A-8C9F-4883-8DF6-E9A732893EB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CEEBCA81-02B6-46A5-A6D1-FBB3C4D8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AC9CE6D-8720-412E-A5B9-DA3362703CE8}"/>
              </a:ext>
            </a:extLst>
          </p:cNvPr>
          <p:cNvSpPr>
            <a:spLocks noGrp="1"/>
          </p:cNvSpPr>
          <p:nvPr>
            <p:ph type="dt" sz="half" idx="10"/>
          </p:nvPr>
        </p:nvSpPr>
        <p:spPr/>
        <p:txBody>
          <a:bodyPr/>
          <a:lstStyle/>
          <a:p>
            <a:fld id="{F15C4EAA-7C57-4161-B223-6E0F9C511733}" type="datetime1">
              <a:rPr lang="fr-CA" smtClean="0"/>
              <a:t>2024-01-12</a:t>
            </a:fld>
            <a:endParaRPr lang="fr-CA"/>
          </a:p>
        </p:txBody>
      </p:sp>
      <p:sp>
        <p:nvSpPr>
          <p:cNvPr id="5" name="Espace réservé du pied de page 4">
            <a:extLst>
              <a:ext uri="{FF2B5EF4-FFF2-40B4-BE49-F238E27FC236}">
                <a16:creationId xmlns:a16="http://schemas.microsoft.com/office/drawing/2014/main" id="{E633ACFA-02D4-4D7C-8428-BC44D8F322D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084920B-4396-4C32-8082-FD8EB927D153}"/>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63573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1322C-1FBC-475D-A89C-FF9C0C2A6AA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9A7C364-6EC4-4108-ABFB-E3328AC175D3}"/>
              </a:ext>
            </a:extLst>
          </p:cNvPr>
          <p:cNvSpPr>
            <a:spLocks noGrp="1"/>
          </p:cNvSpPr>
          <p:nvPr>
            <p:ph sz="half" idx="1"/>
          </p:nvPr>
        </p:nvSpPr>
        <p:spPr>
          <a:xfrm>
            <a:off x="838200" y="1825625"/>
            <a:ext cx="5181600" cy="4351338"/>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u contenu 3">
            <a:extLst>
              <a:ext uri="{FF2B5EF4-FFF2-40B4-BE49-F238E27FC236}">
                <a16:creationId xmlns:a16="http://schemas.microsoft.com/office/drawing/2014/main" id="{4F76C424-2224-4216-AC2D-237BFB84E00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DD6D6B7-AEF1-4172-A134-FE0A2C5A6F11}"/>
              </a:ext>
            </a:extLst>
          </p:cNvPr>
          <p:cNvSpPr>
            <a:spLocks noGrp="1"/>
          </p:cNvSpPr>
          <p:nvPr>
            <p:ph type="dt" sz="half" idx="10"/>
          </p:nvPr>
        </p:nvSpPr>
        <p:spPr/>
        <p:txBody>
          <a:bodyPr/>
          <a:lstStyle/>
          <a:p>
            <a:fld id="{C913E768-45F2-4022-A140-65A0B14EACF2}" type="datetime1">
              <a:rPr lang="fr-CA" smtClean="0"/>
              <a:t>2024-01-12</a:t>
            </a:fld>
            <a:endParaRPr lang="fr-CA"/>
          </a:p>
        </p:txBody>
      </p:sp>
      <p:sp>
        <p:nvSpPr>
          <p:cNvPr id="6" name="Espace réservé du pied de page 5">
            <a:extLst>
              <a:ext uri="{FF2B5EF4-FFF2-40B4-BE49-F238E27FC236}">
                <a16:creationId xmlns:a16="http://schemas.microsoft.com/office/drawing/2014/main" id="{5E389495-C66F-4279-A363-2EC940C632C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CF30720-9FD4-4FDC-8538-CD8994E10DA8}"/>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3259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8291E-01EB-4089-9620-BEDCBD548A91}"/>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088E870-9031-45BA-B69F-D3C683FDD9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74E09DC-2AA2-4591-8CB4-E7D1E8F0710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6DE60672-64C9-4B31-9C76-277E85267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A42ED39-590B-4537-8E18-E9B2F347E3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7142774-2CAB-496A-9607-46696748B6B2}"/>
              </a:ext>
            </a:extLst>
          </p:cNvPr>
          <p:cNvSpPr>
            <a:spLocks noGrp="1"/>
          </p:cNvSpPr>
          <p:nvPr>
            <p:ph type="dt" sz="half" idx="10"/>
          </p:nvPr>
        </p:nvSpPr>
        <p:spPr/>
        <p:txBody>
          <a:bodyPr/>
          <a:lstStyle/>
          <a:p>
            <a:fld id="{7EEEADF3-041D-4A2B-972D-66E1E1F201F4}" type="datetime1">
              <a:rPr lang="fr-CA" smtClean="0"/>
              <a:t>2024-01-12</a:t>
            </a:fld>
            <a:endParaRPr lang="fr-CA"/>
          </a:p>
        </p:txBody>
      </p:sp>
      <p:sp>
        <p:nvSpPr>
          <p:cNvPr id="8" name="Espace réservé du pied de page 7">
            <a:extLst>
              <a:ext uri="{FF2B5EF4-FFF2-40B4-BE49-F238E27FC236}">
                <a16:creationId xmlns:a16="http://schemas.microsoft.com/office/drawing/2014/main" id="{B17EE114-180A-4DA4-B70F-51D887B50FB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818EEE02-25FE-424C-9BF6-9C08D4EE93B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428416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7BE30-B681-4691-8974-CD68F10D827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736FF33-A682-4B36-AE06-71806DD84988}"/>
              </a:ext>
            </a:extLst>
          </p:cNvPr>
          <p:cNvSpPr>
            <a:spLocks noGrp="1"/>
          </p:cNvSpPr>
          <p:nvPr>
            <p:ph type="dt" sz="half" idx="10"/>
          </p:nvPr>
        </p:nvSpPr>
        <p:spPr/>
        <p:txBody>
          <a:bodyPr/>
          <a:lstStyle/>
          <a:p>
            <a:fld id="{F4F27FCE-2935-49CF-914C-88C9E039C62D}" type="datetime1">
              <a:rPr lang="fr-CA" smtClean="0"/>
              <a:t>2024-01-12</a:t>
            </a:fld>
            <a:endParaRPr lang="fr-CA"/>
          </a:p>
        </p:txBody>
      </p:sp>
      <p:sp>
        <p:nvSpPr>
          <p:cNvPr id="4" name="Espace réservé du pied de page 3">
            <a:extLst>
              <a:ext uri="{FF2B5EF4-FFF2-40B4-BE49-F238E27FC236}">
                <a16:creationId xmlns:a16="http://schemas.microsoft.com/office/drawing/2014/main" id="{5C00752A-5AE8-48D0-AFDE-243205F2DC3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49DF064-A190-45E3-9772-0EC4CE17E00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78872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066427-A682-47C8-A31E-EEBEB195D60F}"/>
              </a:ext>
            </a:extLst>
          </p:cNvPr>
          <p:cNvSpPr>
            <a:spLocks noGrp="1"/>
          </p:cNvSpPr>
          <p:nvPr>
            <p:ph type="dt" sz="half" idx="10"/>
          </p:nvPr>
        </p:nvSpPr>
        <p:spPr/>
        <p:txBody>
          <a:bodyPr/>
          <a:lstStyle/>
          <a:p>
            <a:fld id="{B98D580B-B92D-477D-89BF-53A1278D7F36}" type="datetime1">
              <a:rPr lang="fr-CA" smtClean="0"/>
              <a:t>2024-01-12</a:t>
            </a:fld>
            <a:endParaRPr lang="fr-CA"/>
          </a:p>
        </p:txBody>
      </p:sp>
      <p:sp>
        <p:nvSpPr>
          <p:cNvPr id="3" name="Espace réservé du pied de page 2">
            <a:extLst>
              <a:ext uri="{FF2B5EF4-FFF2-40B4-BE49-F238E27FC236}">
                <a16:creationId xmlns:a16="http://schemas.microsoft.com/office/drawing/2014/main" id="{3F9E429B-CD67-420C-85FF-C3E3A01A1D4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6D1819B6-2269-4134-854A-A50CAB2C8F8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269195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F8189-B5FF-4EAD-AE88-2608A417DE6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510FA93B-2F7B-4877-9324-357CCD9E5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5F62A19D-84A1-4A34-A7D9-71DE7A0F2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D871CC5-05D0-4E88-8B32-B265A6A1AF4D}"/>
              </a:ext>
            </a:extLst>
          </p:cNvPr>
          <p:cNvSpPr>
            <a:spLocks noGrp="1"/>
          </p:cNvSpPr>
          <p:nvPr>
            <p:ph type="dt" sz="half" idx="10"/>
          </p:nvPr>
        </p:nvSpPr>
        <p:spPr/>
        <p:txBody>
          <a:bodyPr/>
          <a:lstStyle/>
          <a:p>
            <a:fld id="{FE1697F7-1147-4954-AECF-687573A9F67E}" type="datetime1">
              <a:rPr lang="fr-CA" smtClean="0"/>
              <a:t>2024-01-12</a:t>
            </a:fld>
            <a:endParaRPr lang="fr-CA"/>
          </a:p>
        </p:txBody>
      </p:sp>
      <p:sp>
        <p:nvSpPr>
          <p:cNvPr id="6" name="Espace réservé du pied de page 5">
            <a:extLst>
              <a:ext uri="{FF2B5EF4-FFF2-40B4-BE49-F238E27FC236}">
                <a16:creationId xmlns:a16="http://schemas.microsoft.com/office/drawing/2014/main" id="{0F357A6C-52CF-45E9-B4E2-0BB2F88AAA2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742B7D4-A1DB-4136-A6CF-33C455B1A70F}"/>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12454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CBAB3-5C6A-489C-8BC2-4359CEAA47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472928E9-2284-4B63-B7E8-325C6E226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2787242-883F-433C-A77F-B6424DA10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E35B11A-8C1B-4120-8C88-343C1FB64273}"/>
              </a:ext>
            </a:extLst>
          </p:cNvPr>
          <p:cNvSpPr>
            <a:spLocks noGrp="1"/>
          </p:cNvSpPr>
          <p:nvPr>
            <p:ph type="dt" sz="half" idx="10"/>
          </p:nvPr>
        </p:nvSpPr>
        <p:spPr/>
        <p:txBody>
          <a:bodyPr/>
          <a:lstStyle/>
          <a:p>
            <a:fld id="{C954D41E-1DE1-4045-8D21-936756C5BEF5}" type="datetime1">
              <a:rPr lang="fr-CA" smtClean="0"/>
              <a:t>2024-01-12</a:t>
            </a:fld>
            <a:endParaRPr lang="fr-CA"/>
          </a:p>
        </p:txBody>
      </p:sp>
      <p:sp>
        <p:nvSpPr>
          <p:cNvPr id="6" name="Espace réservé du pied de page 5">
            <a:extLst>
              <a:ext uri="{FF2B5EF4-FFF2-40B4-BE49-F238E27FC236}">
                <a16:creationId xmlns:a16="http://schemas.microsoft.com/office/drawing/2014/main" id="{74DAFA42-A074-4845-860D-2D1FFB2869F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D7429A2-41FC-4AA4-925E-0032A1C6D61D}"/>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44014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4D823-4150-4ADC-B268-80460E14F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0FE92AF-092E-40DA-B486-FC9981E4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742C31A-D0BE-4F38-8A68-3DF2650D0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869A-EA89-497F-B9F7-F3647B9BABEF}" type="datetime1">
              <a:rPr lang="fr-CA" smtClean="0"/>
              <a:t>2024-01-12</a:t>
            </a:fld>
            <a:endParaRPr lang="fr-CA"/>
          </a:p>
        </p:txBody>
      </p:sp>
      <p:sp>
        <p:nvSpPr>
          <p:cNvPr id="5" name="Espace réservé du pied de page 4">
            <a:extLst>
              <a:ext uri="{FF2B5EF4-FFF2-40B4-BE49-F238E27FC236}">
                <a16:creationId xmlns:a16="http://schemas.microsoft.com/office/drawing/2014/main" id="{B0181E6E-B577-4DB4-93EF-88D306CF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441FF06A-BC67-4C28-955D-96ACC7A2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25734-BAAB-45B8-8828-031302FAFDE5}" type="slidenum">
              <a:rPr lang="fr-CA" smtClean="0"/>
              <a:t>‹N°›</a:t>
            </a:fld>
            <a:endParaRPr lang="fr-CA"/>
          </a:p>
        </p:txBody>
      </p:sp>
    </p:spTree>
    <p:extLst>
      <p:ext uri="{BB962C8B-B14F-4D97-AF65-F5344CB8AC3E}">
        <p14:creationId xmlns:p14="http://schemas.microsoft.com/office/powerpoint/2010/main" val="152033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6.xml"/><Relationship Id="rId7" Type="http://schemas.openxmlformats.org/officeDocument/2006/relationships/notesSlide" Target="../notesSlides/notesSlide5.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7.xml"/><Relationship Id="rId5" Type="http://schemas.openxmlformats.org/officeDocument/2006/relationships/tags" Target="../tags/tag48.xml"/><Relationship Id="rId4" Type="http://schemas.openxmlformats.org/officeDocument/2006/relationships/tags" Target="../tags/tag47.xml"/></Relationships>
</file>

<file path=ppt/slides/_rels/slide100.xml.rels><?xml version="1.0" encoding="UTF-8" standalone="yes"?>
<Relationships xmlns="http://schemas.openxmlformats.org/package/2006/relationships"><Relationship Id="rId3" Type="http://schemas.openxmlformats.org/officeDocument/2006/relationships/tags" Target="../tags/tag495.xml"/><Relationship Id="rId7" Type="http://schemas.openxmlformats.org/officeDocument/2006/relationships/image" Target="../media/image1.png"/><Relationship Id="rId2" Type="http://schemas.openxmlformats.org/officeDocument/2006/relationships/tags" Target="../tags/tag494.xml"/><Relationship Id="rId1" Type="http://schemas.openxmlformats.org/officeDocument/2006/relationships/tags" Target="../tags/tag493.xml"/><Relationship Id="rId6" Type="http://schemas.openxmlformats.org/officeDocument/2006/relationships/slideLayout" Target="../slideLayouts/slideLayout7.xml"/><Relationship Id="rId5" Type="http://schemas.openxmlformats.org/officeDocument/2006/relationships/tags" Target="../tags/tag497.xml"/><Relationship Id="rId4" Type="http://schemas.openxmlformats.org/officeDocument/2006/relationships/tags" Target="../tags/tag496.xml"/></Relationships>
</file>

<file path=ppt/slides/_rels/slide10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00.xml"/><Relationship Id="rId7" Type="http://schemas.openxmlformats.org/officeDocument/2006/relationships/notesSlide" Target="../notesSlides/notesSlide7.xml"/><Relationship Id="rId2" Type="http://schemas.openxmlformats.org/officeDocument/2006/relationships/tags" Target="../tags/tag499.xml"/><Relationship Id="rId1" Type="http://schemas.openxmlformats.org/officeDocument/2006/relationships/tags" Target="../tags/tag498.xml"/><Relationship Id="rId6" Type="http://schemas.openxmlformats.org/officeDocument/2006/relationships/slideLayout" Target="../slideLayouts/slideLayout7.xml"/><Relationship Id="rId5" Type="http://schemas.openxmlformats.org/officeDocument/2006/relationships/tags" Target="../tags/tag502.xml"/><Relationship Id="rId4" Type="http://schemas.openxmlformats.org/officeDocument/2006/relationships/tags" Target="../tags/tag501.xml"/></Relationships>
</file>

<file path=ppt/slides/_rels/slide10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05.xml"/><Relationship Id="rId7" Type="http://schemas.openxmlformats.org/officeDocument/2006/relationships/notesSlide" Target="../notesSlides/notesSlide8.xml"/><Relationship Id="rId2" Type="http://schemas.openxmlformats.org/officeDocument/2006/relationships/tags" Target="../tags/tag504.xml"/><Relationship Id="rId1" Type="http://schemas.openxmlformats.org/officeDocument/2006/relationships/tags" Target="../tags/tag503.xml"/><Relationship Id="rId6" Type="http://schemas.openxmlformats.org/officeDocument/2006/relationships/slideLayout" Target="../slideLayouts/slideLayout7.xml"/><Relationship Id="rId5" Type="http://schemas.openxmlformats.org/officeDocument/2006/relationships/tags" Target="../tags/tag507.xml"/><Relationship Id="rId4" Type="http://schemas.openxmlformats.org/officeDocument/2006/relationships/tags" Target="../tags/tag506.xml"/></Relationships>
</file>

<file path=ppt/slides/_rels/slide10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10.xml"/><Relationship Id="rId7" Type="http://schemas.openxmlformats.org/officeDocument/2006/relationships/notesSlide" Target="../notesSlides/notesSlide9.xml"/><Relationship Id="rId2" Type="http://schemas.openxmlformats.org/officeDocument/2006/relationships/tags" Target="../tags/tag509.xml"/><Relationship Id="rId1" Type="http://schemas.openxmlformats.org/officeDocument/2006/relationships/tags" Target="../tags/tag508.xml"/><Relationship Id="rId6" Type="http://schemas.openxmlformats.org/officeDocument/2006/relationships/slideLayout" Target="../slideLayouts/slideLayout7.xml"/><Relationship Id="rId5" Type="http://schemas.openxmlformats.org/officeDocument/2006/relationships/tags" Target="../tags/tag512.xml"/><Relationship Id="rId4" Type="http://schemas.openxmlformats.org/officeDocument/2006/relationships/tags" Target="../tags/tag511.xml"/></Relationships>
</file>

<file path=ppt/slides/_rels/slide10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15.xml"/><Relationship Id="rId7" Type="http://schemas.openxmlformats.org/officeDocument/2006/relationships/notesSlide" Target="../notesSlides/notesSlide10.xml"/><Relationship Id="rId2" Type="http://schemas.openxmlformats.org/officeDocument/2006/relationships/tags" Target="../tags/tag514.xml"/><Relationship Id="rId1" Type="http://schemas.openxmlformats.org/officeDocument/2006/relationships/tags" Target="../tags/tag513.xml"/><Relationship Id="rId6" Type="http://schemas.openxmlformats.org/officeDocument/2006/relationships/slideLayout" Target="../slideLayouts/slideLayout7.xml"/><Relationship Id="rId5" Type="http://schemas.openxmlformats.org/officeDocument/2006/relationships/tags" Target="../tags/tag517.xml"/><Relationship Id="rId4" Type="http://schemas.openxmlformats.org/officeDocument/2006/relationships/tags" Target="../tags/tag516.xml"/></Relationships>
</file>

<file path=ppt/slides/_rels/slide10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20.xml"/><Relationship Id="rId7" Type="http://schemas.openxmlformats.org/officeDocument/2006/relationships/notesSlide" Target="../notesSlides/notesSlide11.xml"/><Relationship Id="rId2" Type="http://schemas.openxmlformats.org/officeDocument/2006/relationships/tags" Target="../tags/tag519.xml"/><Relationship Id="rId1" Type="http://schemas.openxmlformats.org/officeDocument/2006/relationships/tags" Target="../tags/tag518.xml"/><Relationship Id="rId6" Type="http://schemas.openxmlformats.org/officeDocument/2006/relationships/slideLayout" Target="../slideLayouts/slideLayout7.xml"/><Relationship Id="rId5" Type="http://schemas.openxmlformats.org/officeDocument/2006/relationships/tags" Target="../tags/tag522.xml"/><Relationship Id="rId4" Type="http://schemas.openxmlformats.org/officeDocument/2006/relationships/tags" Target="../tags/tag521.xml"/></Relationships>
</file>

<file path=ppt/slides/_rels/slide10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25.xml"/><Relationship Id="rId7" Type="http://schemas.openxmlformats.org/officeDocument/2006/relationships/notesSlide" Target="../notesSlides/notesSlide12.xml"/><Relationship Id="rId2" Type="http://schemas.openxmlformats.org/officeDocument/2006/relationships/tags" Target="../tags/tag524.xml"/><Relationship Id="rId1" Type="http://schemas.openxmlformats.org/officeDocument/2006/relationships/tags" Target="../tags/tag523.xml"/><Relationship Id="rId6" Type="http://schemas.openxmlformats.org/officeDocument/2006/relationships/slideLayout" Target="../slideLayouts/slideLayout7.xml"/><Relationship Id="rId5" Type="http://schemas.openxmlformats.org/officeDocument/2006/relationships/tags" Target="../tags/tag527.xml"/><Relationship Id="rId4" Type="http://schemas.openxmlformats.org/officeDocument/2006/relationships/tags" Target="../tags/tag526.xml"/></Relationships>
</file>

<file path=ppt/slides/_rels/slide10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30.xml"/><Relationship Id="rId7" Type="http://schemas.openxmlformats.org/officeDocument/2006/relationships/notesSlide" Target="../notesSlides/notesSlide13.xml"/><Relationship Id="rId2" Type="http://schemas.openxmlformats.org/officeDocument/2006/relationships/tags" Target="../tags/tag529.xml"/><Relationship Id="rId1" Type="http://schemas.openxmlformats.org/officeDocument/2006/relationships/tags" Target="../tags/tag528.xml"/><Relationship Id="rId6" Type="http://schemas.openxmlformats.org/officeDocument/2006/relationships/slideLayout" Target="../slideLayouts/slideLayout7.xml"/><Relationship Id="rId5" Type="http://schemas.openxmlformats.org/officeDocument/2006/relationships/tags" Target="../tags/tag532.xml"/><Relationship Id="rId4" Type="http://schemas.openxmlformats.org/officeDocument/2006/relationships/tags" Target="../tags/tag531.xml"/></Relationships>
</file>

<file path=ppt/slides/_rels/slide108.xml.rels><?xml version="1.0" encoding="UTF-8" standalone="yes"?>
<Relationships xmlns="http://schemas.openxmlformats.org/package/2006/relationships"><Relationship Id="rId3" Type="http://schemas.openxmlformats.org/officeDocument/2006/relationships/tags" Target="../tags/tag535.xml"/><Relationship Id="rId7" Type="http://schemas.openxmlformats.org/officeDocument/2006/relationships/image" Target="../media/image1.png"/><Relationship Id="rId2" Type="http://schemas.openxmlformats.org/officeDocument/2006/relationships/tags" Target="../tags/tag534.xml"/><Relationship Id="rId1" Type="http://schemas.openxmlformats.org/officeDocument/2006/relationships/tags" Target="../tags/tag533.xml"/><Relationship Id="rId6" Type="http://schemas.openxmlformats.org/officeDocument/2006/relationships/slideLayout" Target="../slideLayouts/slideLayout7.xml"/><Relationship Id="rId5" Type="http://schemas.openxmlformats.org/officeDocument/2006/relationships/tags" Target="../tags/tag537.xml"/><Relationship Id="rId4" Type="http://schemas.openxmlformats.org/officeDocument/2006/relationships/tags" Target="../tags/tag536.xml"/></Relationships>
</file>

<file path=ppt/slides/_rels/slide109.xml.rels><?xml version="1.0" encoding="UTF-8" standalone="yes"?>
<Relationships xmlns="http://schemas.openxmlformats.org/package/2006/relationships"><Relationship Id="rId3" Type="http://schemas.openxmlformats.org/officeDocument/2006/relationships/tags" Target="../tags/tag540.xml"/><Relationship Id="rId7" Type="http://schemas.openxmlformats.org/officeDocument/2006/relationships/image" Target="../media/image1.png"/><Relationship Id="rId2" Type="http://schemas.openxmlformats.org/officeDocument/2006/relationships/tags" Target="../tags/tag539.xml"/><Relationship Id="rId1" Type="http://schemas.openxmlformats.org/officeDocument/2006/relationships/tags" Target="../tags/tag538.xml"/><Relationship Id="rId6" Type="http://schemas.openxmlformats.org/officeDocument/2006/relationships/slideLayout" Target="../slideLayouts/slideLayout7.xml"/><Relationship Id="rId5" Type="http://schemas.openxmlformats.org/officeDocument/2006/relationships/tags" Target="../tags/tag542.xml"/><Relationship Id="rId4" Type="http://schemas.openxmlformats.org/officeDocument/2006/relationships/tags" Target="../tags/tag541.xml"/></Relationships>
</file>

<file path=ppt/slides/_rels/slide11.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image" Target="../media/image1.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Layout" Target="../slideLayouts/slideLayout7.xml"/><Relationship Id="rId5" Type="http://schemas.openxmlformats.org/officeDocument/2006/relationships/tags" Target="../tags/tag53.xml"/><Relationship Id="rId4" Type="http://schemas.openxmlformats.org/officeDocument/2006/relationships/tags" Target="../tags/tag52.xml"/></Relationships>
</file>

<file path=ppt/slides/_rels/slide110.xml.rels><?xml version="1.0" encoding="UTF-8" standalone="yes"?>
<Relationships xmlns="http://schemas.openxmlformats.org/package/2006/relationships"><Relationship Id="rId3" Type="http://schemas.openxmlformats.org/officeDocument/2006/relationships/tags" Target="../tags/tag545.xml"/><Relationship Id="rId7" Type="http://schemas.openxmlformats.org/officeDocument/2006/relationships/image" Target="../media/image1.png"/><Relationship Id="rId2" Type="http://schemas.openxmlformats.org/officeDocument/2006/relationships/tags" Target="../tags/tag544.xml"/><Relationship Id="rId1" Type="http://schemas.openxmlformats.org/officeDocument/2006/relationships/tags" Target="../tags/tag543.xml"/><Relationship Id="rId6" Type="http://schemas.openxmlformats.org/officeDocument/2006/relationships/slideLayout" Target="../slideLayouts/slideLayout7.xml"/><Relationship Id="rId5" Type="http://schemas.openxmlformats.org/officeDocument/2006/relationships/tags" Target="../tags/tag547.xml"/><Relationship Id="rId4" Type="http://schemas.openxmlformats.org/officeDocument/2006/relationships/tags" Target="../tags/tag546.xml"/></Relationships>
</file>

<file path=ppt/slides/_rels/slide111.xml.rels><?xml version="1.0" encoding="UTF-8" standalone="yes"?>
<Relationships xmlns="http://schemas.openxmlformats.org/package/2006/relationships"><Relationship Id="rId3" Type="http://schemas.openxmlformats.org/officeDocument/2006/relationships/tags" Target="../tags/tag550.xml"/><Relationship Id="rId7" Type="http://schemas.openxmlformats.org/officeDocument/2006/relationships/image" Target="../media/image1.png"/><Relationship Id="rId2" Type="http://schemas.openxmlformats.org/officeDocument/2006/relationships/tags" Target="../tags/tag549.xml"/><Relationship Id="rId1" Type="http://schemas.openxmlformats.org/officeDocument/2006/relationships/tags" Target="../tags/tag548.xml"/><Relationship Id="rId6" Type="http://schemas.openxmlformats.org/officeDocument/2006/relationships/slideLayout" Target="../slideLayouts/slideLayout7.xml"/><Relationship Id="rId5" Type="http://schemas.openxmlformats.org/officeDocument/2006/relationships/tags" Target="../tags/tag552.xml"/><Relationship Id="rId4" Type="http://schemas.openxmlformats.org/officeDocument/2006/relationships/tags" Target="../tags/tag551.xml"/></Relationships>
</file>

<file path=ppt/slides/_rels/slide112.xml.rels><?xml version="1.0" encoding="UTF-8" standalone="yes"?>
<Relationships xmlns="http://schemas.openxmlformats.org/package/2006/relationships"><Relationship Id="rId3" Type="http://schemas.openxmlformats.org/officeDocument/2006/relationships/tags" Target="../tags/tag555.xml"/><Relationship Id="rId7" Type="http://schemas.openxmlformats.org/officeDocument/2006/relationships/image" Target="../media/image1.png"/><Relationship Id="rId2" Type="http://schemas.openxmlformats.org/officeDocument/2006/relationships/tags" Target="../tags/tag554.xml"/><Relationship Id="rId1" Type="http://schemas.openxmlformats.org/officeDocument/2006/relationships/tags" Target="../tags/tag553.xml"/><Relationship Id="rId6" Type="http://schemas.openxmlformats.org/officeDocument/2006/relationships/slideLayout" Target="../slideLayouts/slideLayout7.xml"/><Relationship Id="rId5" Type="http://schemas.openxmlformats.org/officeDocument/2006/relationships/tags" Target="../tags/tag557.xml"/><Relationship Id="rId4" Type="http://schemas.openxmlformats.org/officeDocument/2006/relationships/tags" Target="../tags/tag556.xml"/></Relationships>
</file>

<file path=ppt/slides/_rels/slide113.xml.rels><?xml version="1.0" encoding="UTF-8" standalone="yes"?>
<Relationships xmlns="http://schemas.openxmlformats.org/package/2006/relationships"><Relationship Id="rId3" Type="http://schemas.openxmlformats.org/officeDocument/2006/relationships/tags" Target="../tags/tag560.xml"/><Relationship Id="rId7" Type="http://schemas.openxmlformats.org/officeDocument/2006/relationships/image" Target="../media/image1.png"/><Relationship Id="rId2" Type="http://schemas.openxmlformats.org/officeDocument/2006/relationships/tags" Target="../tags/tag559.xml"/><Relationship Id="rId1" Type="http://schemas.openxmlformats.org/officeDocument/2006/relationships/tags" Target="../tags/tag558.xml"/><Relationship Id="rId6" Type="http://schemas.openxmlformats.org/officeDocument/2006/relationships/slideLayout" Target="../slideLayouts/slideLayout7.xml"/><Relationship Id="rId5" Type="http://schemas.openxmlformats.org/officeDocument/2006/relationships/tags" Target="../tags/tag562.xml"/><Relationship Id="rId4" Type="http://schemas.openxmlformats.org/officeDocument/2006/relationships/tags" Target="../tags/tag561.xml"/></Relationships>
</file>

<file path=ppt/slides/_rels/slide114.xml.rels><?xml version="1.0" encoding="UTF-8" standalone="yes"?>
<Relationships xmlns="http://schemas.openxmlformats.org/package/2006/relationships"><Relationship Id="rId3" Type="http://schemas.openxmlformats.org/officeDocument/2006/relationships/tags" Target="../tags/tag565.xml"/><Relationship Id="rId7" Type="http://schemas.openxmlformats.org/officeDocument/2006/relationships/image" Target="../media/image1.png"/><Relationship Id="rId2" Type="http://schemas.openxmlformats.org/officeDocument/2006/relationships/tags" Target="../tags/tag564.xml"/><Relationship Id="rId1" Type="http://schemas.openxmlformats.org/officeDocument/2006/relationships/tags" Target="../tags/tag563.xml"/><Relationship Id="rId6" Type="http://schemas.openxmlformats.org/officeDocument/2006/relationships/slideLayout" Target="../slideLayouts/slideLayout7.xml"/><Relationship Id="rId5" Type="http://schemas.openxmlformats.org/officeDocument/2006/relationships/tags" Target="../tags/tag567.xml"/><Relationship Id="rId4" Type="http://schemas.openxmlformats.org/officeDocument/2006/relationships/tags" Target="../tags/tag566.xml"/></Relationships>
</file>

<file path=ppt/slides/_rels/slide115.xml.rels><?xml version="1.0" encoding="UTF-8" standalone="yes"?>
<Relationships xmlns="http://schemas.openxmlformats.org/package/2006/relationships"><Relationship Id="rId3" Type="http://schemas.openxmlformats.org/officeDocument/2006/relationships/tags" Target="../tags/tag570.xml"/><Relationship Id="rId7" Type="http://schemas.openxmlformats.org/officeDocument/2006/relationships/image" Target="../media/image1.png"/><Relationship Id="rId2" Type="http://schemas.openxmlformats.org/officeDocument/2006/relationships/tags" Target="../tags/tag569.xml"/><Relationship Id="rId1" Type="http://schemas.openxmlformats.org/officeDocument/2006/relationships/tags" Target="../tags/tag568.xml"/><Relationship Id="rId6" Type="http://schemas.openxmlformats.org/officeDocument/2006/relationships/slideLayout" Target="../slideLayouts/slideLayout7.xml"/><Relationship Id="rId5" Type="http://schemas.openxmlformats.org/officeDocument/2006/relationships/tags" Target="../tags/tag572.xml"/><Relationship Id="rId4" Type="http://schemas.openxmlformats.org/officeDocument/2006/relationships/tags" Target="../tags/tag571.xml"/></Relationships>
</file>

<file path=ppt/slides/_rels/slide1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75.xml"/><Relationship Id="rId7" Type="http://schemas.openxmlformats.org/officeDocument/2006/relationships/notesSlide" Target="../notesSlides/notesSlide14.xml"/><Relationship Id="rId2" Type="http://schemas.openxmlformats.org/officeDocument/2006/relationships/tags" Target="../tags/tag574.xml"/><Relationship Id="rId1" Type="http://schemas.openxmlformats.org/officeDocument/2006/relationships/tags" Target="../tags/tag573.xml"/><Relationship Id="rId6" Type="http://schemas.openxmlformats.org/officeDocument/2006/relationships/slideLayout" Target="../slideLayouts/slideLayout7.xml"/><Relationship Id="rId5" Type="http://schemas.openxmlformats.org/officeDocument/2006/relationships/tags" Target="../tags/tag577.xml"/><Relationship Id="rId4" Type="http://schemas.openxmlformats.org/officeDocument/2006/relationships/tags" Target="../tags/tag576.xml"/></Relationships>
</file>

<file path=ppt/slides/_rels/slide117.xml.rels><?xml version="1.0" encoding="UTF-8" standalone="yes"?>
<Relationships xmlns="http://schemas.openxmlformats.org/package/2006/relationships"><Relationship Id="rId3" Type="http://schemas.openxmlformats.org/officeDocument/2006/relationships/tags" Target="../tags/tag580.xml"/><Relationship Id="rId7" Type="http://schemas.openxmlformats.org/officeDocument/2006/relationships/image" Target="../media/image1.png"/><Relationship Id="rId2" Type="http://schemas.openxmlformats.org/officeDocument/2006/relationships/tags" Target="../tags/tag579.xml"/><Relationship Id="rId1" Type="http://schemas.openxmlformats.org/officeDocument/2006/relationships/tags" Target="../tags/tag578.xml"/><Relationship Id="rId6" Type="http://schemas.openxmlformats.org/officeDocument/2006/relationships/slideLayout" Target="../slideLayouts/slideLayout7.xml"/><Relationship Id="rId5" Type="http://schemas.openxmlformats.org/officeDocument/2006/relationships/tags" Target="../tags/tag582.xml"/><Relationship Id="rId4" Type="http://schemas.openxmlformats.org/officeDocument/2006/relationships/tags" Target="../tags/tag581.xml"/></Relationships>
</file>

<file path=ppt/slides/_rels/slide118.xml.rels><?xml version="1.0" encoding="UTF-8" standalone="yes"?>
<Relationships xmlns="http://schemas.openxmlformats.org/package/2006/relationships"><Relationship Id="rId3" Type="http://schemas.openxmlformats.org/officeDocument/2006/relationships/tags" Target="../tags/tag585.xml"/><Relationship Id="rId7" Type="http://schemas.openxmlformats.org/officeDocument/2006/relationships/image" Target="../media/image1.png"/><Relationship Id="rId2" Type="http://schemas.openxmlformats.org/officeDocument/2006/relationships/tags" Target="../tags/tag584.xml"/><Relationship Id="rId1" Type="http://schemas.openxmlformats.org/officeDocument/2006/relationships/tags" Target="../tags/tag583.xml"/><Relationship Id="rId6" Type="http://schemas.openxmlformats.org/officeDocument/2006/relationships/slideLayout" Target="../slideLayouts/slideLayout7.xml"/><Relationship Id="rId5" Type="http://schemas.openxmlformats.org/officeDocument/2006/relationships/tags" Target="../tags/tag587.xml"/><Relationship Id="rId4" Type="http://schemas.openxmlformats.org/officeDocument/2006/relationships/tags" Target="../tags/tag586.xml"/></Relationships>
</file>

<file path=ppt/slides/_rels/slide119.xml.rels><?xml version="1.0" encoding="UTF-8" standalone="yes"?>
<Relationships xmlns="http://schemas.openxmlformats.org/package/2006/relationships"><Relationship Id="rId3" Type="http://schemas.openxmlformats.org/officeDocument/2006/relationships/tags" Target="../tags/tag590.xml"/><Relationship Id="rId7" Type="http://schemas.openxmlformats.org/officeDocument/2006/relationships/image" Target="../media/image1.png"/><Relationship Id="rId2" Type="http://schemas.openxmlformats.org/officeDocument/2006/relationships/tags" Target="../tags/tag589.xml"/><Relationship Id="rId1" Type="http://schemas.openxmlformats.org/officeDocument/2006/relationships/tags" Target="../tags/tag588.xml"/><Relationship Id="rId6" Type="http://schemas.openxmlformats.org/officeDocument/2006/relationships/slideLayout" Target="../slideLayouts/slideLayout7.xml"/><Relationship Id="rId5" Type="http://schemas.openxmlformats.org/officeDocument/2006/relationships/tags" Target="../tags/tag592.xml"/><Relationship Id="rId4" Type="http://schemas.openxmlformats.org/officeDocument/2006/relationships/tags" Target="../tags/tag591.xml"/></Relationships>
</file>

<file path=ppt/slides/_rels/slide12.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1.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7.xml"/><Relationship Id="rId5" Type="http://schemas.openxmlformats.org/officeDocument/2006/relationships/tags" Target="../tags/tag58.xml"/><Relationship Id="rId4" Type="http://schemas.openxmlformats.org/officeDocument/2006/relationships/tags" Target="../tags/tag57.xml"/></Relationships>
</file>

<file path=ppt/slides/_rels/slide120.xml.rels><?xml version="1.0" encoding="UTF-8" standalone="yes"?>
<Relationships xmlns="http://schemas.openxmlformats.org/package/2006/relationships"><Relationship Id="rId3" Type="http://schemas.openxmlformats.org/officeDocument/2006/relationships/tags" Target="../tags/tag595.xml"/><Relationship Id="rId7" Type="http://schemas.openxmlformats.org/officeDocument/2006/relationships/image" Target="../media/image1.png"/><Relationship Id="rId2" Type="http://schemas.openxmlformats.org/officeDocument/2006/relationships/tags" Target="../tags/tag594.xml"/><Relationship Id="rId1" Type="http://schemas.openxmlformats.org/officeDocument/2006/relationships/tags" Target="../tags/tag593.xml"/><Relationship Id="rId6" Type="http://schemas.openxmlformats.org/officeDocument/2006/relationships/slideLayout" Target="../slideLayouts/slideLayout7.xml"/><Relationship Id="rId5" Type="http://schemas.openxmlformats.org/officeDocument/2006/relationships/tags" Target="../tags/tag597.xml"/><Relationship Id="rId4" Type="http://schemas.openxmlformats.org/officeDocument/2006/relationships/tags" Target="../tags/tag596.xml"/></Relationships>
</file>

<file path=ppt/slides/_rels/slide121.xml.rels><?xml version="1.0" encoding="UTF-8" standalone="yes"?>
<Relationships xmlns="http://schemas.openxmlformats.org/package/2006/relationships"><Relationship Id="rId3" Type="http://schemas.openxmlformats.org/officeDocument/2006/relationships/tags" Target="../tags/tag600.xml"/><Relationship Id="rId7" Type="http://schemas.openxmlformats.org/officeDocument/2006/relationships/image" Target="../media/image1.png"/><Relationship Id="rId2" Type="http://schemas.openxmlformats.org/officeDocument/2006/relationships/tags" Target="../tags/tag599.xml"/><Relationship Id="rId1" Type="http://schemas.openxmlformats.org/officeDocument/2006/relationships/tags" Target="../tags/tag598.xml"/><Relationship Id="rId6" Type="http://schemas.openxmlformats.org/officeDocument/2006/relationships/slideLayout" Target="../slideLayouts/slideLayout7.xml"/><Relationship Id="rId5" Type="http://schemas.openxmlformats.org/officeDocument/2006/relationships/tags" Target="../tags/tag602.xml"/><Relationship Id="rId4" Type="http://schemas.openxmlformats.org/officeDocument/2006/relationships/tags" Target="../tags/tag601.xml"/></Relationships>
</file>

<file path=ppt/slides/_rels/slide122.xml.rels><?xml version="1.0" encoding="UTF-8" standalone="yes"?>
<Relationships xmlns="http://schemas.openxmlformats.org/package/2006/relationships"><Relationship Id="rId3" Type="http://schemas.openxmlformats.org/officeDocument/2006/relationships/tags" Target="../tags/tag605.xml"/><Relationship Id="rId7" Type="http://schemas.openxmlformats.org/officeDocument/2006/relationships/image" Target="../media/image1.png"/><Relationship Id="rId2" Type="http://schemas.openxmlformats.org/officeDocument/2006/relationships/tags" Target="../tags/tag604.xml"/><Relationship Id="rId1" Type="http://schemas.openxmlformats.org/officeDocument/2006/relationships/tags" Target="../tags/tag603.xml"/><Relationship Id="rId6" Type="http://schemas.openxmlformats.org/officeDocument/2006/relationships/slideLayout" Target="../slideLayouts/slideLayout7.xml"/><Relationship Id="rId5" Type="http://schemas.openxmlformats.org/officeDocument/2006/relationships/tags" Target="../tags/tag607.xml"/><Relationship Id="rId4" Type="http://schemas.openxmlformats.org/officeDocument/2006/relationships/tags" Target="../tags/tag606.xml"/></Relationships>
</file>

<file path=ppt/slides/_rels/slide123.xml.rels><?xml version="1.0" encoding="UTF-8" standalone="yes"?>
<Relationships xmlns="http://schemas.openxmlformats.org/package/2006/relationships"><Relationship Id="rId3" Type="http://schemas.openxmlformats.org/officeDocument/2006/relationships/tags" Target="../tags/tag610.xml"/><Relationship Id="rId7" Type="http://schemas.openxmlformats.org/officeDocument/2006/relationships/image" Target="../media/image1.png"/><Relationship Id="rId2" Type="http://schemas.openxmlformats.org/officeDocument/2006/relationships/tags" Target="../tags/tag609.xml"/><Relationship Id="rId1" Type="http://schemas.openxmlformats.org/officeDocument/2006/relationships/tags" Target="../tags/tag608.xml"/><Relationship Id="rId6" Type="http://schemas.openxmlformats.org/officeDocument/2006/relationships/slideLayout" Target="../slideLayouts/slideLayout7.xml"/><Relationship Id="rId5" Type="http://schemas.openxmlformats.org/officeDocument/2006/relationships/tags" Target="../tags/tag612.xml"/><Relationship Id="rId4" Type="http://schemas.openxmlformats.org/officeDocument/2006/relationships/tags" Target="../tags/tag611.xml"/></Relationships>
</file>

<file path=ppt/slides/_rels/slide124.xml.rels><?xml version="1.0" encoding="UTF-8" standalone="yes"?>
<Relationships xmlns="http://schemas.openxmlformats.org/package/2006/relationships"><Relationship Id="rId3" Type="http://schemas.openxmlformats.org/officeDocument/2006/relationships/tags" Target="../tags/tag615.xml"/><Relationship Id="rId7" Type="http://schemas.openxmlformats.org/officeDocument/2006/relationships/image" Target="../media/image1.png"/><Relationship Id="rId2" Type="http://schemas.openxmlformats.org/officeDocument/2006/relationships/tags" Target="../tags/tag614.xml"/><Relationship Id="rId1" Type="http://schemas.openxmlformats.org/officeDocument/2006/relationships/tags" Target="../tags/tag613.xml"/><Relationship Id="rId6" Type="http://schemas.openxmlformats.org/officeDocument/2006/relationships/slideLayout" Target="../slideLayouts/slideLayout7.xml"/><Relationship Id="rId5" Type="http://schemas.openxmlformats.org/officeDocument/2006/relationships/tags" Target="../tags/tag617.xml"/><Relationship Id="rId4" Type="http://schemas.openxmlformats.org/officeDocument/2006/relationships/tags" Target="../tags/tag616.xml"/></Relationships>
</file>

<file path=ppt/slides/_rels/slide125.xml.rels><?xml version="1.0" encoding="UTF-8" standalone="yes"?>
<Relationships xmlns="http://schemas.openxmlformats.org/package/2006/relationships"><Relationship Id="rId3" Type="http://schemas.openxmlformats.org/officeDocument/2006/relationships/tags" Target="../tags/tag620.xml"/><Relationship Id="rId7" Type="http://schemas.openxmlformats.org/officeDocument/2006/relationships/image" Target="../media/image1.png"/><Relationship Id="rId2" Type="http://schemas.openxmlformats.org/officeDocument/2006/relationships/tags" Target="../tags/tag619.xml"/><Relationship Id="rId1" Type="http://schemas.openxmlformats.org/officeDocument/2006/relationships/tags" Target="../tags/tag618.xml"/><Relationship Id="rId6" Type="http://schemas.openxmlformats.org/officeDocument/2006/relationships/slideLayout" Target="../slideLayouts/slideLayout7.xml"/><Relationship Id="rId5" Type="http://schemas.openxmlformats.org/officeDocument/2006/relationships/tags" Target="../tags/tag622.xml"/><Relationship Id="rId4" Type="http://schemas.openxmlformats.org/officeDocument/2006/relationships/tags" Target="../tags/tag621.xml"/></Relationships>
</file>

<file path=ppt/slides/_rels/slide126.xml.rels><?xml version="1.0" encoding="UTF-8" standalone="yes"?>
<Relationships xmlns="http://schemas.openxmlformats.org/package/2006/relationships"><Relationship Id="rId3" Type="http://schemas.openxmlformats.org/officeDocument/2006/relationships/tags" Target="../tags/tag625.xml"/><Relationship Id="rId7" Type="http://schemas.openxmlformats.org/officeDocument/2006/relationships/image" Target="../media/image1.png"/><Relationship Id="rId2" Type="http://schemas.openxmlformats.org/officeDocument/2006/relationships/tags" Target="../tags/tag624.xml"/><Relationship Id="rId1" Type="http://schemas.openxmlformats.org/officeDocument/2006/relationships/tags" Target="../tags/tag623.xml"/><Relationship Id="rId6" Type="http://schemas.openxmlformats.org/officeDocument/2006/relationships/slideLayout" Target="../slideLayouts/slideLayout7.xml"/><Relationship Id="rId5" Type="http://schemas.openxmlformats.org/officeDocument/2006/relationships/tags" Target="../tags/tag627.xml"/><Relationship Id="rId4" Type="http://schemas.openxmlformats.org/officeDocument/2006/relationships/tags" Target="../tags/tag626.xml"/></Relationships>
</file>

<file path=ppt/slides/_rels/slide127.xml.rels><?xml version="1.0" encoding="UTF-8" standalone="yes"?>
<Relationships xmlns="http://schemas.openxmlformats.org/package/2006/relationships"><Relationship Id="rId3" Type="http://schemas.openxmlformats.org/officeDocument/2006/relationships/tags" Target="../tags/tag630.xml"/><Relationship Id="rId7" Type="http://schemas.openxmlformats.org/officeDocument/2006/relationships/image" Target="../media/image1.png"/><Relationship Id="rId2" Type="http://schemas.openxmlformats.org/officeDocument/2006/relationships/tags" Target="../tags/tag629.xml"/><Relationship Id="rId1" Type="http://schemas.openxmlformats.org/officeDocument/2006/relationships/tags" Target="../tags/tag628.xml"/><Relationship Id="rId6" Type="http://schemas.openxmlformats.org/officeDocument/2006/relationships/slideLayout" Target="../slideLayouts/slideLayout7.xml"/><Relationship Id="rId5" Type="http://schemas.openxmlformats.org/officeDocument/2006/relationships/tags" Target="../tags/tag632.xml"/><Relationship Id="rId4" Type="http://schemas.openxmlformats.org/officeDocument/2006/relationships/tags" Target="../tags/tag631.xml"/></Relationships>
</file>

<file path=ppt/slides/_rels/slide128.xml.rels><?xml version="1.0" encoding="UTF-8" standalone="yes"?>
<Relationships xmlns="http://schemas.openxmlformats.org/package/2006/relationships"><Relationship Id="rId3" Type="http://schemas.openxmlformats.org/officeDocument/2006/relationships/tags" Target="../tags/tag635.xml"/><Relationship Id="rId7" Type="http://schemas.openxmlformats.org/officeDocument/2006/relationships/image" Target="../media/image1.png"/><Relationship Id="rId2" Type="http://schemas.openxmlformats.org/officeDocument/2006/relationships/tags" Target="../tags/tag634.xml"/><Relationship Id="rId1" Type="http://schemas.openxmlformats.org/officeDocument/2006/relationships/tags" Target="../tags/tag633.xml"/><Relationship Id="rId6" Type="http://schemas.openxmlformats.org/officeDocument/2006/relationships/slideLayout" Target="../slideLayouts/slideLayout7.xml"/><Relationship Id="rId5" Type="http://schemas.openxmlformats.org/officeDocument/2006/relationships/tags" Target="../tags/tag637.xml"/><Relationship Id="rId4" Type="http://schemas.openxmlformats.org/officeDocument/2006/relationships/tags" Target="../tags/tag636.xml"/></Relationships>
</file>

<file path=ppt/slides/_rels/slide12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40.xml"/><Relationship Id="rId7" Type="http://schemas.openxmlformats.org/officeDocument/2006/relationships/notesSlide" Target="../notesSlides/notesSlide15.xml"/><Relationship Id="rId2" Type="http://schemas.openxmlformats.org/officeDocument/2006/relationships/tags" Target="../tags/tag639.xml"/><Relationship Id="rId1" Type="http://schemas.openxmlformats.org/officeDocument/2006/relationships/tags" Target="../tags/tag638.xml"/><Relationship Id="rId6" Type="http://schemas.openxmlformats.org/officeDocument/2006/relationships/slideLayout" Target="../slideLayouts/slideLayout7.xml"/><Relationship Id="rId5" Type="http://schemas.openxmlformats.org/officeDocument/2006/relationships/tags" Target="../tags/tag642.xml"/><Relationship Id="rId4" Type="http://schemas.openxmlformats.org/officeDocument/2006/relationships/tags" Target="../tags/tag641.xml"/></Relationships>
</file>

<file path=ppt/slides/_rels/slide13.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1.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7.xml"/><Relationship Id="rId5" Type="http://schemas.openxmlformats.org/officeDocument/2006/relationships/tags" Target="../tags/tag63.xml"/><Relationship Id="rId4" Type="http://schemas.openxmlformats.org/officeDocument/2006/relationships/tags" Target="../tags/tag62.xml"/></Relationships>
</file>

<file path=ppt/slides/_rels/slide13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45.xml"/><Relationship Id="rId7" Type="http://schemas.openxmlformats.org/officeDocument/2006/relationships/notesSlide" Target="../notesSlides/notesSlide16.xml"/><Relationship Id="rId2" Type="http://schemas.openxmlformats.org/officeDocument/2006/relationships/tags" Target="../tags/tag644.xml"/><Relationship Id="rId1" Type="http://schemas.openxmlformats.org/officeDocument/2006/relationships/tags" Target="../tags/tag643.xml"/><Relationship Id="rId6" Type="http://schemas.openxmlformats.org/officeDocument/2006/relationships/slideLayout" Target="../slideLayouts/slideLayout7.xml"/><Relationship Id="rId5" Type="http://schemas.openxmlformats.org/officeDocument/2006/relationships/tags" Target="../tags/tag647.xml"/><Relationship Id="rId4" Type="http://schemas.openxmlformats.org/officeDocument/2006/relationships/tags" Target="../tags/tag646.xml"/></Relationships>
</file>

<file path=ppt/slides/_rels/slide13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50.xml"/><Relationship Id="rId7" Type="http://schemas.openxmlformats.org/officeDocument/2006/relationships/notesSlide" Target="../notesSlides/notesSlide17.xml"/><Relationship Id="rId2" Type="http://schemas.openxmlformats.org/officeDocument/2006/relationships/tags" Target="../tags/tag649.xml"/><Relationship Id="rId1" Type="http://schemas.openxmlformats.org/officeDocument/2006/relationships/tags" Target="../tags/tag648.xml"/><Relationship Id="rId6" Type="http://schemas.openxmlformats.org/officeDocument/2006/relationships/slideLayout" Target="../slideLayouts/slideLayout7.xml"/><Relationship Id="rId5" Type="http://schemas.openxmlformats.org/officeDocument/2006/relationships/tags" Target="../tags/tag652.xml"/><Relationship Id="rId4" Type="http://schemas.openxmlformats.org/officeDocument/2006/relationships/tags" Target="../tags/tag651.xml"/></Relationships>
</file>

<file path=ppt/slides/_rels/slide13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55.xml"/><Relationship Id="rId7" Type="http://schemas.openxmlformats.org/officeDocument/2006/relationships/notesSlide" Target="../notesSlides/notesSlide18.xml"/><Relationship Id="rId2" Type="http://schemas.openxmlformats.org/officeDocument/2006/relationships/tags" Target="../tags/tag654.xml"/><Relationship Id="rId1" Type="http://schemas.openxmlformats.org/officeDocument/2006/relationships/tags" Target="../tags/tag653.xml"/><Relationship Id="rId6" Type="http://schemas.openxmlformats.org/officeDocument/2006/relationships/slideLayout" Target="../slideLayouts/slideLayout7.xml"/><Relationship Id="rId5" Type="http://schemas.openxmlformats.org/officeDocument/2006/relationships/tags" Target="../tags/tag657.xml"/><Relationship Id="rId4" Type="http://schemas.openxmlformats.org/officeDocument/2006/relationships/tags" Target="../tags/tag656.xml"/></Relationships>
</file>

<file path=ppt/slides/_rels/slide13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60.xml"/><Relationship Id="rId7" Type="http://schemas.openxmlformats.org/officeDocument/2006/relationships/notesSlide" Target="../notesSlides/notesSlide19.xml"/><Relationship Id="rId2" Type="http://schemas.openxmlformats.org/officeDocument/2006/relationships/tags" Target="../tags/tag659.xml"/><Relationship Id="rId1" Type="http://schemas.openxmlformats.org/officeDocument/2006/relationships/tags" Target="../tags/tag658.xml"/><Relationship Id="rId6" Type="http://schemas.openxmlformats.org/officeDocument/2006/relationships/slideLayout" Target="../slideLayouts/slideLayout7.xml"/><Relationship Id="rId5" Type="http://schemas.openxmlformats.org/officeDocument/2006/relationships/tags" Target="../tags/tag662.xml"/><Relationship Id="rId4" Type="http://schemas.openxmlformats.org/officeDocument/2006/relationships/tags" Target="../tags/tag661.xml"/></Relationships>
</file>

<file path=ppt/slides/_rels/slide134.xml.rels><?xml version="1.0" encoding="UTF-8" standalone="yes"?>
<Relationships xmlns="http://schemas.openxmlformats.org/package/2006/relationships"><Relationship Id="rId3" Type="http://schemas.openxmlformats.org/officeDocument/2006/relationships/tags" Target="../tags/tag665.xml"/><Relationship Id="rId7" Type="http://schemas.openxmlformats.org/officeDocument/2006/relationships/image" Target="../media/image1.png"/><Relationship Id="rId2" Type="http://schemas.openxmlformats.org/officeDocument/2006/relationships/tags" Target="../tags/tag664.xml"/><Relationship Id="rId1" Type="http://schemas.openxmlformats.org/officeDocument/2006/relationships/tags" Target="../tags/tag663.xml"/><Relationship Id="rId6" Type="http://schemas.openxmlformats.org/officeDocument/2006/relationships/slideLayout" Target="../slideLayouts/slideLayout7.xml"/><Relationship Id="rId5" Type="http://schemas.openxmlformats.org/officeDocument/2006/relationships/tags" Target="../tags/tag667.xml"/><Relationship Id="rId4" Type="http://schemas.openxmlformats.org/officeDocument/2006/relationships/tags" Target="../tags/tag666.xml"/></Relationships>
</file>

<file path=ppt/slides/_rels/slide135.xml.rels><?xml version="1.0" encoding="UTF-8" standalone="yes"?>
<Relationships xmlns="http://schemas.openxmlformats.org/package/2006/relationships"><Relationship Id="rId3" Type="http://schemas.openxmlformats.org/officeDocument/2006/relationships/tags" Target="../tags/tag670.xml"/><Relationship Id="rId7" Type="http://schemas.openxmlformats.org/officeDocument/2006/relationships/image" Target="../media/image1.png"/><Relationship Id="rId2" Type="http://schemas.openxmlformats.org/officeDocument/2006/relationships/tags" Target="../tags/tag669.xml"/><Relationship Id="rId1" Type="http://schemas.openxmlformats.org/officeDocument/2006/relationships/tags" Target="../tags/tag668.xml"/><Relationship Id="rId6" Type="http://schemas.openxmlformats.org/officeDocument/2006/relationships/slideLayout" Target="../slideLayouts/slideLayout7.xml"/><Relationship Id="rId5" Type="http://schemas.openxmlformats.org/officeDocument/2006/relationships/tags" Target="../tags/tag672.xml"/><Relationship Id="rId4" Type="http://schemas.openxmlformats.org/officeDocument/2006/relationships/tags" Target="../tags/tag671.xml"/></Relationships>
</file>

<file path=ppt/slides/_rels/slide136.xml.rels><?xml version="1.0" encoding="UTF-8" standalone="yes"?>
<Relationships xmlns="http://schemas.openxmlformats.org/package/2006/relationships"><Relationship Id="rId3" Type="http://schemas.openxmlformats.org/officeDocument/2006/relationships/tags" Target="../tags/tag675.xml"/><Relationship Id="rId7" Type="http://schemas.openxmlformats.org/officeDocument/2006/relationships/image" Target="../media/image1.png"/><Relationship Id="rId2" Type="http://schemas.openxmlformats.org/officeDocument/2006/relationships/tags" Target="../tags/tag674.xml"/><Relationship Id="rId1" Type="http://schemas.openxmlformats.org/officeDocument/2006/relationships/tags" Target="../tags/tag673.xml"/><Relationship Id="rId6" Type="http://schemas.openxmlformats.org/officeDocument/2006/relationships/slideLayout" Target="../slideLayouts/slideLayout7.xml"/><Relationship Id="rId5" Type="http://schemas.openxmlformats.org/officeDocument/2006/relationships/tags" Target="../tags/tag677.xml"/><Relationship Id="rId4" Type="http://schemas.openxmlformats.org/officeDocument/2006/relationships/tags" Target="../tags/tag676.xml"/></Relationships>
</file>

<file path=ppt/slides/_rels/slide14.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1.pn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7.xml"/><Relationship Id="rId5" Type="http://schemas.openxmlformats.org/officeDocument/2006/relationships/tags" Target="../tags/tag68.xml"/><Relationship Id="rId4" Type="http://schemas.openxmlformats.org/officeDocument/2006/relationships/tags" Target="../tags/tag67.xml"/></Relationships>
</file>

<file path=ppt/slides/_rels/slide15.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1.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Layout" Target="../slideLayouts/slideLayout7.xml"/><Relationship Id="rId5" Type="http://schemas.openxmlformats.org/officeDocument/2006/relationships/tags" Target="../tags/tag73.xml"/><Relationship Id="rId4" Type="http://schemas.openxmlformats.org/officeDocument/2006/relationships/tags" Target="../tags/tag72.xml"/></Relationships>
</file>

<file path=ppt/slides/_rels/slide16.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image" Target="../media/image1.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Layout" Target="../slideLayouts/slideLayout7.xml"/><Relationship Id="rId5" Type="http://schemas.openxmlformats.org/officeDocument/2006/relationships/tags" Target="../tags/tag78.xml"/><Relationship Id="rId4" Type="http://schemas.openxmlformats.org/officeDocument/2006/relationships/tags" Target="../tags/tag77.xml"/></Relationships>
</file>

<file path=ppt/slides/_rels/slide17.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1.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Layout" Target="../slideLayouts/slideLayout7.xml"/><Relationship Id="rId5" Type="http://schemas.openxmlformats.org/officeDocument/2006/relationships/tags" Target="../tags/tag83.xml"/><Relationship Id="rId4" Type="http://schemas.openxmlformats.org/officeDocument/2006/relationships/tags" Target="../tags/tag82.xml"/></Relationships>
</file>

<file path=ppt/slides/_rels/slide1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1.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7.xml"/><Relationship Id="rId5" Type="http://schemas.openxmlformats.org/officeDocument/2006/relationships/tags" Target="../tags/tag88.xml"/><Relationship Id="rId4" Type="http://schemas.openxmlformats.org/officeDocument/2006/relationships/tags" Target="../tags/tag87.xml"/></Relationships>
</file>

<file path=ppt/slides/_rels/slide19.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image" Target="../media/image1.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7.xml"/><Relationship Id="rId5" Type="http://schemas.openxmlformats.org/officeDocument/2006/relationships/tags" Target="../tags/tag93.xml"/><Relationship Id="rId4" Type="http://schemas.openxmlformats.org/officeDocument/2006/relationships/tags" Target="../tags/tag9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7.xml"/><Relationship Id="rId5" Type="http://schemas.openxmlformats.org/officeDocument/2006/relationships/tags" Target="../tags/tag8.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96.xml"/><Relationship Id="rId7" Type="http://schemas.openxmlformats.org/officeDocument/2006/relationships/image" Target="../media/image1.png"/><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slideLayout" Target="../slideLayouts/slideLayout7.xml"/><Relationship Id="rId5" Type="http://schemas.openxmlformats.org/officeDocument/2006/relationships/tags" Target="../tags/tag98.xml"/><Relationship Id="rId4" Type="http://schemas.openxmlformats.org/officeDocument/2006/relationships/tags" Target="../tags/tag97.xml"/></Relationships>
</file>

<file path=ppt/slides/_rels/slide21.xml.rels><?xml version="1.0" encoding="UTF-8" standalone="yes"?>
<Relationships xmlns="http://schemas.openxmlformats.org/package/2006/relationships"><Relationship Id="rId3" Type="http://schemas.openxmlformats.org/officeDocument/2006/relationships/tags" Target="../tags/tag101.xml"/><Relationship Id="rId7" Type="http://schemas.openxmlformats.org/officeDocument/2006/relationships/image" Target="../media/image1.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7.xml"/><Relationship Id="rId5" Type="http://schemas.openxmlformats.org/officeDocument/2006/relationships/tags" Target="../tags/tag103.xml"/><Relationship Id="rId4" Type="http://schemas.openxmlformats.org/officeDocument/2006/relationships/tags" Target="../tags/tag102.xml"/></Relationships>
</file>

<file path=ppt/slides/_rels/slide22.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image" Target="../media/image1.pn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slideLayout" Target="../slideLayouts/slideLayout7.xml"/><Relationship Id="rId5" Type="http://schemas.openxmlformats.org/officeDocument/2006/relationships/tags" Target="../tags/tag108.xml"/><Relationship Id="rId4" Type="http://schemas.openxmlformats.org/officeDocument/2006/relationships/tags" Target="../tags/tag107.xml"/></Relationships>
</file>

<file path=ppt/slides/_rels/slide23.xml.rels><?xml version="1.0" encoding="UTF-8" standalone="yes"?>
<Relationships xmlns="http://schemas.openxmlformats.org/package/2006/relationships"><Relationship Id="rId3" Type="http://schemas.openxmlformats.org/officeDocument/2006/relationships/tags" Target="../tags/tag111.xml"/><Relationship Id="rId7" Type="http://schemas.openxmlformats.org/officeDocument/2006/relationships/image" Target="../media/image1.png"/><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slideLayout" Target="../slideLayouts/slideLayout7.xml"/><Relationship Id="rId5" Type="http://schemas.openxmlformats.org/officeDocument/2006/relationships/tags" Target="../tags/tag113.xml"/><Relationship Id="rId4" Type="http://schemas.openxmlformats.org/officeDocument/2006/relationships/tags" Target="../tags/tag112.xml"/></Relationships>
</file>

<file path=ppt/slides/_rels/slide24.xml.rels><?xml version="1.0" encoding="UTF-8" standalone="yes"?>
<Relationships xmlns="http://schemas.openxmlformats.org/package/2006/relationships"><Relationship Id="rId3" Type="http://schemas.openxmlformats.org/officeDocument/2006/relationships/tags" Target="../tags/tag116.xml"/><Relationship Id="rId7" Type="http://schemas.openxmlformats.org/officeDocument/2006/relationships/image" Target="../media/image1.png"/><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Layout" Target="../slideLayouts/slideLayout7.xml"/><Relationship Id="rId5" Type="http://schemas.openxmlformats.org/officeDocument/2006/relationships/tags" Target="../tags/tag118.xml"/><Relationship Id="rId4" Type="http://schemas.openxmlformats.org/officeDocument/2006/relationships/tags" Target="../tags/tag117.xml"/></Relationships>
</file>

<file path=ppt/slides/_rels/slide25.xml.rels><?xml version="1.0" encoding="UTF-8" standalone="yes"?>
<Relationships xmlns="http://schemas.openxmlformats.org/package/2006/relationships"><Relationship Id="rId3" Type="http://schemas.openxmlformats.org/officeDocument/2006/relationships/tags" Target="../tags/tag121.xml"/><Relationship Id="rId7" Type="http://schemas.openxmlformats.org/officeDocument/2006/relationships/image" Target="../media/image1.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Layout" Target="../slideLayouts/slideLayout7.xml"/><Relationship Id="rId5" Type="http://schemas.openxmlformats.org/officeDocument/2006/relationships/tags" Target="../tags/tag123.xml"/><Relationship Id="rId4" Type="http://schemas.openxmlformats.org/officeDocument/2006/relationships/tags" Target="../tags/tag122.xml"/></Relationships>
</file>

<file path=ppt/slides/_rels/slide26.xml.rels><?xml version="1.0" encoding="UTF-8" standalone="yes"?>
<Relationships xmlns="http://schemas.openxmlformats.org/package/2006/relationships"><Relationship Id="rId3" Type="http://schemas.openxmlformats.org/officeDocument/2006/relationships/tags" Target="../tags/tag126.xml"/><Relationship Id="rId7" Type="http://schemas.openxmlformats.org/officeDocument/2006/relationships/image" Target="../media/image1.png"/><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Layout" Target="../slideLayouts/slideLayout7.xml"/><Relationship Id="rId5" Type="http://schemas.openxmlformats.org/officeDocument/2006/relationships/tags" Target="../tags/tag128.xml"/><Relationship Id="rId4" Type="http://schemas.openxmlformats.org/officeDocument/2006/relationships/tags" Target="../tags/tag127.xml"/></Relationships>
</file>

<file path=ppt/slides/_rels/slide27.xml.rels><?xml version="1.0" encoding="UTF-8" standalone="yes"?>
<Relationships xmlns="http://schemas.openxmlformats.org/package/2006/relationships"><Relationship Id="rId3" Type="http://schemas.openxmlformats.org/officeDocument/2006/relationships/tags" Target="../tags/tag131.xml"/><Relationship Id="rId7" Type="http://schemas.openxmlformats.org/officeDocument/2006/relationships/image" Target="../media/image1.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slideLayout" Target="../slideLayouts/slideLayout7.xml"/><Relationship Id="rId5" Type="http://schemas.openxmlformats.org/officeDocument/2006/relationships/tags" Target="../tags/tag133.xml"/><Relationship Id="rId4" Type="http://schemas.openxmlformats.org/officeDocument/2006/relationships/tags" Target="../tags/tag132.xml"/></Relationships>
</file>

<file path=ppt/slides/_rels/slide28.xml.rels><?xml version="1.0" encoding="UTF-8" standalone="yes"?>
<Relationships xmlns="http://schemas.openxmlformats.org/package/2006/relationships"><Relationship Id="rId3" Type="http://schemas.openxmlformats.org/officeDocument/2006/relationships/tags" Target="../tags/tag136.xml"/><Relationship Id="rId7" Type="http://schemas.openxmlformats.org/officeDocument/2006/relationships/image" Target="../media/image1.png"/><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Layout" Target="../slideLayouts/slideLayout7.xml"/><Relationship Id="rId5" Type="http://schemas.openxmlformats.org/officeDocument/2006/relationships/tags" Target="../tags/tag138.xml"/><Relationship Id="rId4" Type="http://schemas.openxmlformats.org/officeDocument/2006/relationships/tags" Target="../tags/tag137.xml"/></Relationships>
</file>

<file path=ppt/slides/_rels/slide29.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image" Target="../media/image1.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slideLayout" Target="../slideLayouts/slideLayout7.xml"/><Relationship Id="rId5" Type="http://schemas.openxmlformats.org/officeDocument/2006/relationships/tags" Target="../tags/tag143.xml"/><Relationship Id="rId4" Type="http://schemas.openxmlformats.org/officeDocument/2006/relationships/tags" Target="../tags/tag142.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1.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tags" Target="../tags/tag12.xml"/></Relationships>
</file>

<file path=ppt/slides/_rels/slide30.xml.rels><?xml version="1.0" encoding="UTF-8" standalone="yes"?>
<Relationships xmlns="http://schemas.openxmlformats.org/package/2006/relationships"><Relationship Id="rId3" Type="http://schemas.openxmlformats.org/officeDocument/2006/relationships/tags" Target="../tags/tag146.xml"/><Relationship Id="rId7" Type="http://schemas.openxmlformats.org/officeDocument/2006/relationships/image" Target="../media/image1.png"/><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slideLayout" Target="../slideLayouts/slideLayout7.xml"/><Relationship Id="rId5" Type="http://schemas.openxmlformats.org/officeDocument/2006/relationships/tags" Target="../tags/tag148.xml"/><Relationship Id="rId4" Type="http://schemas.openxmlformats.org/officeDocument/2006/relationships/tags" Target="../tags/tag147.xml"/></Relationships>
</file>

<file path=ppt/slides/_rels/slide31.xml.rels><?xml version="1.0" encoding="UTF-8" standalone="yes"?>
<Relationships xmlns="http://schemas.openxmlformats.org/package/2006/relationships"><Relationship Id="rId3" Type="http://schemas.openxmlformats.org/officeDocument/2006/relationships/tags" Target="../tags/tag151.xml"/><Relationship Id="rId7" Type="http://schemas.openxmlformats.org/officeDocument/2006/relationships/image" Target="../media/image1.pn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slideLayout" Target="../slideLayouts/slideLayout7.xml"/><Relationship Id="rId5" Type="http://schemas.openxmlformats.org/officeDocument/2006/relationships/tags" Target="../tags/tag153.xml"/><Relationship Id="rId4" Type="http://schemas.openxmlformats.org/officeDocument/2006/relationships/tags" Target="../tags/tag152.xml"/></Relationships>
</file>

<file path=ppt/slides/_rels/slide32.xml.rels><?xml version="1.0" encoding="UTF-8" standalone="yes"?>
<Relationships xmlns="http://schemas.openxmlformats.org/package/2006/relationships"><Relationship Id="rId3" Type="http://schemas.openxmlformats.org/officeDocument/2006/relationships/tags" Target="../tags/tag156.xml"/><Relationship Id="rId7" Type="http://schemas.openxmlformats.org/officeDocument/2006/relationships/image" Target="../media/image1.png"/><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slideLayout" Target="../slideLayouts/slideLayout7.xml"/><Relationship Id="rId5" Type="http://schemas.openxmlformats.org/officeDocument/2006/relationships/tags" Target="../tags/tag158.xml"/><Relationship Id="rId4" Type="http://schemas.openxmlformats.org/officeDocument/2006/relationships/tags" Target="../tags/tag157.xml"/></Relationships>
</file>

<file path=ppt/slides/_rels/slide33.xml.rels><?xml version="1.0" encoding="UTF-8" standalone="yes"?>
<Relationships xmlns="http://schemas.openxmlformats.org/package/2006/relationships"><Relationship Id="rId3" Type="http://schemas.openxmlformats.org/officeDocument/2006/relationships/tags" Target="../tags/tag161.xml"/><Relationship Id="rId7" Type="http://schemas.openxmlformats.org/officeDocument/2006/relationships/image" Target="../media/image1.png"/><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slideLayout" Target="../slideLayouts/slideLayout7.xml"/><Relationship Id="rId5" Type="http://schemas.openxmlformats.org/officeDocument/2006/relationships/tags" Target="../tags/tag163.xml"/><Relationship Id="rId4" Type="http://schemas.openxmlformats.org/officeDocument/2006/relationships/tags" Target="../tags/tag162.xml"/></Relationships>
</file>

<file path=ppt/slides/_rels/slide34.xml.rels><?xml version="1.0" encoding="UTF-8" standalone="yes"?>
<Relationships xmlns="http://schemas.openxmlformats.org/package/2006/relationships"><Relationship Id="rId3" Type="http://schemas.openxmlformats.org/officeDocument/2006/relationships/tags" Target="../tags/tag166.xml"/><Relationship Id="rId7" Type="http://schemas.openxmlformats.org/officeDocument/2006/relationships/image" Target="../media/image1.png"/><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slideLayout" Target="../slideLayouts/slideLayout7.xml"/><Relationship Id="rId5" Type="http://schemas.openxmlformats.org/officeDocument/2006/relationships/tags" Target="../tags/tag168.xml"/><Relationship Id="rId4" Type="http://schemas.openxmlformats.org/officeDocument/2006/relationships/tags" Target="../tags/tag167.xml"/></Relationships>
</file>

<file path=ppt/slides/_rels/slide35.xml.rels><?xml version="1.0" encoding="UTF-8" standalone="yes"?>
<Relationships xmlns="http://schemas.openxmlformats.org/package/2006/relationships"><Relationship Id="rId3" Type="http://schemas.openxmlformats.org/officeDocument/2006/relationships/tags" Target="../tags/tag171.xml"/><Relationship Id="rId7" Type="http://schemas.openxmlformats.org/officeDocument/2006/relationships/image" Target="../media/image1.png"/><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slideLayout" Target="../slideLayouts/slideLayout7.xml"/><Relationship Id="rId5" Type="http://schemas.openxmlformats.org/officeDocument/2006/relationships/tags" Target="../tags/tag173.xml"/><Relationship Id="rId4" Type="http://schemas.openxmlformats.org/officeDocument/2006/relationships/tags" Target="../tags/tag172.xml"/></Relationships>
</file>

<file path=ppt/slides/_rels/slide36.xml.rels><?xml version="1.0" encoding="UTF-8" standalone="yes"?>
<Relationships xmlns="http://schemas.openxmlformats.org/package/2006/relationships"><Relationship Id="rId3" Type="http://schemas.openxmlformats.org/officeDocument/2006/relationships/tags" Target="../tags/tag176.xml"/><Relationship Id="rId7" Type="http://schemas.openxmlformats.org/officeDocument/2006/relationships/image" Target="../media/image1.png"/><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slideLayout" Target="../slideLayouts/slideLayout7.xml"/><Relationship Id="rId5" Type="http://schemas.openxmlformats.org/officeDocument/2006/relationships/tags" Target="../tags/tag178.xml"/><Relationship Id="rId4" Type="http://schemas.openxmlformats.org/officeDocument/2006/relationships/tags" Target="../tags/tag177.xml"/></Relationships>
</file>

<file path=ppt/slides/_rels/slide37.xml.rels><?xml version="1.0" encoding="UTF-8" standalone="yes"?>
<Relationships xmlns="http://schemas.openxmlformats.org/package/2006/relationships"><Relationship Id="rId3" Type="http://schemas.openxmlformats.org/officeDocument/2006/relationships/tags" Target="../tags/tag181.xml"/><Relationship Id="rId7" Type="http://schemas.openxmlformats.org/officeDocument/2006/relationships/image" Target="../media/image1.png"/><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slideLayout" Target="../slideLayouts/slideLayout7.xml"/><Relationship Id="rId5" Type="http://schemas.openxmlformats.org/officeDocument/2006/relationships/tags" Target="../tags/tag183.xml"/><Relationship Id="rId4" Type="http://schemas.openxmlformats.org/officeDocument/2006/relationships/tags" Target="../tags/tag182.xml"/></Relationships>
</file>

<file path=ppt/slides/_rels/slide38.xml.rels><?xml version="1.0" encoding="UTF-8" standalone="yes"?>
<Relationships xmlns="http://schemas.openxmlformats.org/package/2006/relationships"><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slideLayout" Target="../slideLayouts/slideLayout7.xml"/><Relationship Id="rId5" Type="http://schemas.openxmlformats.org/officeDocument/2006/relationships/tags" Target="../tags/tag188.xml"/><Relationship Id="rId4" Type="http://schemas.openxmlformats.org/officeDocument/2006/relationships/tags" Target="../tags/tag187.xml"/></Relationships>
</file>

<file path=ppt/slides/_rels/slide39.xml.rels><?xml version="1.0" encoding="UTF-8" standalone="yes"?>
<Relationships xmlns="http://schemas.openxmlformats.org/package/2006/relationships"><Relationship Id="rId3" Type="http://schemas.openxmlformats.org/officeDocument/2006/relationships/tags" Target="../tags/tag191.xml"/><Relationship Id="rId2" Type="http://schemas.openxmlformats.org/officeDocument/2006/relationships/tags" Target="../tags/tag190.xml"/><Relationship Id="rId1" Type="http://schemas.openxmlformats.org/officeDocument/2006/relationships/tags" Target="../tags/tag189.xml"/><Relationship Id="rId6" Type="http://schemas.openxmlformats.org/officeDocument/2006/relationships/slideLayout" Target="../slideLayouts/slideLayout7.xml"/><Relationship Id="rId5" Type="http://schemas.openxmlformats.org/officeDocument/2006/relationships/tags" Target="../tags/tag193.xml"/><Relationship Id="rId4" Type="http://schemas.openxmlformats.org/officeDocument/2006/relationships/tags" Target="../tags/tag192.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1.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7.xml"/><Relationship Id="rId5" Type="http://schemas.openxmlformats.org/officeDocument/2006/relationships/tags" Target="../tags/tag18.xml"/><Relationship Id="rId4" Type="http://schemas.openxmlformats.org/officeDocument/2006/relationships/tags" Target="../tags/tag17.xml"/></Relationships>
</file>

<file path=ppt/slides/_rels/slide40.xml.rels><?xml version="1.0" encoding="UTF-8" standalone="yes"?>
<Relationships xmlns="http://schemas.openxmlformats.org/package/2006/relationships"><Relationship Id="rId3" Type="http://schemas.openxmlformats.org/officeDocument/2006/relationships/tags" Target="../tags/tag196.xml"/><Relationship Id="rId7" Type="http://schemas.openxmlformats.org/officeDocument/2006/relationships/image" Target="../media/image1.png"/><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slideLayout" Target="../slideLayouts/slideLayout7.xml"/><Relationship Id="rId5" Type="http://schemas.openxmlformats.org/officeDocument/2006/relationships/tags" Target="../tags/tag198.xml"/><Relationship Id="rId4" Type="http://schemas.openxmlformats.org/officeDocument/2006/relationships/tags" Target="../tags/tag197.xml"/></Relationships>
</file>

<file path=ppt/slides/_rels/slide41.xml.rels><?xml version="1.0" encoding="UTF-8" standalone="yes"?>
<Relationships xmlns="http://schemas.openxmlformats.org/package/2006/relationships"><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slideLayout" Target="../slideLayouts/slideLayout7.xml"/><Relationship Id="rId5" Type="http://schemas.openxmlformats.org/officeDocument/2006/relationships/tags" Target="../tags/tag203.xml"/><Relationship Id="rId4" Type="http://schemas.openxmlformats.org/officeDocument/2006/relationships/tags" Target="../tags/tag202.xml"/></Relationships>
</file>

<file path=ppt/slides/_rels/slide42.xml.rels><?xml version="1.0" encoding="UTF-8" standalone="yes"?>
<Relationships xmlns="http://schemas.openxmlformats.org/package/2006/relationships"><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 Id="rId6" Type="http://schemas.openxmlformats.org/officeDocument/2006/relationships/slideLayout" Target="../slideLayouts/slideLayout7.xml"/><Relationship Id="rId5" Type="http://schemas.openxmlformats.org/officeDocument/2006/relationships/tags" Target="../tags/tag208.xml"/><Relationship Id="rId4" Type="http://schemas.openxmlformats.org/officeDocument/2006/relationships/tags" Target="../tags/tag207.xml"/></Relationships>
</file>

<file path=ppt/slides/_rels/slide43.xml.rels><?xml version="1.0" encoding="UTF-8" standalone="yes"?>
<Relationships xmlns="http://schemas.openxmlformats.org/package/2006/relationships"><Relationship Id="rId3" Type="http://schemas.openxmlformats.org/officeDocument/2006/relationships/tags" Target="../tags/tag211.xml"/><Relationship Id="rId7" Type="http://schemas.openxmlformats.org/officeDocument/2006/relationships/image" Target="../media/image1.png"/><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slideLayout" Target="../slideLayouts/slideLayout7.xml"/><Relationship Id="rId5" Type="http://schemas.openxmlformats.org/officeDocument/2006/relationships/tags" Target="../tags/tag213.xml"/><Relationship Id="rId4" Type="http://schemas.openxmlformats.org/officeDocument/2006/relationships/tags" Target="../tags/tag212.xml"/></Relationships>
</file>

<file path=ppt/slides/_rels/slide44.xml.rels><?xml version="1.0" encoding="UTF-8" standalone="yes"?>
<Relationships xmlns="http://schemas.openxmlformats.org/package/2006/relationships"><Relationship Id="rId3" Type="http://schemas.openxmlformats.org/officeDocument/2006/relationships/tags" Target="../tags/tag216.xml"/><Relationship Id="rId7" Type="http://schemas.openxmlformats.org/officeDocument/2006/relationships/image" Target="../media/image1.png"/><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slideLayout" Target="../slideLayouts/slideLayout7.xml"/><Relationship Id="rId5" Type="http://schemas.openxmlformats.org/officeDocument/2006/relationships/tags" Target="../tags/tag218.xml"/><Relationship Id="rId4" Type="http://schemas.openxmlformats.org/officeDocument/2006/relationships/tags" Target="../tags/tag217.xml"/></Relationships>
</file>

<file path=ppt/slides/_rels/slide45.xml.rels><?xml version="1.0" encoding="UTF-8" standalone="yes"?>
<Relationships xmlns="http://schemas.openxmlformats.org/package/2006/relationships"><Relationship Id="rId3" Type="http://schemas.openxmlformats.org/officeDocument/2006/relationships/tags" Target="../tags/tag221.xml"/><Relationship Id="rId7" Type="http://schemas.openxmlformats.org/officeDocument/2006/relationships/image" Target="../media/image1.png"/><Relationship Id="rId2" Type="http://schemas.openxmlformats.org/officeDocument/2006/relationships/tags" Target="../tags/tag220.xml"/><Relationship Id="rId1" Type="http://schemas.openxmlformats.org/officeDocument/2006/relationships/tags" Target="../tags/tag219.xml"/><Relationship Id="rId6" Type="http://schemas.openxmlformats.org/officeDocument/2006/relationships/slideLayout" Target="../slideLayouts/slideLayout7.xml"/><Relationship Id="rId5" Type="http://schemas.openxmlformats.org/officeDocument/2006/relationships/tags" Target="../tags/tag223.xml"/><Relationship Id="rId4" Type="http://schemas.openxmlformats.org/officeDocument/2006/relationships/tags" Target="../tags/tag222.xml"/></Relationships>
</file>

<file path=ppt/slides/_rels/slide46.xml.rels><?xml version="1.0" encoding="UTF-8" standalone="yes"?>
<Relationships xmlns="http://schemas.openxmlformats.org/package/2006/relationships"><Relationship Id="rId3" Type="http://schemas.openxmlformats.org/officeDocument/2006/relationships/tags" Target="../tags/tag226.xml"/><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slideLayout" Target="../slideLayouts/slideLayout7.xml"/><Relationship Id="rId5" Type="http://schemas.openxmlformats.org/officeDocument/2006/relationships/tags" Target="../tags/tag228.xml"/><Relationship Id="rId4" Type="http://schemas.openxmlformats.org/officeDocument/2006/relationships/tags" Target="../tags/tag227.xml"/></Relationships>
</file>

<file path=ppt/slides/_rels/slide47.xml.rels><?xml version="1.0" encoding="UTF-8" standalone="yes"?>
<Relationships xmlns="http://schemas.openxmlformats.org/package/2006/relationships"><Relationship Id="rId3" Type="http://schemas.openxmlformats.org/officeDocument/2006/relationships/tags" Target="../tags/tag231.xml"/><Relationship Id="rId7" Type="http://schemas.openxmlformats.org/officeDocument/2006/relationships/image" Target="../media/image1.png"/><Relationship Id="rId2" Type="http://schemas.openxmlformats.org/officeDocument/2006/relationships/tags" Target="../tags/tag230.xml"/><Relationship Id="rId1" Type="http://schemas.openxmlformats.org/officeDocument/2006/relationships/tags" Target="../tags/tag229.xml"/><Relationship Id="rId6" Type="http://schemas.openxmlformats.org/officeDocument/2006/relationships/slideLayout" Target="../slideLayouts/slideLayout7.xml"/><Relationship Id="rId5" Type="http://schemas.openxmlformats.org/officeDocument/2006/relationships/tags" Target="../tags/tag233.xml"/><Relationship Id="rId4" Type="http://schemas.openxmlformats.org/officeDocument/2006/relationships/tags" Target="../tags/tag232.xml"/></Relationships>
</file>

<file path=ppt/slides/_rels/slide48.xml.rels><?xml version="1.0" encoding="UTF-8" standalone="yes"?>
<Relationships xmlns="http://schemas.openxmlformats.org/package/2006/relationships"><Relationship Id="rId3" Type="http://schemas.openxmlformats.org/officeDocument/2006/relationships/tags" Target="../tags/tag236.xml"/><Relationship Id="rId7" Type="http://schemas.openxmlformats.org/officeDocument/2006/relationships/image" Target="../media/image1.png"/><Relationship Id="rId2" Type="http://schemas.openxmlformats.org/officeDocument/2006/relationships/tags" Target="../tags/tag235.xml"/><Relationship Id="rId1" Type="http://schemas.openxmlformats.org/officeDocument/2006/relationships/tags" Target="../tags/tag234.xml"/><Relationship Id="rId6" Type="http://schemas.openxmlformats.org/officeDocument/2006/relationships/slideLayout" Target="../slideLayouts/slideLayout7.xml"/><Relationship Id="rId5" Type="http://schemas.openxmlformats.org/officeDocument/2006/relationships/tags" Target="../tags/tag238.xml"/><Relationship Id="rId4" Type="http://schemas.openxmlformats.org/officeDocument/2006/relationships/tags" Target="../tags/tag237.xml"/></Relationships>
</file>

<file path=ppt/slides/_rels/slide49.xml.rels><?xml version="1.0" encoding="UTF-8" standalone="yes"?>
<Relationships xmlns="http://schemas.openxmlformats.org/package/2006/relationships"><Relationship Id="rId3" Type="http://schemas.openxmlformats.org/officeDocument/2006/relationships/tags" Target="../tags/tag241.xml"/><Relationship Id="rId2" Type="http://schemas.openxmlformats.org/officeDocument/2006/relationships/tags" Target="../tags/tag240.xml"/><Relationship Id="rId1" Type="http://schemas.openxmlformats.org/officeDocument/2006/relationships/tags" Target="../tags/tag239.xml"/><Relationship Id="rId6" Type="http://schemas.openxmlformats.org/officeDocument/2006/relationships/slideLayout" Target="../slideLayouts/slideLayout7.xml"/><Relationship Id="rId5" Type="http://schemas.openxmlformats.org/officeDocument/2006/relationships/tags" Target="../tags/tag243.xml"/><Relationship Id="rId4" Type="http://schemas.openxmlformats.org/officeDocument/2006/relationships/tags" Target="../tags/tag242.xml"/></Relationships>
</file>

<file path=ppt/slides/_rels/slide5.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7.xml"/><Relationship Id="rId5" Type="http://schemas.openxmlformats.org/officeDocument/2006/relationships/tags" Target="../tags/tag23.xml"/><Relationship Id="rId4" Type="http://schemas.openxmlformats.org/officeDocument/2006/relationships/tags" Target="../tags/tag22.xml"/></Relationships>
</file>

<file path=ppt/slides/_rels/slide50.xml.rels><?xml version="1.0" encoding="UTF-8" standalone="yes"?>
<Relationships xmlns="http://schemas.openxmlformats.org/package/2006/relationships"><Relationship Id="rId3" Type="http://schemas.openxmlformats.org/officeDocument/2006/relationships/tags" Target="../tags/tag246.xml"/><Relationship Id="rId7" Type="http://schemas.openxmlformats.org/officeDocument/2006/relationships/image" Target="../media/image1.png"/><Relationship Id="rId2" Type="http://schemas.openxmlformats.org/officeDocument/2006/relationships/tags" Target="../tags/tag245.xml"/><Relationship Id="rId1" Type="http://schemas.openxmlformats.org/officeDocument/2006/relationships/tags" Target="../tags/tag244.xml"/><Relationship Id="rId6" Type="http://schemas.openxmlformats.org/officeDocument/2006/relationships/slideLayout" Target="../slideLayouts/slideLayout7.xml"/><Relationship Id="rId5" Type="http://schemas.openxmlformats.org/officeDocument/2006/relationships/tags" Target="../tags/tag248.xml"/><Relationship Id="rId4" Type="http://schemas.openxmlformats.org/officeDocument/2006/relationships/tags" Target="../tags/tag247.xml"/></Relationships>
</file>

<file path=ppt/slides/_rels/slide51.xml.rels><?xml version="1.0" encoding="UTF-8" standalone="yes"?>
<Relationships xmlns="http://schemas.openxmlformats.org/package/2006/relationships"><Relationship Id="rId3" Type="http://schemas.openxmlformats.org/officeDocument/2006/relationships/tags" Target="../tags/tag251.xml"/><Relationship Id="rId7" Type="http://schemas.openxmlformats.org/officeDocument/2006/relationships/image" Target="../media/image1.png"/><Relationship Id="rId2" Type="http://schemas.openxmlformats.org/officeDocument/2006/relationships/tags" Target="../tags/tag250.xml"/><Relationship Id="rId1" Type="http://schemas.openxmlformats.org/officeDocument/2006/relationships/tags" Target="../tags/tag249.xml"/><Relationship Id="rId6" Type="http://schemas.openxmlformats.org/officeDocument/2006/relationships/slideLayout" Target="../slideLayouts/slideLayout7.xml"/><Relationship Id="rId5" Type="http://schemas.openxmlformats.org/officeDocument/2006/relationships/tags" Target="../tags/tag253.xml"/><Relationship Id="rId4" Type="http://schemas.openxmlformats.org/officeDocument/2006/relationships/tags" Target="../tags/tag252.xml"/></Relationships>
</file>

<file path=ppt/slides/_rels/slide52.xml.rels><?xml version="1.0" encoding="UTF-8" standalone="yes"?>
<Relationships xmlns="http://schemas.openxmlformats.org/package/2006/relationships"><Relationship Id="rId3" Type="http://schemas.openxmlformats.org/officeDocument/2006/relationships/tags" Target="../tags/tag256.xml"/><Relationship Id="rId7" Type="http://schemas.openxmlformats.org/officeDocument/2006/relationships/image" Target="../media/image1.png"/><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slideLayout" Target="../slideLayouts/slideLayout7.xml"/><Relationship Id="rId5" Type="http://schemas.openxmlformats.org/officeDocument/2006/relationships/tags" Target="../tags/tag258.xml"/><Relationship Id="rId4" Type="http://schemas.openxmlformats.org/officeDocument/2006/relationships/tags" Target="../tags/tag257.xml"/></Relationships>
</file>

<file path=ppt/slides/_rels/slide53.xml.rels><?xml version="1.0" encoding="UTF-8" standalone="yes"?>
<Relationships xmlns="http://schemas.openxmlformats.org/package/2006/relationships"><Relationship Id="rId3" Type="http://schemas.openxmlformats.org/officeDocument/2006/relationships/tags" Target="../tags/tag261.xml"/><Relationship Id="rId2" Type="http://schemas.openxmlformats.org/officeDocument/2006/relationships/tags" Target="../tags/tag260.xml"/><Relationship Id="rId1" Type="http://schemas.openxmlformats.org/officeDocument/2006/relationships/tags" Target="../tags/tag259.xml"/><Relationship Id="rId6" Type="http://schemas.openxmlformats.org/officeDocument/2006/relationships/slideLayout" Target="../slideLayouts/slideLayout7.xml"/><Relationship Id="rId5" Type="http://schemas.openxmlformats.org/officeDocument/2006/relationships/tags" Target="../tags/tag263.xml"/><Relationship Id="rId4" Type="http://schemas.openxmlformats.org/officeDocument/2006/relationships/tags" Target="../tags/tag262.xml"/></Relationships>
</file>

<file path=ppt/slides/_rels/slide54.xml.rels><?xml version="1.0" encoding="UTF-8" standalone="yes"?>
<Relationships xmlns="http://schemas.openxmlformats.org/package/2006/relationships"><Relationship Id="rId3" Type="http://schemas.openxmlformats.org/officeDocument/2006/relationships/tags" Target="../tags/tag266.xml"/><Relationship Id="rId7" Type="http://schemas.openxmlformats.org/officeDocument/2006/relationships/image" Target="../media/image1.png"/><Relationship Id="rId2" Type="http://schemas.openxmlformats.org/officeDocument/2006/relationships/tags" Target="../tags/tag265.xml"/><Relationship Id="rId1" Type="http://schemas.openxmlformats.org/officeDocument/2006/relationships/tags" Target="../tags/tag264.xml"/><Relationship Id="rId6" Type="http://schemas.openxmlformats.org/officeDocument/2006/relationships/slideLayout" Target="../slideLayouts/slideLayout7.xml"/><Relationship Id="rId5" Type="http://schemas.openxmlformats.org/officeDocument/2006/relationships/tags" Target="../tags/tag268.xml"/><Relationship Id="rId4" Type="http://schemas.openxmlformats.org/officeDocument/2006/relationships/tags" Target="../tags/tag267.xml"/></Relationships>
</file>

<file path=ppt/slides/_rels/slide55.xml.rels><?xml version="1.0" encoding="UTF-8" standalone="yes"?>
<Relationships xmlns="http://schemas.openxmlformats.org/package/2006/relationships"><Relationship Id="rId3" Type="http://schemas.openxmlformats.org/officeDocument/2006/relationships/tags" Target="../tags/tag271.xml"/><Relationship Id="rId7" Type="http://schemas.openxmlformats.org/officeDocument/2006/relationships/image" Target="../media/image1.png"/><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slideLayout" Target="../slideLayouts/slideLayout7.xml"/><Relationship Id="rId5" Type="http://schemas.openxmlformats.org/officeDocument/2006/relationships/tags" Target="../tags/tag273.xml"/><Relationship Id="rId4" Type="http://schemas.openxmlformats.org/officeDocument/2006/relationships/tags" Target="../tags/tag272.xml"/></Relationships>
</file>

<file path=ppt/slides/_rels/slide56.xml.rels><?xml version="1.0" encoding="UTF-8" standalone="yes"?>
<Relationships xmlns="http://schemas.openxmlformats.org/package/2006/relationships"><Relationship Id="rId3" Type="http://schemas.openxmlformats.org/officeDocument/2006/relationships/tags" Target="../tags/tag276.xml"/><Relationship Id="rId7" Type="http://schemas.openxmlformats.org/officeDocument/2006/relationships/image" Target="../media/image1.png"/><Relationship Id="rId2" Type="http://schemas.openxmlformats.org/officeDocument/2006/relationships/tags" Target="../tags/tag275.xml"/><Relationship Id="rId1" Type="http://schemas.openxmlformats.org/officeDocument/2006/relationships/tags" Target="../tags/tag274.xml"/><Relationship Id="rId6" Type="http://schemas.openxmlformats.org/officeDocument/2006/relationships/slideLayout" Target="../slideLayouts/slideLayout7.xml"/><Relationship Id="rId5" Type="http://schemas.openxmlformats.org/officeDocument/2006/relationships/tags" Target="../tags/tag278.xml"/><Relationship Id="rId4" Type="http://schemas.openxmlformats.org/officeDocument/2006/relationships/tags" Target="../tags/tag277.xml"/></Relationships>
</file>

<file path=ppt/slides/_rels/slide57.xml.rels><?xml version="1.0" encoding="UTF-8" standalone="yes"?>
<Relationships xmlns="http://schemas.openxmlformats.org/package/2006/relationships"><Relationship Id="rId3" Type="http://schemas.openxmlformats.org/officeDocument/2006/relationships/tags" Target="../tags/tag281.xml"/><Relationship Id="rId7" Type="http://schemas.openxmlformats.org/officeDocument/2006/relationships/image" Target="../media/image1.png"/><Relationship Id="rId2" Type="http://schemas.openxmlformats.org/officeDocument/2006/relationships/tags" Target="../tags/tag280.xml"/><Relationship Id="rId1" Type="http://schemas.openxmlformats.org/officeDocument/2006/relationships/tags" Target="../tags/tag279.xml"/><Relationship Id="rId6" Type="http://schemas.openxmlformats.org/officeDocument/2006/relationships/slideLayout" Target="../slideLayouts/slideLayout7.xml"/><Relationship Id="rId5" Type="http://schemas.openxmlformats.org/officeDocument/2006/relationships/tags" Target="../tags/tag283.xml"/><Relationship Id="rId4" Type="http://schemas.openxmlformats.org/officeDocument/2006/relationships/tags" Target="../tags/tag282.xml"/></Relationships>
</file>

<file path=ppt/slides/_rels/slide58.xml.rels><?xml version="1.0" encoding="UTF-8" standalone="yes"?>
<Relationships xmlns="http://schemas.openxmlformats.org/package/2006/relationships"><Relationship Id="rId3" Type="http://schemas.openxmlformats.org/officeDocument/2006/relationships/tags" Target="../tags/tag286.xml"/><Relationship Id="rId7" Type="http://schemas.openxmlformats.org/officeDocument/2006/relationships/image" Target="../media/image1.png"/><Relationship Id="rId2" Type="http://schemas.openxmlformats.org/officeDocument/2006/relationships/tags" Target="../tags/tag285.xml"/><Relationship Id="rId1" Type="http://schemas.openxmlformats.org/officeDocument/2006/relationships/tags" Target="../tags/tag284.xml"/><Relationship Id="rId6" Type="http://schemas.openxmlformats.org/officeDocument/2006/relationships/slideLayout" Target="../slideLayouts/slideLayout7.xml"/><Relationship Id="rId5" Type="http://schemas.openxmlformats.org/officeDocument/2006/relationships/tags" Target="../tags/tag288.xml"/><Relationship Id="rId4" Type="http://schemas.openxmlformats.org/officeDocument/2006/relationships/tags" Target="../tags/tag287.xml"/></Relationships>
</file>

<file path=ppt/slides/_rels/slide59.xml.rels><?xml version="1.0" encoding="UTF-8" standalone="yes"?>
<Relationships xmlns="http://schemas.openxmlformats.org/package/2006/relationships"><Relationship Id="rId3" Type="http://schemas.openxmlformats.org/officeDocument/2006/relationships/tags" Target="../tags/tag291.xml"/><Relationship Id="rId7" Type="http://schemas.openxmlformats.org/officeDocument/2006/relationships/image" Target="../media/image1.png"/><Relationship Id="rId2" Type="http://schemas.openxmlformats.org/officeDocument/2006/relationships/tags" Target="../tags/tag290.xml"/><Relationship Id="rId1" Type="http://schemas.openxmlformats.org/officeDocument/2006/relationships/tags" Target="../tags/tag289.xml"/><Relationship Id="rId6" Type="http://schemas.openxmlformats.org/officeDocument/2006/relationships/slideLayout" Target="../slideLayouts/slideLayout7.xml"/><Relationship Id="rId5" Type="http://schemas.openxmlformats.org/officeDocument/2006/relationships/tags" Target="../tags/tag293.xml"/><Relationship Id="rId4" Type="http://schemas.openxmlformats.org/officeDocument/2006/relationships/tags" Target="../tags/tag292.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7.xml"/><Relationship Id="rId5" Type="http://schemas.openxmlformats.org/officeDocument/2006/relationships/tags" Target="../tags/tag28.xml"/><Relationship Id="rId4" Type="http://schemas.openxmlformats.org/officeDocument/2006/relationships/tags" Target="../tags/tag27.xml"/></Relationships>
</file>

<file path=ppt/slides/_rels/slide60.xml.rels><?xml version="1.0" encoding="UTF-8" standalone="yes"?>
<Relationships xmlns="http://schemas.openxmlformats.org/package/2006/relationships"><Relationship Id="rId3" Type="http://schemas.openxmlformats.org/officeDocument/2006/relationships/tags" Target="../tags/tag296.xml"/><Relationship Id="rId7" Type="http://schemas.openxmlformats.org/officeDocument/2006/relationships/image" Target="../media/image1.png"/><Relationship Id="rId2" Type="http://schemas.openxmlformats.org/officeDocument/2006/relationships/tags" Target="../tags/tag295.xml"/><Relationship Id="rId1" Type="http://schemas.openxmlformats.org/officeDocument/2006/relationships/tags" Target="../tags/tag294.xml"/><Relationship Id="rId6" Type="http://schemas.openxmlformats.org/officeDocument/2006/relationships/slideLayout" Target="../slideLayouts/slideLayout7.xml"/><Relationship Id="rId5" Type="http://schemas.openxmlformats.org/officeDocument/2006/relationships/tags" Target="../tags/tag298.xml"/><Relationship Id="rId4" Type="http://schemas.openxmlformats.org/officeDocument/2006/relationships/tags" Target="../tags/tag297.xml"/></Relationships>
</file>

<file path=ppt/slides/_rels/slide61.xml.rels><?xml version="1.0" encoding="UTF-8" standalone="yes"?>
<Relationships xmlns="http://schemas.openxmlformats.org/package/2006/relationships"><Relationship Id="rId3" Type="http://schemas.openxmlformats.org/officeDocument/2006/relationships/tags" Target="../tags/tag301.xml"/><Relationship Id="rId7" Type="http://schemas.openxmlformats.org/officeDocument/2006/relationships/image" Target="../media/image1.png"/><Relationship Id="rId2" Type="http://schemas.openxmlformats.org/officeDocument/2006/relationships/tags" Target="../tags/tag300.xml"/><Relationship Id="rId1" Type="http://schemas.openxmlformats.org/officeDocument/2006/relationships/tags" Target="../tags/tag299.xml"/><Relationship Id="rId6" Type="http://schemas.openxmlformats.org/officeDocument/2006/relationships/slideLayout" Target="../slideLayouts/slideLayout7.xml"/><Relationship Id="rId5" Type="http://schemas.openxmlformats.org/officeDocument/2006/relationships/tags" Target="../tags/tag303.xml"/><Relationship Id="rId4" Type="http://schemas.openxmlformats.org/officeDocument/2006/relationships/tags" Target="../tags/tag302.xml"/></Relationships>
</file>

<file path=ppt/slides/_rels/slide62.xml.rels><?xml version="1.0" encoding="UTF-8" standalone="yes"?>
<Relationships xmlns="http://schemas.openxmlformats.org/package/2006/relationships"><Relationship Id="rId3" Type="http://schemas.openxmlformats.org/officeDocument/2006/relationships/tags" Target="../tags/tag306.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slideLayout" Target="../slideLayouts/slideLayout7.xml"/><Relationship Id="rId5" Type="http://schemas.openxmlformats.org/officeDocument/2006/relationships/tags" Target="../tags/tag308.xml"/><Relationship Id="rId4" Type="http://schemas.openxmlformats.org/officeDocument/2006/relationships/tags" Target="../tags/tag307.xml"/></Relationships>
</file>

<file path=ppt/slides/_rels/slide63.xml.rels><?xml version="1.0" encoding="UTF-8" standalone="yes"?>
<Relationships xmlns="http://schemas.openxmlformats.org/package/2006/relationships"><Relationship Id="rId3" Type="http://schemas.openxmlformats.org/officeDocument/2006/relationships/tags" Target="../tags/tag311.xml"/><Relationship Id="rId7" Type="http://schemas.openxmlformats.org/officeDocument/2006/relationships/image" Target="../media/image1.png"/><Relationship Id="rId2" Type="http://schemas.openxmlformats.org/officeDocument/2006/relationships/tags" Target="../tags/tag310.xml"/><Relationship Id="rId1" Type="http://schemas.openxmlformats.org/officeDocument/2006/relationships/tags" Target="../tags/tag309.xml"/><Relationship Id="rId6" Type="http://schemas.openxmlformats.org/officeDocument/2006/relationships/slideLayout" Target="../slideLayouts/slideLayout7.xml"/><Relationship Id="rId5" Type="http://schemas.openxmlformats.org/officeDocument/2006/relationships/tags" Target="../tags/tag313.xml"/><Relationship Id="rId4" Type="http://schemas.openxmlformats.org/officeDocument/2006/relationships/tags" Target="../tags/tag312.xml"/></Relationships>
</file>

<file path=ppt/slides/_rels/slide64.xml.rels><?xml version="1.0" encoding="UTF-8" standalone="yes"?>
<Relationships xmlns="http://schemas.openxmlformats.org/package/2006/relationships"><Relationship Id="rId3" Type="http://schemas.openxmlformats.org/officeDocument/2006/relationships/tags" Target="../tags/tag316.xml"/><Relationship Id="rId7" Type="http://schemas.openxmlformats.org/officeDocument/2006/relationships/image" Target="../media/image1.png"/><Relationship Id="rId2" Type="http://schemas.openxmlformats.org/officeDocument/2006/relationships/tags" Target="../tags/tag315.xml"/><Relationship Id="rId1" Type="http://schemas.openxmlformats.org/officeDocument/2006/relationships/tags" Target="../tags/tag314.xml"/><Relationship Id="rId6" Type="http://schemas.openxmlformats.org/officeDocument/2006/relationships/slideLayout" Target="../slideLayouts/slideLayout7.xml"/><Relationship Id="rId5" Type="http://schemas.openxmlformats.org/officeDocument/2006/relationships/tags" Target="../tags/tag318.xml"/><Relationship Id="rId4" Type="http://schemas.openxmlformats.org/officeDocument/2006/relationships/tags" Target="../tags/tag317.xml"/></Relationships>
</file>

<file path=ppt/slides/_rels/slide65.xml.rels><?xml version="1.0" encoding="UTF-8" standalone="yes"?>
<Relationships xmlns="http://schemas.openxmlformats.org/package/2006/relationships"><Relationship Id="rId3" Type="http://schemas.openxmlformats.org/officeDocument/2006/relationships/tags" Target="../tags/tag321.xml"/><Relationship Id="rId7" Type="http://schemas.openxmlformats.org/officeDocument/2006/relationships/image" Target="../media/image1.png"/><Relationship Id="rId2" Type="http://schemas.openxmlformats.org/officeDocument/2006/relationships/tags" Target="../tags/tag320.xml"/><Relationship Id="rId1" Type="http://schemas.openxmlformats.org/officeDocument/2006/relationships/tags" Target="../tags/tag319.xml"/><Relationship Id="rId6" Type="http://schemas.openxmlformats.org/officeDocument/2006/relationships/slideLayout" Target="../slideLayouts/slideLayout7.xml"/><Relationship Id="rId5" Type="http://schemas.openxmlformats.org/officeDocument/2006/relationships/tags" Target="../tags/tag323.xml"/><Relationship Id="rId4" Type="http://schemas.openxmlformats.org/officeDocument/2006/relationships/tags" Target="../tags/tag322.xml"/></Relationships>
</file>

<file path=ppt/slides/_rels/slide66.xml.rels><?xml version="1.0" encoding="UTF-8" standalone="yes"?>
<Relationships xmlns="http://schemas.openxmlformats.org/package/2006/relationships"><Relationship Id="rId3" Type="http://schemas.openxmlformats.org/officeDocument/2006/relationships/tags" Target="../tags/tag326.xml"/><Relationship Id="rId7" Type="http://schemas.openxmlformats.org/officeDocument/2006/relationships/image" Target="../media/image1.png"/><Relationship Id="rId2" Type="http://schemas.openxmlformats.org/officeDocument/2006/relationships/tags" Target="../tags/tag325.xml"/><Relationship Id="rId1" Type="http://schemas.openxmlformats.org/officeDocument/2006/relationships/tags" Target="../tags/tag324.xml"/><Relationship Id="rId6" Type="http://schemas.openxmlformats.org/officeDocument/2006/relationships/slideLayout" Target="../slideLayouts/slideLayout7.xml"/><Relationship Id="rId5" Type="http://schemas.openxmlformats.org/officeDocument/2006/relationships/tags" Target="../tags/tag328.xml"/><Relationship Id="rId4" Type="http://schemas.openxmlformats.org/officeDocument/2006/relationships/tags" Target="../tags/tag327.xml"/></Relationships>
</file>

<file path=ppt/slides/_rels/slide67.xml.rels><?xml version="1.0" encoding="UTF-8" standalone="yes"?>
<Relationships xmlns="http://schemas.openxmlformats.org/package/2006/relationships"><Relationship Id="rId3" Type="http://schemas.openxmlformats.org/officeDocument/2006/relationships/tags" Target="../tags/tag331.xml"/><Relationship Id="rId2" Type="http://schemas.openxmlformats.org/officeDocument/2006/relationships/tags" Target="../tags/tag330.xml"/><Relationship Id="rId1" Type="http://schemas.openxmlformats.org/officeDocument/2006/relationships/tags" Target="../tags/tag329.xml"/><Relationship Id="rId6" Type="http://schemas.openxmlformats.org/officeDocument/2006/relationships/slideLayout" Target="../slideLayouts/slideLayout7.xml"/><Relationship Id="rId5" Type="http://schemas.openxmlformats.org/officeDocument/2006/relationships/tags" Target="../tags/tag333.xml"/><Relationship Id="rId4" Type="http://schemas.openxmlformats.org/officeDocument/2006/relationships/tags" Target="../tags/tag332.xml"/></Relationships>
</file>

<file path=ppt/slides/_rels/slide68.xml.rels><?xml version="1.0" encoding="UTF-8" standalone="yes"?>
<Relationships xmlns="http://schemas.openxmlformats.org/package/2006/relationships"><Relationship Id="rId3" Type="http://schemas.openxmlformats.org/officeDocument/2006/relationships/tags" Target="../tags/tag336.xml"/><Relationship Id="rId7" Type="http://schemas.openxmlformats.org/officeDocument/2006/relationships/image" Target="../media/image1.png"/><Relationship Id="rId2" Type="http://schemas.openxmlformats.org/officeDocument/2006/relationships/tags" Target="../tags/tag335.xml"/><Relationship Id="rId1" Type="http://schemas.openxmlformats.org/officeDocument/2006/relationships/tags" Target="../tags/tag334.xml"/><Relationship Id="rId6" Type="http://schemas.openxmlformats.org/officeDocument/2006/relationships/slideLayout" Target="../slideLayouts/slideLayout7.xml"/><Relationship Id="rId5" Type="http://schemas.openxmlformats.org/officeDocument/2006/relationships/tags" Target="../tags/tag338.xml"/><Relationship Id="rId4" Type="http://schemas.openxmlformats.org/officeDocument/2006/relationships/tags" Target="../tags/tag337.xml"/></Relationships>
</file>

<file path=ppt/slides/_rels/slide69.xml.rels><?xml version="1.0" encoding="UTF-8" standalone="yes"?>
<Relationships xmlns="http://schemas.openxmlformats.org/package/2006/relationships"><Relationship Id="rId3" Type="http://schemas.openxmlformats.org/officeDocument/2006/relationships/tags" Target="../tags/tag341.xml"/><Relationship Id="rId7" Type="http://schemas.openxmlformats.org/officeDocument/2006/relationships/image" Target="../media/image1.png"/><Relationship Id="rId2" Type="http://schemas.openxmlformats.org/officeDocument/2006/relationships/tags" Target="../tags/tag340.xml"/><Relationship Id="rId1" Type="http://schemas.openxmlformats.org/officeDocument/2006/relationships/tags" Target="../tags/tag339.xml"/><Relationship Id="rId6" Type="http://schemas.openxmlformats.org/officeDocument/2006/relationships/slideLayout" Target="../slideLayouts/slideLayout7.xml"/><Relationship Id="rId5" Type="http://schemas.openxmlformats.org/officeDocument/2006/relationships/tags" Target="../tags/tag343.xml"/><Relationship Id="rId4" Type="http://schemas.openxmlformats.org/officeDocument/2006/relationships/tags" Target="../tags/tag342.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1.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7.xml"/><Relationship Id="rId5" Type="http://schemas.openxmlformats.org/officeDocument/2006/relationships/tags" Target="../tags/tag33.xml"/><Relationship Id="rId4" Type="http://schemas.openxmlformats.org/officeDocument/2006/relationships/tags" Target="../tags/tag32.xml"/></Relationships>
</file>

<file path=ppt/slides/_rels/slide70.xml.rels><?xml version="1.0" encoding="UTF-8" standalone="yes"?>
<Relationships xmlns="http://schemas.openxmlformats.org/package/2006/relationships"><Relationship Id="rId3" Type="http://schemas.openxmlformats.org/officeDocument/2006/relationships/tags" Target="../tags/tag346.xml"/><Relationship Id="rId7" Type="http://schemas.openxmlformats.org/officeDocument/2006/relationships/image" Target="../media/image1.png"/><Relationship Id="rId2" Type="http://schemas.openxmlformats.org/officeDocument/2006/relationships/tags" Target="../tags/tag345.xml"/><Relationship Id="rId1" Type="http://schemas.openxmlformats.org/officeDocument/2006/relationships/tags" Target="../tags/tag344.xml"/><Relationship Id="rId6" Type="http://schemas.openxmlformats.org/officeDocument/2006/relationships/slideLayout" Target="../slideLayouts/slideLayout7.xml"/><Relationship Id="rId5" Type="http://schemas.openxmlformats.org/officeDocument/2006/relationships/tags" Target="../tags/tag348.xml"/><Relationship Id="rId4" Type="http://schemas.openxmlformats.org/officeDocument/2006/relationships/tags" Target="../tags/tag347.xml"/></Relationships>
</file>

<file path=ppt/slides/_rels/slide71.xml.rels><?xml version="1.0" encoding="UTF-8" standalone="yes"?>
<Relationships xmlns="http://schemas.openxmlformats.org/package/2006/relationships"><Relationship Id="rId3" Type="http://schemas.openxmlformats.org/officeDocument/2006/relationships/tags" Target="../tags/tag351.xml"/><Relationship Id="rId7" Type="http://schemas.openxmlformats.org/officeDocument/2006/relationships/image" Target="../media/image1.png"/><Relationship Id="rId2" Type="http://schemas.openxmlformats.org/officeDocument/2006/relationships/tags" Target="../tags/tag350.xml"/><Relationship Id="rId1" Type="http://schemas.openxmlformats.org/officeDocument/2006/relationships/tags" Target="../tags/tag349.xml"/><Relationship Id="rId6" Type="http://schemas.openxmlformats.org/officeDocument/2006/relationships/slideLayout" Target="../slideLayouts/slideLayout7.xml"/><Relationship Id="rId5" Type="http://schemas.openxmlformats.org/officeDocument/2006/relationships/tags" Target="../tags/tag353.xml"/><Relationship Id="rId4" Type="http://schemas.openxmlformats.org/officeDocument/2006/relationships/tags" Target="../tags/tag352.xml"/></Relationships>
</file>

<file path=ppt/slides/_rels/slide72.xml.rels><?xml version="1.0" encoding="UTF-8" standalone="yes"?>
<Relationships xmlns="http://schemas.openxmlformats.org/package/2006/relationships"><Relationship Id="rId3" Type="http://schemas.openxmlformats.org/officeDocument/2006/relationships/tags" Target="../tags/tag356.xml"/><Relationship Id="rId7" Type="http://schemas.openxmlformats.org/officeDocument/2006/relationships/image" Target="../media/image1.png"/><Relationship Id="rId2" Type="http://schemas.openxmlformats.org/officeDocument/2006/relationships/tags" Target="../tags/tag355.xml"/><Relationship Id="rId1" Type="http://schemas.openxmlformats.org/officeDocument/2006/relationships/tags" Target="../tags/tag354.xml"/><Relationship Id="rId6" Type="http://schemas.openxmlformats.org/officeDocument/2006/relationships/slideLayout" Target="../slideLayouts/slideLayout7.xml"/><Relationship Id="rId5" Type="http://schemas.openxmlformats.org/officeDocument/2006/relationships/tags" Target="../tags/tag358.xml"/><Relationship Id="rId4" Type="http://schemas.openxmlformats.org/officeDocument/2006/relationships/tags" Target="../tags/tag357.xml"/></Relationships>
</file>

<file path=ppt/slides/_rels/slide73.xml.rels><?xml version="1.0" encoding="UTF-8" standalone="yes"?>
<Relationships xmlns="http://schemas.openxmlformats.org/package/2006/relationships"><Relationship Id="rId3" Type="http://schemas.openxmlformats.org/officeDocument/2006/relationships/tags" Target="../tags/tag361.xml"/><Relationship Id="rId2" Type="http://schemas.openxmlformats.org/officeDocument/2006/relationships/tags" Target="../tags/tag360.xml"/><Relationship Id="rId1" Type="http://schemas.openxmlformats.org/officeDocument/2006/relationships/tags" Target="../tags/tag359.xml"/><Relationship Id="rId6" Type="http://schemas.openxmlformats.org/officeDocument/2006/relationships/slideLayout" Target="../slideLayouts/slideLayout7.xml"/><Relationship Id="rId5" Type="http://schemas.openxmlformats.org/officeDocument/2006/relationships/tags" Target="../tags/tag363.xml"/><Relationship Id="rId4" Type="http://schemas.openxmlformats.org/officeDocument/2006/relationships/tags" Target="../tags/tag362.xml"/></Relationships>
</file>

<file path=ppt/slides/_rels/slide74.xml.rels><?xml version="1.0" encoding="UTF-8" standalone="yes"?>
<Relationships xmlns="http://schemas.openxmlformats.org/package/2006/relationships"><Relationship Id="rId3" Type="http://schemas.openxmlformats.org/officeDocument/2006/relationships/tags" Target="../tags/tag366.xml"/><Relationship Id="rId7" Type="http://schemas.openxmlformats.org/officeDocument/2006/relationships/image" Target="../media/image1.png"/><Relationship Id="rId2" Type="http://schemas.openxmlformats.org/officeDocument/2006/relationships/tags" Target="../tags/tag365.xml"/><Relationship Id="rId1" Type="http://schemas.openxmlformats.org/officeDocument/2006/relationships/tags" Target="../tags/tag364.xml"/><Relationship Id="rId6" Type="http://schemas.openxmlformats.org/officeDocument/2006/relationships/slideLayout" Target="../slideLayouts/slideLayout7.xml"/><Relationship Id="rId5" Type="http://schemas.openxmlformats.org/officeDocument/2006/relationships/tags" Target="../tags/tag368.xml"/><Relationship Id="rId4" Type="http://schemas.openxmlformats.org/officeDocument/2006/relationships/tags" Target="../tags/tag367.xml"/></Relationships>
</file>

<file path=ppt/slides/_rels/slide75.xml.rels><?xml version="1.0" encoding="UTF-8" standalone="yes"?>
<Relationships xmlns="http://schemas.openxmlformats.org/package/2006/relationships"><Relationship Id="rId3" Type="http://schemas.openxmlformats.org/officeDocument/2006/relationships/tags" Target="../tags/tag371.xml"/><Relationship Id="rId7" Type="http://schemas.openxmlformats.org/officeDocument/2006/relationships/image" Target="../media/image1.png"/><Relationship Id="rId2" Type="http://schemas.openxmlformats.org/officeDocument/2006/relationships/tags" Target="../tags/tag370.xml"/><Relationship Id="rId1" Type="http://schemas.openxmlformats.org/officeDocument/2006/relationships/tags" Target="../tags/tag369.xml"/><Relationship Id="rId6" Type="http://schemas.openxmlformats.org/officeDocument/2006/relationships/slideLayout" Target="../slideLayouts/slideLayout7.xml"/><Relationship Id="rId5" Type="http://schemas.openxmlformats.org/officeDocument/2006/relationships/tags" Target="../tags/tag373.xml"/><Relationship Id="rId4" Type="http://schemas.openxmlformats.org/officeDocument/2006/relationships/tags" Target="../tags/tag372.xml"/></Relationships>
</file>

<file path=ppt/slides/_rels/slide76.xml.rels><?xml version="1.0" encoding="UTF-8" standalone="yes"?>
<Relationships xmlns="http://schemas.openxmlformats.org/package/2006/relationships"><Relationship Id="rId3" Type="http://schemas.openxmlformats.org/officeDocument/2006/relationships/tags" Target="../tags/tag376.xml"/><Relationship Id="rId7" Type="http://schemas.openxmlformats.org/officeDocument/2006/relationships/image" Target="../media/image1.png"/><Relationship Id="rId2" Type="http://schemas.openxmlformats.org/officeDocument/2006/relationships/tags" Target="../tags/tag375.xml"/><Relationship Id="rId1" Type="http://schemas.openxmlformats.org/officeDocument/2006/relationships/tags" Target="../tags/tag374.xml"/><Relationship Id="rId6" Type="http://schemas.openxmlformats.org/officeDocument/2006/relationships/slideLayout" Target="../slideLayouts/slideLayout7.xml"/><Relationship Id="rId5" Type="http://schemas.openxmlformats.org/officeDocument/2006/relationships/tags" Target="../tags/tag378.xml"/><Relationship Id="rId4" Type="http://schemas.openxmlformats.org/officeDocument/2006/relationships/tags" Target="../tags/tag377.xml"/></Relationships>
</file>

<file path=ppt/slides/_rels/slide77.xml.rels><?xml version="1.0" encoding="UTF-8" standalone="yes"?>
<Relationships xmlns="http://schemas.openxmlformats.org/package/2006/relationships"><Relationship Id="rId3" Type="http://schemas.openxmlformats.org/officeDocument/2006/relationships/tags" Target="../tags/tag381.xml"/><Relationship Id="rId7" Type="http://schemas.openxmlformats.org/officeDocument/2006/relationships/image" Target="../media/image1.png"/><Relationship Id="rId2" Type="http://schemas.openxmlformats.org/officeDocument/2006/relationships/tags" Target="../tags/tag380.xml"/><Relationship Id="rId1" Type="http://schemas.openxmlformats.org/officeDocument/2006/relationships/tags" Target="../tags/tag379.xml"/><Relationship Id="rId6" Type="http://schemas.openxmlformats.org/officeDocument/2006/relationships/slideLayout" Target="../slideLayouts/slideLayout7.xml"/><Relationship Id="rId5" Type="http://schemas.openxmlformats.org/officeDocument/2006/relationships/tags" Target="../tags/tag383.xml"/><Relationship Id="rId4" Type="http://schemas.openxmlformats.org/officeDocument/2006/relationships/tags" Target="../tags/tag382.xml"/></Relationships>
</file>

<file path=ppt/slides/_rels/slide78.xml.rels><?xml version="1.0" encoding="UTF-8" standalone="yes"?>
<Relationships xmlns="http://schemas.openxmlformats.org/package/2006/relationships"><Relationship Id="rId3" Type="http://schemas.openxmlformats.org/officeDocument/2006/relationships/tags" Target="../tags/tag386.xml"/><Relationship Id="rId2" Type="http://schemas.openxmlformats.org/officeDocument/2006/relationships/tags" Target="../tags/tag385.xml"/><Relationship Id="rId1" Type="http://schemas.openxmlformats.org/officeDocument/2006/relationships/tags" Target="../tags/tag384.xml"/><Relationship Id="rId5" Type="http://schemas.openxmlformats.org/officeDocument/2006/relationships/slideLayout" Target="../slideLayouts/slideLayout7.xml"/><Relationship Id="rId4" Type="http://schemas.openxmlformats.org/officeDocument/2006/relationships/tags" Target="../tags/tag387.xml"/></Relationships>
</file>

<file path=ppt/slides/_rels/slide79.xml.rels><?xml version="1.0" encoding="UTF-8" standalone="yes"?>
<Relationships xmlns="http://schemas.openxmlformats.org/package/2006/relationships"><Relationship Id="rId3" Type="http://schemas.openxmlformats.org/officeDocument/2006/relationships/tags" Target="../tags/tag390.xml"/><Relationship Id="rId7" Type="http://schemas.openxmlformats.org/officeDocument/2006/relationships/image" Target="../media/image1.png"/><Relationship Id="rId2" Type="http://schemas.openxmlformats.org/officeDocument/2006/relationships/tags" Target="../tags/tag389.xml"/><Relationship Id="rId1" Type="http://schemas.openxmlformats.org/officeDocument/2006/relationships/tags" Target="../tags/tag388.xml"/><Relationship Id="rId6" Type="http://schemas.openxmlformats.org/officeDocument/2006/relationships/slideLayout" Target="../slideLayouts/slideLayout7.xml"/><Relationship Id="rId5" Type="http://schemas.openxmlformats.org/officeDocument/2006/relationships/tags" Target="../tags/tag392.xml"/><Relationship Id="rId4" Type="http://schemas.openxmlformats.org/officeDocument/2006/relationships/tags" Target="../tags/tag391.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6.xml"/><Relationship Id="rId7" Type="http://schemas.openxmlformats.org/officeDocument/2006/relationships/notesSlide" Target="../notesSlides/notesSlide3.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7.xml"/><Relationship Id="rId5" Type="http://schemas.openxmlformats.org/officeDocument/2006/relationships/tags" Target="../tags/tag38.xml"/><Relationship Id="rId4" Type="http://schemas.openxmlformats.org/officeDocument/2006/relationships/tags" Target="../tags/tag37.xml"/></Relationships>
</file>

<file path=ppt/slides/_rels/slide80.xml.rels><?xml version="1.0" encoding="UTF-8" standalone="yes"?>
<Relationships xmlns="http://schemas.openxmlformats.org/package/2006/relationships"><Relationship Id="rId3" Type="http://schemas.openxmlformats.org/officeDocument/2006/relationships/tags" Target="../tags/tag395.xml"/><Relationship Id="rId7" Type="http://schemas.openxmlformats.org/officeDocument/2006/relationships/image" Target="../media/image1.png"/><Relationship Id="rId2" Type="http://schemas.openxmlformats.org/officeDocument/2006/relationships/tags" Target="../tags/tag394.xml"/><Relationship Id="rId1" Type="http://schemas.openxmlformats.org/officeDocument/2006/relationships/tags" Target="../tags/tag393.xml"/><Relationship Id="rId6" Type="http://schemas.openxmlformats.org/officeDocument/2006/relationships/slideLayout" Target="../slideLayouts/slideLayout7.xml"/><Relationship Id="rId5" Type="http://schemas.openxmlformats.org/officeDocument/2006/relationships/tags" Target="../tags/tag397.xml"/><Relationship Id="rId4" Type="http://schemas.openxmlformats.org/officeDocument/2006/relationships/tags" Target="../tags/tag396.xml"/></Relationships>
</file>

<file path=ppt/slides/_rels/slide81.xml.rels><?xml version="1.0" encoding="UTF-8" standalone="yes"?>
<Relationships xmlns="http://schemas.openxmlformats.org/package/2006/relationships"><Relationship Id="rId3" Type="http://schemas.openxmlformats.org/officeDocument/2006/relationships/tags" Target="../tags/tag400.xml"/><Relationship Id="rId7" Type="http://schemas.openxmlformats.org/officeDocument/2006/relationships/image" Target="../media/image1.png"/><Relationship Id="rId2" Type="http://schemas.openxmlformats.org/officeDocument/2006/relationships/tags" Target="../tags/tag399.xml"/><Relationship Id="rId1" Type="http://schemas.openxmlformats.org/officeDocument/2006/relationships/tags" Target="../tags/tag398.xml"/><Relationship Id="rId6" Type="http://schemas.openxmlformats.org/officeDocument/2006/relationships/slideLayout" Target="../slideLayouts/slideLayout7.xml"/><Relationship Id="rId5" Type="http://schemas.openxmlformats.org/officeDocument/2006/relationships/tags" Target="../tags/tag402.xml"/><Relationship Id="rId4" Type="http://schemas.openxmlformats.org/officeDocument/2006/relationships/tags" Target="../tags/tag401.xml"/></Relationships>
</file>

<file path=ppt/slides/_rels/slide82.xml.rels><?xml version="1.0" encoding="UTF-8" standalone="yes"?>
<Relationships xmlns="http://schemas.openxmlformats.org/package/2006/relationships"><Relationship Id="rId3" Type="http://schemas.openxmlformats.org/officeDocument/2006/relationships/tags" Target="../tags/tag405.xml"/><Relationship Id="rId7" Type="http://schemas.openxmlformats.org/officeDocument/2006/relationships/image" Target="../media/image1.png"/><Relationship Id="rId2" Type="http://schemas.openxmlformats.org/officeDocument/2006/relationships/tags" Target="../tags/tag404.xml"/><Relationship Id="rId1" Type="http://schemas.openxmlformats.org/officeDocument/2006/relationships/tags" Target="../tags/tag403.xml"/><Relationship Id="rId6" Type="http://schemas.openxmlformats.org/officeDocument/2006/relationships/slideLayout" Target="../slideLayouts/slideLayout7.xml"/><Relationship Id="rId5" Type="http://schemas.openxmlformats.org/officeDocument/2006/relationships/tags" Target="../tags/tag407.xml"/><Relationship Id="rId4" Type="http://schemas.openxmlformats.org/officeDocument/2006/relationships/tags" Target="../tags/tag406.xml"/></Relationships>
</file>

<file path=ppt/slides/_rels/slide83.xml.rels><?xml version="1.0" encoding="UTF-8" standalone="yes"?>
<Relationships xmlns="http://schemas.openxmlformats.org/package/2006/relationships"><Relationship Id="rId3" Type="http://schemas.openxmlformats.org/officeDocument/2006/relationships/tags" Target="../tags/tag410.xml"/><Relationship Id="rId7" Type="http://schemas.openxmlformats.org/officeDocument/2006/relationships/image" Target="../media/image1.png"/><Relationship Id="rId2" Type="http://schemas.openxmlformats.org/officeDocument/2006/relationships/tags" Target="../tags/tag409.xml"/><Relationship Id="rId1" Type="http://schemas.openxmlformats.org/officeDocument/2006/relationships/tags" Target="../tags/tag408.xml"/><Relationship Id="rId6" Type="http://schemas.openxmlformats.org/officeDocument/2006/relationships/slideLayout" Target="../slideLayouts/slideLayout7.xml"/><Relationship Id="rId5" Type="http://schemas.openxmlformats.org/officeDocument/2006/relationships/tags" Target="../tags/tag412.xml"/><Relationship Id="rId4" Type="http://schemas.openxmlformats.org/officeDocument/2006/relationships/tags" Target="../tags/tag411.xml"/></Relationships>
</file>

<file path=ppt/slides/_rels/slide84.xml.rels><?xml version="1.0" encoding="UTF-8" standalone="yes"?>
<Relationships xmlns="http://schemas.openxmlformats.org/package/2006/relationships"><Relationship Id="rId3" Type="http://schemas.openxmlformats.org/officeDocument/2006/relationships/tags" Target="../tags/tag415.xml"/><Relationship Id="rId7" Type="http://schemas.openxmlformats.org/officeDocument/2006/relationships/image" Target="../media/image1.png"/><Relationship Id="rId2" Type="http://schemas.openxmlformats.org/officeDocument/2006/relationships/tags" Target="../tags/tag414.xml"/><Relationship Id="rId1" Type="http://schemas.openxmlformats.org/officeDocument/2006/relationships/tags" Target="../tags/tag413.xml"/><Relationship Id="rId6" Type="http://schemas.openxmlformats.org/officeDocument/2006/relationships/slideLayout" Target="../slideLayouts/slideLayout7.xml"/><Relationship Id="rId5" Type="http://schemas.openxmlformats.org/officeDocument/2006/relationships/tags" Target="../tags/tag417.xml"/><Relationship Id="rId4" Type="http://schemas.openxmlformats.org/officeDocument/2006/relationships/tags" Target="../tags/tag416.xml"/></Relationships>
</file>

<file path=ppt/slides/_rels/slide85.xml.rels><?xml version="1.0" encoding="UTF-8" standalone="yes"?>
<Relationships xmlns="http://schemas.openxmlformats.org/package/2006/relationships"><Relationship Id="rId3" Type="http://schemas.openxmlformats.org/officeDocument/2006/relationships/tags" Target="../tags/tag420.xml"/><Relationship Id="rId7" Type="http://schemas.openxmlformats.org/officeDocument/2006/relationships/image" Target="../media/image1.png"/><Relationship Id="rId2" Type="http://schemas.openxmlformats.org/officeDocument/2006/relationships/tags" Target="../tags/tag419.xml"/><Relationship Id="rId1" Type="http://schemas.openxmlformats.org/officeDocument/2006/relationships/tags" Target="../tags/tag418.xml"/><Relationship Id="rId6" Type="http://schemas.openxmlformats.org/officeDocument/2006/relationships/slideLayout" Target="../slideLayouts/slideLayout7.xml"/><Relationship Id="rId5" Type="http://schemas.openxmlformats.org/officeDocument/2006/relationships/tags" Target="../tags/tag422.xml"/><Relationship Id="rId4" Type="http://schemas.openxmlformats.org/officeDocument/2006/relationships/tags" Target="../tags/tag421.xml"/></Relationships>
</file>

<file path=ppt/slides/_rels/slide86.xml.rels><?xml version="1.0" encoding="UTF-8" standalone="yes"?>
<Relationships xmlns="http://schemas.openxmlformats.org/package/2006/relationships"><Relationship Id="rId3" Type="http://schemas.openxmlformats.org/officeDocument/2006/relationships/tags" Target="../tags/tag425.xml"/><Relationship Id="rId7" Type="http://schemas.openxmlformats.org/officeDocument/2006/relationships/image" Target="../media/image1.png"/><Relationship Id="rId2" Type="http://schemas.openxmlformats.org/officeDocument/2006/relationships/tags" Target="../tags/tag424.xml"/><Relationship Id="rId1" Type="http://schemas.openxmlformats.org/officeDocument/2006/relationships/tags" Target="../tags/tag423.xml"/><Relationship Id="rId6" Type="http://schemas.openxmlformats.org/officeDocument/2006/relationships/slideLayout" Target="../slideLayouts/slideLayout7.xml"/><Relationship Id="rId5" Type="http://schemas.openxmlformats.org/officeDocument/2006/relationships/tags" Target="../tags/tag427.xml"/><Relationship Id="rId4" Type="http://schemas.openxmlformats.org/officeDocument/2006/relationships/tags" Target="../tags/tag426.xml"/></Relationships>
</file>

<file path=ppt/slides/_rels/slide87.xml.rels><?xml version="1.0" encoding="UTF-8" standalone="yes"?>
<Relationships xmlns="http://schemas.openxmlformats.org/package/2006/relationships"><Relationship Id="rId3" Type="http://schemas.openxmlformats.org/officeDocument/2006/relationships/tags" Target="../tags/tag430.xml"/><Relationship Id="rId7" Type="http://schemas.openxmlformats.org/officeDocument/2006/relationships/image" Target="../media/image1.png"/><Relationship Id="rId2" Type="http://schemas.openxmlformats.org/officeDocument/2006/relationships/tags" Target="../tags/tag429.xml"/><Relationship Id="rId1" Type="http://schemas.openxmlformats.org/officeDocument/2006/relationships/tags" Target="../tags/tag428.xml"/><Relationship Id="rId6" Type="http://schemas.openxmlformats.org/officeDocument/2006/relationships/slideLayout" Target="../slideLayouts/slideLayout7.xml"/><Relationship Id="rId5" Type="http://schemas.openxmlformats.org/officeDocument/2006/relationships/tags" Target="../tags/tag432.xml"/><Relationship Id="rId4" Type="http://schemas.openxmlformats.org/officeDocument/2006/relationships/tags" Target="../tags/tag431.xml"/></Relationships>
</file>

<file path=ppt/slides/_rels/slide88.xml.rels><?xml version="1.0" encoding="UTF-8" standalone="yes"?>
<Relationships xmlns="http://schemas.openxmlformats.org/package/2006/relationships"><Relationship Id="rId3" Type="http://schemas.openxmlformats.org/officeDocument/2006/relationships/tags" Target="../tags/tag435.xml"/><Relationship Id="rId7" Type="http://schemas.openxmlformats.org/officeDocument/2006/relationships/image" Target="../media/image1.png"/><Relationship Id="rId2" Type="http://schemas.openxmlformats.org/officeDocument/2006/relationships/tags" Target="../tags/tag434.xml"/><Relationship Id="rId1" Type="http://schemas.openxmlformats.org/officeDocument/2006/relationships/tags" Target="../tags/tag433.xml"/><Relationship Id="rId6" Type="http://schemas.openxmlformats.org/officeDocument/2006/relationships/slideLayout" Target="../slideLayouts/slideLayout7.xml"/><Relationship Id="rId5" Type="http://schemas.openxmlformats.org/officeDocument/2006/relationships/tags" Target="../tags/tag437.xml"/><Relationship Id="rId4" Type="http://schemas.openxmlformats.org/officeDocument/2006/relationships/tags" Target="../tags/tag436.xml"/></Relationships>
</file>

<file path=ppt/slides/_rels/slide89.xml.rels><?xml version="1.0" encoding="UTF-8" standalone="yes"?>
<Relationships xmlns="http://schemas.openxmlformats.org/package/2006/relationships"><Relationship Id="rId3" Type="http://schemas.openxmlformats.org/officeDocument/2006/relationships/tags" Target="../tags/tag440.xml"/><Relationship Id="rId7" Type="http://schemas.openxmlformats.org/officeDocument/2006/relationships/image" Target="../media/image1.png"/><Relationship Id="rId2" Type="http://schemas.openxmlformats.org/officeDocument/2006/relationships/tags" Target="../tags/tag439.xml"/><Relationship Id="rId1" Type="http://schemas.openxmlformats.org/officeDocument/2006/relationships/tags" Target="../tags/tag438.xml"/><Relationship Id="rId6" Type="http://schemas.openxmlformats.org/officeDocument/2006/relationships/slideLayout" Target="../slideLayouts/slideLayout7.xml"/><Relationship Id="rId5" Type="http://schemas.openxmlformats.org/officeDocument/2006/relationships/tags" Target="../tags/tag442.xml"/><Relationship Id="rId4" Type="http://schemas.openxmlformats.org/officeDocument/2006/relationships/tags" Target="../tags/tag441.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1.xml"/><Relationship Id="rId7" Type="http://schemas.openxmlformats.org/officeDocument/2006/relationships/notesSlide" Target="../notesSlides/notesSlide4.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7.xml"/><Relationship Id="rId5" Type="http://schemas.openxmlformats.org/officeDocument/2006/relationships/tags" Target="../tags/tag43.xml"/><Relationship Id="rId4" Type="http://schemas.openxmlformats.org/officeDocument/2006/relationships/tags" Target="../tags/tag42.xml"/></Relationships>
</file>

<file path=ppt/slides/_rels/slide90.xml.rels><?xml version="1.0" encoding="UTF-8" standalone="yes"?>
<Relationships xmlns="http://schemas.openxmlformats.org/package/2006/relationships"><Relationship Id="rId3" Type="http://schemas.openxmlformats.org/officeDocument/2006/relationships/tags" Target="../tags/tag445.xml"/><Relationship Id="rId7" Type="http://schemas.openxmlformats.org/officeDocument/2006/relationships/image" Target="../media/image1.png"/><Relationship Id="rId2" Type="http://schemas.openxmlformats.org/officeDocument/2006/relationships/tags" Target="../tags/tag444.xml"/><Relationship Id="rId1" Type="http://schemas.openxmlformats.org/officeDocument/2006/relationships/tags" Target="../tags/tag443.xml"/><Relationship Id="rId6" Type="http://schemas.openxmlformats.org/officeDocument/2006/relationships/slideLayout" Target="../slideLayouts/slideLayout7.xml"/><Relationship Id="rId5" Type="http://schemas.openxmlformats.org/officeDocument/2006/relationships/tags" Target="../tags/tag447.xml"/><Relationship Id="rId4" Type="http://schemas.openxmlformats.org/officeDocument/2006/relationships/tags" Target="../tags/tag446.xml"/></Relationships>
</file>

<file path=ppt/slides/_rels/slide91.xml.rels><?xml version="1.0" encoding="UTF-8" standalone="yes"?>
<Relationships xmlns="http://schemas.openxmlformats.org/package/2006/relationships"><Relationship Id="rId3" Type="http://schemas.openxmlformats.org/officeDocument/2006/relationships/tags" Target="../tags/tag450.xml"/><Relationship Id="rId7" Type="http://schemas.openxmlformats.org/officeDocument/2006/relationships/image" Target="../media/image1.png"/><Relationship Id="rId2" Type="http://schemas.openxmlformats.org/officeDocument/2006/relationships/tags" Target="../tags/tag449.xml"/><Relationship Id="rId1" Type="http://schemas.openxmlformats.org/officeDocument/2006/relationships/tags" Target="../tags/tag448.xml"/><Relationship Id="rId6" Type="http://schemas.openxmlformats.org/officeDocument/2006/relationships/slideLayout" Target="../slideLayouts/slideLayout7.xml"/><Relationship Id="rId5" Type="http://schemas.openxmlformats.org/officeDocument/2006/relationships/tags" Target="../tags/tag452.xml"/><Relationship Id="rId4" Type="http://schemas.openxmlformats.org/officeDocument/2006/relationships/tags" Target="../tags/tag451.xml"/></Relationships>
</file>

<file path=ppt/slides/_rels/slide92.xml.rels><?xml version="1.0" encoding="UTF-8" standalone="yes"?>
<Relationships xmlns="http://schemas.openxmlformats.org/package/2006/relationships"><Relationship Id="rId3" Type="http://schemas.openxmlformats.org/officeDocument/2006/relationships/tags" Target="../tags/tag455.xml"/><Relationship Id="rId2" Type="http://schemas.openxmlformats.org/officeDocument/2006/relationships/tags" Target="../tags/tag454.xml"/><Relationship Id="rId1" Type="http://schemas.openxmlformats.org/officeDocument/2006/relationships/tags" Target="../tags/tag453.xml"/><Relationship Id="rId6" Type="http://schemas.openxmlformats.org/officeDocument/2006/relationships/slideLayout" Target="../slideLayouts/slideLayout7.xml"/><Relationship Id="rId5" Type="http://schemas.openxmlformats.org/officeDocument/2006/relationships/tags" Target="../tags/tag457.xml"/><Relationship Id="rId4" Type="http://schemas.openxmlformats.org/officeDocument/2006/relationships/tags" Target="../tags/tag456.xml"/></Relationships>
</file>

<file path=ppt/slides/_rels/slide93.xml.rels><?xml version="1.0" encoding="UTF-8" standalone="yes"?>
<Relationships xmlns="http://schemas.openxmlformats.org/package/2006/relationships"><Relationship Id="rId3" Type="http://schemas.openxmlformats.org/officeDocument/2006/relationships/tags" Target="../tags/tag460.xml"/><Relationship Id="rId2" Type="http://schemas.openxmlformats.org/officeDocument/2006/relationships/tags" Target="../tags/tag459.xml"/><Relationship Id="rId1" Type="http://schemas.openxmlformats.org/officeDocument/2006/relationships/tags" Target="../tags/tag458.xml"/><Relationship Id="rId6" Type="http://schemas.openxmlformats.org/officeDocument/2006/relationships/slideLayout" Target="../slideLayouts/slideLayout7.xml"/><Relationship Id="rId5" Type="http://schemas.openxmlformats.org/officeDocument/2006/relationships/tags" Target="../tags/tag462.xml"/><Relationship Id="rId4" Type="http://schemas.openxmlformats.org/officeDocument/2006/relationships/tags" Target="../tags/tag461.xml"/></Relationships>
</file>

<file path=ppt/slides/_rels/slide94.xml.rels><?xml version="1.0" encoding="UTF-8" standalone="yes"?>
<Relationships xmlns="http://schemas.openxmlformats.org/package/2006/relationships"><Relationship Id="rId3" Type="http://schemas.openxmlformats.org/officeDocument/2006/relationships/tags" Target="../tags/tag465.xml"/><Relationship Id="rId7" Type="http://schemas.openxmlformats.org/officeDocument/2006/relationships/image" Target="../media/image1.png"/><Relationship Id="rId2" Type="http://schemas.openxmlformats.org/officeDocument/2006/relationships/tags" Target="../tags/tag464.xml"/><Relationship Id="rId1" Type="http://schemas.openxmlformats.org/officeDocument/2006/relationships/tags" Target="../tags/tag463.xml"/><Relationship Id="rId6" Type="http://schemas.openxmlformats.org/officeDocument/2006/relationships/slideLayout" Target="../slideLayouts/slideLayout7.xml"/><Relationship Id="rId5" Type="http://schemas.openxmlformats.org/officeDocument/2006/relationships/tags" Target="../tags/tag467.xml"/><Relationship Id="rId4" Type="http://schemas.openxmlformats.org/officeDocument/2006/relationships/tags" Target="../tags/tag466.xml"/></Relationships>
</file>

<file path=ppt/slides/_rels/slide95.xml.rels><?xml version="1.0" encoding="UTF-8" standalone="yes"?>
<Relationships xmlns="http://schemas.openxmlformats.org/package/2006/relationships"><Relationship Id="rId3" Type="http://schemas.openxmlformats.org/officeDocument/2006/relationships/tags" Target="../tags/tag470.xml"/><Relationship Id="rId7" Type="http://schemas.openxmlformats.org/officeDocument/2006/relationships/image" Target="../media/image1.png"/><Relationship Id="rId2" Type="http://schemas.openxmlformats.org/officeDocument/2006/relationships/tags" Target="../tags/tag469.xml"/><Relationship Id="rId1" Type="http://schemas.openxmlformats.org/officeDocument/2006/relationships/tags" Target="../tags/tag468.xml"/><Relationship Id="rId6" Type="http://schemas.openxmlformats.org/officeDocument/2006/relationships/slideLayout" Target="../slideLayouts/slideLayout7.xml"/><Relationship Id="rId5" Type="http://schemas.openxmlformats.org/officeDocument/2006/relationships/tags" Target="../tags/tag472.xml"/><Relationship Id="rId4" Type="http://schemas.openxmlformats.org/officeDocument/2006/relationships/tags" Target="../tags/tag471.xml"/></Relationships>
</file>

<file path=ppt/slides/_rels/slide96.xml.rels><?xml version="1.0" encoding="UTF-8" standalone="yes"?>
<Relationships xmlns="http://schemas.openxmlformats.org/package/2006/relationships"><Relationship Id="rId3" Type="http://schemas.openxmlformats.org/officeDocument/2006/relationships/tags" Target="../tags/tag475.xml"/><Relationship Id="rId7" Type="http://schemas.openxmlformats.org/officeDocument/2006/relationships/image" Target="../media/image1.png"/><Relationship Id="rId2" Type="http://schemas.openxmlformats.org/officeDocument/2006/relationships/tags" Target="../tags/tag474.xml"/><Relationship Id="rId1" Type="http://schemas.openxmlformats.org/officeDocument/2006/relationships/tags" Target="../tags/tag473.xml"/><Relationship Id="rId6" Type="http://schemas.openxmlformats.org/officeDocument/2006/relationships/slideLayout" Target="../slideLayouts/slideLayout7.xml"/><Relationship Id="rId5" Type="http://schemas.openxmlformats.org/officeDocument/2006/relationships/tags" Target="../tags/tag477.xml"/><Relationship Id="rId4" Type="http://schemas.openxmlformats.org/officeDocument/2006/relationships/tags" Target="../tags/tag476.xml"/></Relationships>
</file>

<file path=ppt/slides/_rels/slide97.xml.rels><?xml version="1.0" encoding="UTF-8" standalone="yes"?>
<Relationships xmlns="http://schemas.openxmlformats.org/package/2006/relationships"><Relationship Id="rId3" Type="http://schemas.openxmlformats.org/officeDocument/2006/relationships/tags" Target="../tags/tag480.xml"/><Relationship Id="rId7" Type="http://schemas.openxmlformats.org/officeDocument/2006/relationships/image" Target="../media/image1.png"/><Relationship Id="rId2" Type="http://schemas.openxmlformats.org/officeDocument/2006/relationships/tags" Target="../tags/tag479.xml"/><Relationship Id="rId1" Type="http://schemas.openxmlformats.org/officeDocument/2006/relationships/tags" Target="../tags/tag478.xml"/><Relationship Id="rId6" Type="http://schemas.openxmlformats.org/officeDocument/2006/relationships/slideLayout" Target="../slideLayouts/slideLayout7.xml"/><Relationship Id="rId5" Type="http://schemas.openxmlformats.org/officeDocument/2006/relationships/tags" Target="../tags/tag482.xml"/><Relationship Id="rId4" Type="http://schemas.openxmlformats.org/officeDocument/2006/relationships/tags" Target="../tags/tag481.xml"/></Relationships>
</file>

<file path=ppt/slides/_rels/slide9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85.xml"/><Relationship Id="rId7" Type="http://schemas.openxmlformats.org/officeDocument/2006/relationships/notesSlide" Target="../notesSlides/notesSlide6.xml"/><Relationship Id="rId2" Type="http://schemas.openxmlformats.org/officeDocument/2006/relationships/tags" Target="../tags/tag484.xml"/><Relationship Id="rId1" Type="http://schemas.openxmlformats.org/officeDocument/2006/relationships/tags" Target="../tags/tag483.xml"/><Relationship Id="rId6" Type="http://schemas.openxmlformats.org/officeDocument/2006/relationships/slideLayout" Target="../slideLayouts/slideLayout7.xml"/><Relationship Id="rId5" Type="http://schemas.openxmlformats.org/officeDocument/2006/relationships/tags" Target="../tags/tag487.xml"/><Relationship Id="rId4" Type="http://schemas.openxmlformats.org/officeDocument/2006/relationships/tags" Target="../tags/tag486.xml"/></Relationships>
</file>

<file path=ppt/slides/_rels/slide99.xml.rels><?xml version="1.0" encoding="UTF-8" standalone="yes"?>
<Relationships xmlns="http://schemas.openxmlformats.org/package/2006/relationships"><Relationship Id="rId3" Type="http://schemas.openxmlformats.org/officeDocument/2006/relationships/tags" Target="../tags/tag490.xml"/><Relationship Id="rId7" Type="http://schemas.openxmlformats.org/officeDocument/2006/relationships/image" Target="../media/image1.png"/><Relationship Id="rId2" Type="http://schemas.openxmlformats.org/officeDocument/2006/relationships/tags" Target="../tags/tag489.xml"/><Relationship Id="rId1" Type="http://schemas.openxmlformats.org/officeDocument/2006/relationships/tags" Target="../tags/tag488.xml"/><Relationship Id="rId6" Type="http://schemas.openxmlformats.org/officeDocument/2006/relationships/slideLayout" Target="../slideLayouts/slideLayout7.xml"/><Relationship Id="rId5" Type="http://schemas.openxmlformats.org/officeDocument/2006/relationships/tags" Target="../tags/tag492.xml"/><Relationship Id="rId4" Type="http://schemas.openxmlformats.org/officeDocument/2006/relationships/tags" Target="../tags/tag49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1631963" y="812800"/>
            <a:ext cx="11101725" cy="6244720"/>
          </a:xfrm>
          <a:prstGeom prst="rect">
            <a:avLst/>
          </a:prstGeom>
        </p:spPr>
      </p:pic>
      <p:sp>
        <p:nvSpPr>
          <p:cNvPr id="6" name="ZoneTexte 5">
            <a:extLst>
              <a:ext uri="{FF2B5EF4-FFF2-40B4-BE49-F238E27FC236}">
                <a16:creationId xmlns:a16="http://schemas.microsoft.com/office/drawing/2014/main" id="{910CA1AF-3354-772B-B823-EEDA202317AF}"/>
              </a:ext>
            </a:extLst>
          </p:cNvPr>
          <p:cNvSpPr txBox="1"/>
          <p:nvPr>
            <p:custDataLst>
              <p:tags r:id="rId2"/>
            </p:custDataLst>
          </p:nvPr>
        </p:nvSpPr>
        <p:spPr>
          <a:xfrm>
            <a:off x="946150" y="812800"/>
            <a:ext cx="10299700" cy="4862870"/>
          </a:xfrm>
          <a:prstGeom prst="rect">
            <a:avLst/>
          </a:prstGeom>
          <a:noFill/>
        </p:spPr>
        <p:txBody>
          <a:bodyPr wrap="square">
            <a:spAutoFit/>
          </a:bodyPr>
          <a:lstStyle/>
          <a:p>
            <a:pPr algn="ctr"/>
            <a:r>
              <a:rPr lang="fr-CA" sz="5400" b="1" dirty="0">
                <a:latin typeface="Arial" panose="020B0604020202020204" pitchFamily="34" charset="0"/>
                <a:cs typeface="Arial" panose="020B0604020202020204" pitchFamily="34" charset="0"/>
              </a:rPr>
              <a:t>Entente de principe</a:t>
            </a:r>
          </a:p>
          <a:p>
            <a:pPr algn="ctr"/>
            <a:r>
              <a:rPr lang="fr-CA" sz="5400" b="1" dirty="0">
                <a:latin typeface="Arial" panose="020B0604020202020204" pitchFamily="34" charset="0"/>
                <a:cs typeface="Arial" panose="020B0604020202020204" pitchFamily="34" charset="0"/>
              </a:rPr>
              <a:t>Table sectorielle</a:t>
            </a:r>
          </a:p>
          <a:p>
            <a:pPr algn="ctr"/>
            <a:endParaRPr lang="fr-CA" sz="4200" b="1" dirty="0">
              <a:latin typeface="Arial" panose="020B0604020202020204" pitchFamily="34" charset="0"/>
              <a:cs typeface="Arial" panose="020B0604020202020204" pitchFamily="34" charset="0"/>
            </a:endParaRPr>
          </a:p>
          <a:p>
            <a:pPr algn="r"/>
            <a:endParaRPr lang="fr-CA" sz="3200" b="1" dirty="0">
              <a:latin typeface="Arial" panose="020B0604020202020204" pitchFamily="34" charset="0"/>
              <a:cs typeface="Arial" panose="020B0604020202020204" pitchFamily="34" charset="0"/>
            </a:endParaRPr>
          </a:p>
          <a:p>
            <a:pPr algn="r"/>
            <a:endParaRPr lang="fr-CA" sz="3200" b="1" dirty="0">
              <a:latin typeface="Arial" panose="020B0604020202020204" pitchFamily="34" charset="0"/>
              <a:cs typeface="Arial" panose="020B0604020202020204" pitchFamily="34" charset="0"/>
            </a:endParaRPr>
          </a:p>
          <a:p>
            <a:pPr algn="r"/>
            <a:r>
              <a:rPr lang="fr-CA" sz="3200" b="1" dirty="0">
                <a:latin typeface="Arial" panose="020B0604020202020204" pitchFamily="34" charset="0"/>
                <a:cs typeface="Arial" panose="020B0604020202020204" pitchFamily="34" charset="0"/>
              </a:rPr>
              <a:t>Assemblées générales</a:t>
            </a:r>
          </a:p>
          <a:p>
            <a:pPr algn="r"/>
            <a:endParaRPr lang="fr-CA" sz="3200" b="1" dirty="0">
              <a:latin typeface="Arial" panose="020B0604020202020204" pitchFamily="34" charset="0"/>
              <a:cs typeface="Arial" panose="020B0604020202020204" pitchFamily="34" charset="0"/>
            </a:endParaRPr>
          </a:p>
          <a:p>
            <a:pPr algn="r"/>
            <a:r>
              <a:rPr lang="fr-CA" sz="3200" b="1" dirty="0">
                <a:latin typeface="Arial" panose="020B0604020202020204" pitchFamily="34" charset="0"/>
                <a:cs typeface="Arial" panose="020B0604020202020204" pitchFamily="34" charset="0"/>
              </a:rPr>
              <a:t>Janvier et février 2024</a:t>
            </a:r>
          </a:p>
        </p:txBody>
      </p:sp>
      <p:sp>
        <p:nvSpPr>
          <p:cNvPr id="2" name="Espace réservé du numéro de diapositive 1">
            <a:extLst>
              <a:ext uri="{FF2B5EF4-FFF2-40B4-BE49-F238E27FC236}">
                <a16:creationId xmlns:a16="http://schemas.microsoft.com/office/drawing/2014/main" id="{E9663EB1-BAC1-C74B-93ED-BD5D24E73572}"/>
              </a:ext>
            </a:extLst>
          </p:cNvPr>
          <p:cNvSpPr>
            <a:spLocks noGrp="1"/>
          </p:cNvSpPr>
          <p:nvPr>
            <p:ph type="sldNum" sz="quarter" idx="12"/>
            <p:custDataLst>
              <p:tags r:id="rId3"/>
            </p:custDataLst>
          </p:nvPr>
        </p:nvSpPr>
        <p:spPr/>
        <p:txBody>
          <a:bodyPr/>
          <a:lstStyle/>
          <a:p>
            <a:fld id="{18D25734-BAAB-45B8-8828-031302FAFDE5}" type="slidenum">
              <a:rPr lang="fr-CA" smtClean="0"/>
              <a:t>1</a:t>
            </a:fld>
            <a:endParaRPr lang="fr-CA"/>
          </a:p>
        </p:txBody>
      </p:sp>
    </p:spTree>
    <p:extLst>
      <p:ext uri="{BB962C8B-B14F-4D97-AF65-F5344CB8AC3E}">
        <p14:creationId xmlns:p14="http://schemas.microsoft.com/office/powerpoint/2010/main" val="38313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484664" y="1212209"/>
            <a:ext cx="11222671" cy="4294509"/>
          </a:xfrm>
          <a:prstGeom prst="rect">
            <a:avLst/>
          </a:prstGeom>
          <a:noFill/>
        </p:spPr>
        <p:txBody>
          <a:bodyPr wrap="square">
            <a:spAutoFit/>
          </a:bodyPr>
          <a:lstStyle/>
          <a:p>
            <a:r>
              <a:rPr lang="fr-CA" b="1" dirty="0">
                <a:effectLst/>
                <a:latin typeface="Arial" panose="020B0604020202020204" pitchFamily="34" charset="0"/>
                <a:ea typeface="Times New Roman" panose="02020603050405020304" pitchFamily="18" charset="0"/>
                <a:cs typeface="Arial" panose="020B0604020202020204" pitchFamily="34" charset="0"/>
              </a:rPr>
              <a:t>Lettre d’entente relative au nouveau système d’information des ressources humaines du RSSS</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15000"/>
              </a:lnSpc>
            </a:pPr>
            <a:endParaRPr lang="fr-CA"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fr-CA" dirty="0">
                <a:effectLst/>
                <a:latin typeface="Arial" panose="020B0604020202020204" pitchFamily="34" charset="0"/>
                <a:ea typeface="Calibri" panose="020F0502020204030204" pitchFamily="34" charset="0"/>
                <a:cs typeface="Times New Roman" panose="02020603050405020304" pitchFamily="18" charset="0"/>
              </a:rPr>
              <a:t>Qu’il est déjà prévu une période transitoire pour permettre de faire l’acquisition et l’implantation d’un système d’information des ressources humaines;</a:t>
            </a:r>
          </a:p>
          <a:p>
            <a:pPr marL="342900" lvl="0" indent="-342900" algn="just">
              <a:lnSpc>
                <a:spcPct val="115000"/>
              </a:lnSpc>
              <a:buFont typeface="+mj-lt"/>
              <a:buAutoNum type="alphaLcParenR"/>
            </a:pPr>
            <a:r>
              <a:rPr lang="fr-CA" dirty="0">
                <a:effectLst/>
                <a:latin typeface="Arial" panose="020B0604020202020204" pitchFamily="34" charset="0"/>
                <a:ea typeface="Calibri" panose="020F0502020204030204" pitchFamily="34" charset="0"/>
                <a:cs typeface="Times New Roman" panose="02020603050405020304" pitchFamily="18" charset="0"/>
              </a:rPr>
              <a:t>Pendant cette période, le CPNSSS informe la FSSS-CSN de l’évolution des étapes du projet d’acquisition et d’implantation dudit système d’information;</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mj-lt"/>
              <a:buAutoNum type="alphaLcParenR"/>
            </a:pPr>
            <a:r>
              <a:rPr lang="fr-CA" dirty="0">
                <a:effectLst/>
                <a:latin typeface="Arial" panose="020B0604020202020204" pitchFamily="34" charset="0"/>
                <a:ea typeface="Calibri" panose="020F0502020204030204" pitchFamily="34" charset="0"/>
                <a:cs typeface="Times New Roman" panose="02020603050405020304" pitchFamily="18" charset="0"/>
              </a:rPr>
              <a:t>Pendant cette période, pour les syndicats locaux n’ayant actuellement aucun accès au système d’information des ressources humaines de leur employeur, les parties nationales recommandent aux établissements, si la technologie ou le système d’information le permet, de faciliter l’accès à la partie syndicale au module horaire, et ce, sans frais pour l’Employeur, sous réserve des obligations imposées à l’Employeur découlant de la Loi modernisant des dispositions législatives en matière de protection des renseignements personnels.</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custDataLst>
              <p:tags r:id="rId5"/>
            </p:custDataLst>
          </p:nvPr>
        </p:nvSpPr>
        <p:spPr/>
        <p:txBody>
          <a:bodyPr/>
          <a:lstStyle/>
          <a:p>
            <a:fld id="{18D25734-BAAB-45B8-8828-031302FAFDE5}" type="slidenum">
              <a:rPr lang="fr-CA" smtClean="0"/>
              <a:t>10</a:t>
            </a:fld>
            <a:endParaRPr lang="fr-CA"/>
          </a:p>
        </p:txBody>
      </p:sp>
    </p:spTree>
    <p:extLst>
      <p:ext uri="{BB962C8B-B14F-4D97-AF65-F5344CB8AC3E}">
        <p14:creationId xmlns:p14="http://schemas.microsoft.com/office/powerpoint/2010/main" val="1833938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Infirmières praticiennes spécialisées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0989219" cy="3992375"/>
          </a:xfrm>
          <a:prstGeom prst="rect">
            <a:avLst/>
          </a:prstGeom>
          <a:noFill/>
        </p:spPr>
        <p:txBody>
          <a:bodyPr wrap="square">
            <a:spAutoFit/>
          </a:bodyPr>
          <a:lstStyle/>
          <a:p>
            <a:pPr lvl="0" algn="just">
              <a:lnSpc>
                <a:spcPct val="105000"/>
              </a:lnSpc>
              <a:spcAft>
                <a:spcPts val="800"/>
              </a:spcAft>
            </a:pPr>
            <a:r>
              <a:rPr lang="fr-CA" sz="1800" b="1" dirty="0">
                <a:effectLst/>
                <a:latin typeface="Arial" panose="020B0604020202020204" pitchFamily="34" charset="0"/>
                <a:ea typeface="Times New Roman" panose="02020603050405020304" pitchFamily="18" charset="0"/>
                <a:cs typeface="Arial" panose="020B0604020202020204" pitchFamily="34" charset="0"/>
              </a:rPr>
              <a:t>Création d’un comit</a:t>
            </a:r>
            <a:r>
              <a:rPr lang="fr-CA" b="1" dirty="0">
                <a:latin typeface="Arial" panose="020B0604020202020204" pitchFamily="34" charset="0"/>
                <a:ea typeface="Times New Roman" panose="02020603050405020304" pitchFamily="18" charset="0"/>
                <a:cs typeface="Arial" panose="020B0604020202020204" pitchFamily="34" charset="0"/>
              </a:rPr>
              <a:t>é national de travail concernant les infirmières praticiennes spécialisées (IPS)</a:t>
            </a: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5000"/>
              </a:lnSpc>
              <a:spcAft>
                <a:spcPts val="800"/>
              </a:spcAft>
            </a:pP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5000"/>
              </a:lnSpc>
              <a:spcAft>
                <a:spcPts val="800"/>
              </a:spcAft>
            </a:pPr>
            <a:r>
              <a:rPr lang="fr-CA" sz="1800" dirty="0">
                <a:effectLst/>
                <a:latin typeface="Arial" panose="020B0604020202020204" pitchFamily="34" charset="0"/>
                <a:ea typeface="Calibri" panose="020F0502020204030204" pitchFamily="34" charset="0"/>
                <a:cs typeface="Arial" panose="020B0604020202020204" pitchFamily="34" charset="0"/>
              </a:rPr>
              <a:t>Mandats </a:t>
            </a:r>
          </a:p>
          <a:p>
            <a:pPr marL="285750" lvl="0" indent="-285750" algn="just">
              <a:lnSpc>
                <a:spcPct val="105000"/>
              </a:lnSpc>
              <a:spcAft>
                <a:spcPts val="800"/>
              </a:spcAft>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Contribuer à l’évaluation des effets de l’élargissement des activités réservées ou non à d’autres titres d’emplois, et ce, dans le but d’optimiser leur contribution aux activités réservées ou non et recommander, le cas échéant, des modifications afin de favoriser l’implantation de la nouvelle organisation du travail; </a:t>
            </a:r>
          </a:p>
          <a:p>
            <a:pPr marL="285750" lvl="0" indent="-285750" algn="just">
              <a:lnSpc>
                <a:spcPct val="105000"/>
              </a:lnSpc>
              <a:spcAft>
                <a:spcPts val="800"/>
              </a:spcAft>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Étudier les tâches et l’organisation du travail des IPS et l’impact du changement de leurs rôles et responsabilités et recommander, le cas échéant, des modifications. </a:t>
            </a:r>
          </a:p>
          <a:p>
            <a:pPr marR="66675" algn="just" fontAlgn="base"/>
            <a:r>
              <a:rPr lang="fr-CA" sz="1800" dirty="0">
                <a:effectLst/>
                <a:latin typeface="Arial" panose="020B0604020202020204" pitchFamily="34" charset="0"/>
                <a:ea typeface="Times New Roman" panose="02020603050405020304" pitchFamily="18" charset="0"/>
                <a:cs typeface="Arial" panose="020B0604020202020204" pitchFamily="34" charset="0"/>
              </a:rPr>
              <a:t> </a:t>
            </a:r>
          </a:p>
          <a:p>
            <a:endParaRPr lang="fr-CA" sz="3200" dirty="0"/>
          </a:p>
        </p:txBody>
      </p:sp>
      <p:sp>
        <p:nvSpPr>
          <p:cNvPr id="4" name="Espace réservé du numéro de diapositive 3">
            <a:extLst>
              <a:ext uri="{FF2B5EF4-FFF2-40B4-BE49-F238E27FC236}">
                <a16:creationId xmlns:a16="http://schemas.microsoft.com/office/drawing/2014/main" id="{6DE17A5E-9719-C256-DB31-7DE1AA18BE04}"/>
              </a:ext>
            </a:extLst>
          </p:cNvPr>
          <p:cNvSpPr>
            <a:spLocks noGrp="1"/>
          </p:cNvSpPr>
          <p:nvPr>
            <p:ph type="sldNum" sz="quarter" idx="12"/>
            <p:custDataLst>
              <p:tags r:id="rId5"/>
            </p:custDataLst>
          </p:nvPr>
        </p:nvSpPr>
        <p:spPr/>
        <p:txBody>
          <a:bodyPr/>
          <a:lstStyle/>
          <a:p>
            <a:fld id="{18D25734-BAAB-45B8-8828-031302FAFDE5}" type="slidenum">
              <a:rPr lang="fr-CA" smtClean="0"/>
              <a:t>100</a:t>
            </a:fld>
            <a:endParaRPr lang="fr-CA"/>
          </a:p>
        </p:txBody>
      </p:sp>
    </p:spTree>
    <p:extLst>
      <p:ext uri="{BB962C8B-B14F-4D97-AF65-F5344CB8AC3E}">
        <p14:creationId xmlns:p14="http://schemas.microsoft.com/office/powerpoint/2010/main" val="6434754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74660"/>
          </a:xfrm>
          <a:prstGeom prst="rect">
            <a:avLst/>
          </a:prstGeom>
          <a:noFill/>
        </p:spPr>
        <p:txBody>
          <a:bodyPr wrap="square">
            <a:spAutoFit/>
          </a:bodyPr>
          <a:lstStyle/>
          <a:p>
            <a:pPr lvl="0" algn="ctr">
              <a:lnSpc>
                <a:spcPct val="107000"/>
              </a:lnSpc>
              <a:spcAft>
                <a:spcPts val="800"/>
              </a:spcAft>
            </a:pPr>
            <a:r>
              <a:rPr lang="fr-CA" sz="6600" b="1" dirty="0">
                <a:latin typeface="Arial" panose="020B0604020202020204" pitchFamily="34" charset="0"/>
                <a:ea typeface="Times New Roman" panose="02020603050405020304" pitchFamily="18" charset="0"/>
                <a:cs typeface="Times New Roman" panose="02020603050405020304" pitchFamily="18" charset="0"/>
              </a:rPr>
              <a:t>MESURES SPÉCIFIQUES</a:t>
            </a:r>
          </a:p>
          <a:p>
            <a:pPr lvl="0" algn="ctr">
              <a:lnSpc>
                <a:spcPct val="107000"/>
              </a:lnSpc>
              <a:spcAft>
                <a:spcPts val="800"/>
              </a:spcAft>
            </a:pPr>
            <a:r>
              <a:rPr lang="fr-CA" sz="6600" b="1" dirty="0">
                <a:effectLst/>
                <a:latin typeface="Arial" panose="020B0604020202020204" pitchFamily="34" charset="0"/>
                <a:ea typeface="Times New Roman" panose="02020603050405020304" pitchFamily="18" charset="0"/>
                <a:cs typeface="Times New Roman" panose="02020603050405020304" pitchFamily="18" charset="0"/>
              </a:rPr>
              <a:t>CATÉGORIE 2</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custDataLst>
              <p:tags r:id="rId5"/>
            </p:custDataLst>
          </p:nvPr>
        </p:nvSpPr>
        <p:spPr/>
        <p:txBody>
          <a:bodyPr/>
          <a:lstStyle/>
          <a:p>
            <a:fld id="{18D25734-BAAB-45B8-8828-031302FAFDE5}" type="slidenum">
              <a:rPr lang="fr-CA" smtClean="0"/>
              <a:t>101</a:t>
            </a:fld>
            <a:endParaRPr lang="fr-CA"/>
          </a:p>
        </p:txBody>
      </p:sp>
    </p:spTree>
    <p:extLst>
      <p:ext uri="{BB962C8B-B14F-4D97-AF65-F5344CB8AC3E}">
        <p14:creationId xmlns:p14="http://schemas.microsoft.com/office/powerpoint/2010/main" val="13151114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Création du titre d’emploi ASSS chef d’équipe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1980927"/>
          </a:xfrm>
          <a:prstGeom prst="rect">
            <a:avLst/>
          </a:prstGeom>
          <a:noFill/>
        </p:spPr>
        <p:txBody>
          <a:bodyPr wrap="square">
            <a:spAutoFit/>
          </a:bodyPr>
          <a:lstStyle/>
          <a:p>
            <a:r>
              <a:rPr lang="fr-CA" sz="1800" b="1" dirty="0">
                <a:effectLst/>
                <a:latin typeface="Arial" panose="020B0604020202020204" pitchFamily="34" charset="0"/>
                <a:ea typeface="Arial" panose="020B0604020202020204" pitchFamily="34" charset="0"/>
                <a:cs typeface="Arial" panose="020B0604020202020204" pitchFamily="34" charset="0"/>
              </a:rPr>
              <a:t>Création du titre d’emploi d’auxiliaire aux services de santé et sociaux chef d’équipe </a:t>
            </a:r>
          </a:p>
          <a:p>
            <a:r>
              <a:rPr lang="fr-CA" sz="1800" b="1" dirty="0">
                <a:effectLst/>
                <a:latin typeface="Arial" panose="020B0604020202020204" pitchFamily="34" charset="0"/>
                <a:ea typeface="Arial" panose="020B0604020202020204" pitchFamily="34" charset="0"/>
                <a:cs typeface="Arial" panose="020B0604020202020204" pitchFamily="34" charset="0"/>
              </a:rPr>
              <a:t>(catégorie 2)</a:t>
            </a:r>
          </a:p>
          <a:p>
            <a:r>
              <a:rPr lang="fr-CA" sz="1800" b="1"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 rangement accordé à ce titre d’emploi est le rangement 10 à taux unique.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6C07807C-7780-9FD6-E35A-FA3260EC154A}"/>
              </a:ext>
            </a:extLst>
          </p:cNvPr>
          <p:cNvSpPr>
            <a:spLocks noGrp="1"/>
          </p:cNvSpPr>
          <p:nvPr>
            <p:ph type="sldNum" sz="quarter" idx="12"/>
            <p:custDataLst>
              <p:tags r:id="rId5"/>
            </p:custDataLst>
          </p:nvPr>
        </p:nvSpPr>
        <p:spPr/>
        <p:txBody>
          <a:bodyPr/>
          <a:lstStyle/>
          <a:p>
            <a:fld id="{18D25734-BAAB-45B8-8828-031302FAFDE5}" type="slidenum">
              <a:rPr lang="fr-CA" smtClean="0"/>
              <a:t>102</a:t>
            </a:fld>
            <a:endParaRPr lang="fr-CA"/>
          </a:p>
        </p:txBody>
      </p:sp>
    </p:spTree>
    <p:extLst>
      <p:ext uri="{BB962C8B-B14F-4D97-AF65-F5344CB8AC3E}">
        <p14:creationId xmlns:p14="http://schemas.microsoft.com/office/powerpoint/2010/main" val="27702990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Création des titres d’emploi </a:t>
            </a:r>
          </a:p>
          <a:p>
            <a:pPr algn="ctr"/>
            <a:r>
              <a:rPr lang="fr-CA" sz="2800" dirty="0"/>
              <a:t>d’intervenant spécialisé en pacification et en sécurité</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20438" y="951031"/>
            <a:ext cx="10717908" cy="5697009"/>
          </a:xfrm>
          <a:prstGeom prst="rect">
            <a:avLst/>
          </a:prstGeom>
          <a:noFill/>
        </p:spPr>
        <p:txBody>
          <a:bodyPr wrap="square">
            <a:spAutoFit/>
          </a:bodyPr>
          <a:lstStyle/>
          <a:p>
            <a:pPr algn="just">
              <a:lnSpc>
                <a:spcPct val="107000"/>
              </a:lnSpc>
              <a:spcAft>
                <a:spcPts val="0"/>
              </a:spcAft>
            </a:pPr>
            <a:r>
              <a:rPr lang="fr-CA" b="1" dirty="0">
                <a:effectLst/>
                <a:latin typeface="Arial" panose="020B0604020202020204" pitchFamily="34" charset="0"/>
                <a:ea typeface="Arial" panose="020B0604020202020204" pitchFamily="34" charset="0"/>
              </a:rPr>
              <a:t>Création des titres d’emploi d’intervenant spécialisé en pacification et en sécurité (ISPS), intervenant spécialisé en pacification et en sécurité chef d’équipe (catégorie 2)</a:t>
            </a:r>
          </a:p>
          <a:p>
            <a:pPr algn="just">
              <a:lnSpc>
                <a:spcPct val="107000"/>
              </a:lnSpc>
              <a:spcAft>
                <a:spcPts val="0"/>
              </a:spcAft>
            </a:pPr>
            <a:endParaRPr lang="fr-CA" b="1" dirty="0">
              <a:latin typeface="Arial" panose="020B0604020202020204" pitchFamily="34" charset="0"/>
            </a:endParaRPr>
          </a:p>
          <a:p>
            <a:pPr marL="285750" indent="-285750" algn="just">
              <a:lnSpc>
                <a:spcPct val="107000"/>
              </a:lnSpc>
              <a:buFont typeface="Arial" panose="020B0604020202020204" pitchFamily="34" charset="0"/>
              <a:buChar char="•"/>
            </a:pPr>
            <a:r>
              <a:rPr lang="fr-CA" dirty="0">
                <a:effectLst/>
                <a:latin typeface="Arial" panose="020B0604020202020204" pitchFamily="34" charset="0"/>
                <a:ea typeface="Times New Roman" panose="02020603050405020304" pitchFamily="18" charset="0"/>
                <a:cs typeface="Times New Roman" panose="02020603050405020304" pitchFamily="18" charset="0"/>
              </a:rPr>
              <a:t>Fusion d</a:t>
            </a:r>
            <a:r>
              <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 six (6) titres d’emplois d’agents d’intervention et d’agents d’intervention chef d’équipe en deux (2) titres d’emplois;</a:t>
            </a:r>
            <a:endParaRPr lang="fr-CA"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7000"/>
              </a:lnSpc>
              <a:buFont typeface="Arial" panose="020B0604020202020204" pitchFamily="34" charset="0"/>
              <a:buChar char="•"/>
            </a:pPr>
            <a:r>
              <a:rPr lang="fr-CA"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Les parties conviennent du rangement 10 pour le titre d’emploi d’ISPS et du rangement 11 pour le titre d’emploi d’ISPS chef d’équipe</a:t>
            </a:r>
            <a:r>
              <a:rPr lang="fr-CA"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buFont typeface="Arial" panose="020B0604020202020204" pitchFamily="34" charset="0"/>
              <a:buChar char="•"/>
            </a:pPr>
            <a:r>
              <a:rPr lang="fr-CA" dirty="0">
                <a:solidFill>
                  <a:srgbClr val="000000"/>
                </a:solidFill>
                <a:effectLst/>
                <a:latin typeface="Arial" panose="020B0604020202020204" pitchFamily="34" charset="0"/>
                <a:ea typeface="Calibri" panose="020F0502020204030204" pitchFamily="34" charset="0"/>
              </a:rPr>
              <a:t>La FSSS-CSN s’engage à ne déposer aucune plainte visant la réévaluation de ces deux titres d’emploi à la suite de l’évaluation du maintien de l’équité salariale de 2025 ainsi qu’à la suite de l’évaluation du maintien de l’équité salariale de 2030. La FSSS-CSN informera ses syndicats affiliés de cet engagement;</a:t>
            </a:r>
            <a:endParaRPr lang="fr-CA" dirty="0">
              <a:solidFill>
                <a:srgbClr val="000000"/>
              </a:solidFill>
              <a:latin typeface="Arial" panose="020B0604020202020204" pitchFamily="34" charset="0"/>
              <a:ea typeface="Calibri" panose="020F0502020204030204" pitchFamily="34" charset="0"/>
            </a:endParaRPr>
          </a:p>
          <a:p>
            <a:pPr marL="285750" indent="-285750" algn="just">
              <a:lnSpc>
                <a:spcPct val="107000"/>
              </a:lnSpc>
              <a:buFont typeface="Arial" panose="020B0604020202020204" pitchFamily="34" charset="0"/>
              <a:buChar char="•"/>
            </a:pPr>
            <a:r>
              <a:rPr lang="fr-CA" dirty="0">
                <a:effectLst/>
                <a:latin typeface="Arial" panose="020B0604020202020204" pitchFamily="34" charset="0"/>
                <a:ea typeface="Times New Roman" panose="02020603050405020304" pitchFamily="18" charset="0"/>
                <a:cs typeface="Times New Roman" panose="02020603050405020304" pitchFamily="18" charset="0"/>
              </a:rPr>
              <a:t>Advenant que des personnes salariées ou des syndicats affiliés déposent des plaintes, la FSSS-CSN s’engage à ne pas les représenter auprès de la Commission, ni auprès de toute autre instance devant rendre des décisions concernant leur plainte.</a:t>
            </a:r>
          </a:p>
          <a:p>
            <a:pPr marL="285750" indent="-285750" algn="just">
              <a:lnSpc>
                <a:spcPct val="107000"/>
              </a:lnSpc>
              <a:buFont typeface="Arial" panose="020B0604020202020204" pitchFamily="34" charset="0"/>
              <a:buChar char="•"/>
            </a:pPr>
            <a:endPar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pPr>
            <a:r>
              <a:rPr lang="fr-CA"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fr-CA" i="1" dirty="0">
                <a:solidFill>
                  <a:srgbClr val="000000"/>
                </a:solidFill>
                <a:latin typeface="Arial" panose="020B0604020202020204" pitchFamily="34" charset="0"/>
                <a:ea typeface="Times New Roman" panose="02020603050405020304" pitchFamily="18" charset="0"/>
                <a:cs typeface="Arial" panose="020B0604020202020204" pitchFamily="34" charset="0"/>
              </a:rPr>
              <a:t>passage du rangement 8 à 10 pour l’ensemble des titres d’emploi du regroupement des agents d’intervention</a:t>
            </a:r>
            <a:endParaRPr lang="fr-CA" i="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fr-CA" sz="3600" dirty="0"/>
          </a:p>
        </p:txBody>
      </p:sp>
      <p:sp>
        <p:nvSpPr>
          <p:cNvPr id="4" name="Espace réservé du numéro de diapositive 3">
            <a:extLst>
              <a:ext uri="{FF2B5EF4-FFF2-40B4-BE49-F238E27FC236}">
                <a16:creationId xmlns:a16="http://schemas.microsoft.com/office/drawing/2014/main" id="{3FEA2E44-F406-2456-FEDB-EAC07BF661D8}"/>
              </a:ext>
            </a:extLst>
          </p:cNvPr>
          <p:cNvSpPr>
            <a:spLocks noGrp="1"/>
          </p:cNvSpPr>
          <p:nvPr>
            <p:ph type="sldNum" sz="quarter" idx="12"/>
            <p:custDataLst>
              <p:tags r:id="rId5"/>
            </p:custDataLst>
          </p:nvPr>
        </p:nvSpPr>
        <p:spPr/>
        <p:txBody>
          <a:bodyPr/>
          <a:lstStyle/>
          <a:p>
            <a:fld id="{18D25734-BAAB-45B8-8828-031302FAFDE5}" type="slidenum">
              <a:rPr lang="fr-CA" smtClean="0"/>
              <a:t>103</a:t>
            </a:fld>
            <a:endParaRPr lang="fr-CA"/>
          </a:p>
        </p:txBody>
      </p:sp>
    </p:spTree>
    <p:extLst>
      <p:ext uri="{BB962C8B-B14F-4D97-AF65-F5344CB8AC3E}">
        <p14:creationId xmlns:p14="http://schemas.microsoft.com/office/powerpoint/2010/main" val="36904035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74660"/>
          </a:xfrm>
          <a:prstGeom prst="rect">
            <a:avLst/>
          </a:prstGeom>
          <a:noFill/>
        </p:spPr>
        <p:txBody>
          <a:bodyPr wrap="square">
            <a:spAutoFit/>
          </a:bodyPr>
          <a:lstStyle/>
          <a:p>
            <a:pPr lvl="0" algn="ctr">
              <a:lnSpc>
                <a:spcPct val="107000"/>
              </a:lnSpc>
              <a:spcAft>
                <a:spcPts val="800"/>
              </a:spcAft>
            </a:pPr>
            <a:r>
              <a:rPr lang="fr-CA" sz="6600" b="1" dirty="0">
                <a:latin typeface="Arial" panose="020B0604020202020204" pitchFamily="34" charset="0"/>
                <a:ea typeface="Times New Roman" panose="02020603050405020304" pitchFamily="18" charset="0"/>
                <a:cs typeface="Times New Roman" panose="02020603050405020304" pitchFamily="18" charset="0"/>
              </a:rPr>
              <a:t>MESURES SPÉCIFIQUES</a:t>
            </a:r>
          </a:p>
          <a:p>
            <a:pPr lvl="0" algn="ctr">
              <a:lnSpc>
                <a:spcPct val="107000"/>
              </a:lnSpc>
              <a:spcAft>
                <a:spcPts val="800"/>
              </a:spcAft>
            </a:pPr>
            <a:r>
              <a:rPr lang="fr-CA" sz="6600" b="1" dirty="0">
                <a:effectLst/>
                <a:latin typeface="Arial" panose="020B0604020202020204" pitchFamily="34" charset="0"/>
                <a:ea typeface="Times New Roman" panose="02020603050405020304" pitchFamily="18" charset="0"/>
                <a:cs typeface="Times New Roman" panose="02020603050405020304" pitchFamily="18" charset="0"/>
              </a:rPr>
              <a:t>CATÉGORIE 3</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custDataLst>
              <p:tags r:id="rId5"/>
            </p:custDataLst>
          </p:nvPr>
        </p:nvSpPr>
        <p:spPr/>
        <p:txBody>
          <a:bodyPr/>
          <a:lstStyle/>
          <a:p>
            <a:fld id="{18D25734-BAAB-45B8-8828-031302FAFDE5}" type="slidenum">
              <a:rPr lang="fr-CA" smtClean="0"/>
              <a:t>104</a:t>
            </a:fld>
            <a:endParaRPr lang="fr-CA"/>
          </a:p>
        </p:txBody>
      </p:sp>
    </p:spTree>
    <p:extLst>
      <p:ext uri="{BB962C8B-B14F-4D97-AF65-F5344CB8AC3E}">
        <p14:creationId xmlns:p14="http://schemas.microsoft.com/office/powerpoint/2010/main" val="23640686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0510" algn="ctr"/>
            <a:r>
              <a:rPr lang="fr-CA" sz="2000" b="1" dirty="0">
                <a:latin typeface="Arial" panose="020B0604020202020204" pitchFamily="34" charset="0"/>
                <a:ea typeface="Arial" panose="020B0604020202020204" pitchFamily="34" charset="0"/>
                <a:cs typeface="Arial" panose="020B0604020202020204" pitchFamily="34" charset="0"/>
              </a:rPr>
              <a:t>Reconnaissance AEC ou DEC jumelé à un certificat universitaire </a:t>
            </a:r>
          </a:p>
          <a:p>
            <a:pPr marL="270510" algn="ctr"/>
            <a:r>
              <a:rPr lang="fr-CA" sz="2000" b="1" dirty="0">
                <a:latin typeface="Arial" panose="020B0604020202020204" pitchFamily="34" charset="0"/>
                <a:ea typeface="Arial" panose="020B0604020202020204" pitchFamily="34" charset="0"/>
                <a:cs typeface="Arial" panose="020B0604020202020204" pitchFamily="34" charset="0"/>
              </a:rPr>
              <a:t>pour certains titres d’emploi de technicien dans la catégorie 3</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423903"/>
          </a:xfrm>
          <a:prstGeom prst="rect">
            <a:avLst/>
          </a:prstGeom>
          <a:noFill/>
        </p:spPr>
        <p:txBody>
          <a:bodyPr wrap="square">
            <a:spAutoFit/>
          </a:bodyPr>
          <a:lstStyle/>
          <a:p>
            <a:pPr marL="270510" algn="just"/>
            <a:endParaRPr lang="fr-CA" b="1" dirty="0">
              <a:effectLst/>
              <a:latin typeface="Arial" panose="020B0604020202020204" pitchFamily="34" charset="0"/>
              <a:ea typeface="Arial" panose="020B0604020202020204" pitchFamily="34" charset="0"/>
              <a:cs typeface="Arial" panose="020B0604020202020204" pitchFamily="34" charset="0"/>
            </a:endParaRPr>
          </a:p>
          <a:p>
            <a:pPr marL="270510" algn="just"/>
            <a:r>
              <a:rPr lang="fr-CA" sz="1800" dirty="0">
                <a:effectLst/>
                <a:latin typeface="Arial" panose="020B0604020202020204" pitchFamily="34" charset="0"/>
                <a:ea typeface="Arial" panose="020B0604020202020204" pitchFamily="34" charset="0"/>
                <a:cs typeface="Arial" panose="020B0604020202020204" pitchFamily="34" charset="0"/>
              </a:rPr>
              <a:t>Reconnaissance d’un diplôme d’études collégiales (DEC) combiné à un certificat universitaire de premier (1</a:t>
            </a:r>
            <a:r>
              <a:rPr lang="fr-CA" sz="1800" baseline="30000" dirty="0">
                <a:effectLst/>
                <a:latin typeface="Arial" panose="020B0604020202020204" pitchFamily="34" charset="0"/>
                <a:ea typeface="Arial" panose="020B0604020202020204" pitchFamily="34" charset="0"/>
                <a:cs typeface="Arial" panose="020B0604020202020204" pitchFamily="34" charset="0"/>
              </a:rPr>
              <a:t>er</a:t>
            </a:r>
            <a:r>
              <a:rPr lang="fr-CA" sz="1800" dirty="0">
                <a:effectLst/>
                <a:latin typeface="Arial" panose="020B0604020202020204" pitchFamily="34" charset="0"/>
                <a:ea typeface="Arial" panose="020B0604020202020204" pitchFamily="34" charset="0"/>
                <a:cs typeface="Arial" panose="020B0604020202020204" pitchFamily="34" charset="0"/>
              </a:rPr>
              <a:t>) cycle pertinent pour les titres d’emploi suivants :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lnSpc>
                <a:spcPct val="107000"/>
              </a:lnSpc>
              <a:spcAft>
                <a:spcPts val="0"/>
              </a:spcAft>
            </a:pPr>
            <a:r>
              <a:rPr lang="fr-CA" sz="18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juridique (2112);</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communication (2275);</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documentation (2356);</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bâtiment (2374);</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instrumentation et en contrôle (2379).</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marL="270510" algn="just"/>
            <a:endParaRPr lang="fr-CA" b="1" dirty="0">
              <a:latin typeface="Arial" panose="020B0604020202020204" pitchFamily="34" charset="0"/>
              <a:ea typeface="Times New Roman" panose="02020603050405020304" pitchFamily="18" charset="0"/>
              <a:cs typeface="Arial" panose="020B0604020202020204" pitchFamily="34" charset="0"/>
            </a:endParaRPr>
          </a:p>
          <a:p>
            <a:pPr marL="270510"/>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fr-CA" sz="18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EF46AA8D-9B5E-F72B-0718-36213A354821}"/>
              </a:ext>
            </a:extLst>
          </p:cNvPr>
          <p:cNvSpPr>
            <a:spLocks noGrp="1"/>
          </p:cNvSpPr>
          <p:nvPr>
            <p:ph type="sldNum" sz="quarter" idx="12"/>
            <p:custDataLst>
              <p:tags r:id="rId5"/>
            </p:custDataLst>
          </p:nvPr>
        </p:nvSpPr>
        <p:spPr/>
        <p:txBody>
          <a:bodyPr/>
          <a:lstStyle/>
          <a:p>
            <a:fld id="{18D25734-BAAB-45B8-8828-031302FAFDE5}" type="slidenum">
              <a:rPr lang="fr-CA" smtClean="0"/>
              <a:t>105</a:t>
            </a:fld>
            <a:endParaRPr lang="fr-CA"/>
          </a:p>
        </p:txBody>
      </p:sp>
    </p:spTree>
    <p:extLst>
      <p:ext uri="{BB962C8B-B14F-4D97-AF65-F5344CB8AC3E}">
        <p14:creationId xmlns:p14="http://schemas.microsoft.com/office/powerpoint/2010/main" val="4428260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0510" algn="ctr"/>
            <a:r>
              <a:rPr lang="fr-CA" sz="2000" b="1" dirty="0">
                <a:latin typeface="Arial" panose="020B0604020202020204" pitchFamily="34" charset="0"/>
                <a:ea typeface="Arial" panose="020B0604020202020204" pitchFamily="34" charset="0"/>
                <a:cs typeface="Arial" panose="020B0604020202020204" pitchFamily="34" charset="0"/>
              </a:rPr>
              <a:t>Reconnaissance AEC ou DEC jumelé à un certificat universitaire </a:t>
            </a:r>
          </a:p>
          <a:p>
            <a:pPr marL="270510" algn="ctr"/>
            <a:r>
              <a:rPr lang="fr-CA" sz="2000" b="1" dirty="0">
                <a:latin typeface="Arial" panose="020B0604020202020204" pitchFamily="34" charset="0"/>
                <a:ea typeface="Arial" panose="020B0604020202020204" pitchFamily="34" charset="0"/>
                <a:cs typeface="Arial" panose="020B0604020202020204" pitchFamily="34" charset="0"/>
              </a:rPr>
              <a:t>pour certains titres d’emploi de technicien dans la catégorie 3</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836452"/>
          </a:xfrm>
          <a:prstGeom prst="rect">
            <a:avLst/>
          </a:prstGeom>
          <a:noFill/>
        </p:spPr>
        <p:txBody>
          <a:bodyPr wrap="square">
            <a:spAutoFit/>
          </a:bodyPr>
          <a:lstStyle/>
          <a:p>
            <a:pPr marL="449580" algn="just">
              <a:lnSpc>
                <a:spcPct val="107000"/>
              </a:lnSpc>
              <a:spcAft>
                <a:spcPts val="0"/>
              </a:spcAft>
            </a:pPr>
            <a:r>
              <a:rPr lang="fr-CA" i="1" dirty="0">
                <a:latin typeface="Arial" panose="020B0604020202020204" pitchFamily="34" charset="0"/>
                <a:ea typeface="Arial" panose="020B0604020202020204" pitchFamily="34" charset="0"/>
                <a:cs typeface="Arial" panose="020B0604020202020204" pitchFamily="34" charset="0"/>
              </a:rPr>
              <a:t>(Suite)</a:t>
            </a:r>
          </a:p>
          <a:p>
            <a:pPr marL="449580" algn="just">
              <a:lnSpc>
                <a:spcPct val="107000"/>
              </a:lnSpc>
              <a:spcAft>
                <a:spcPts val="0"/>
              </a:spcAft>
            </a:pPr>
            <a:endParaRPr lang="fr-CA" dirty="0">
              <a:latin typeface="Arial" panose="020B0604020202020204" pitchFamily="34" charset="0"/>
              <a:ea typeface="Arial" panose="020B0604020202020204" pitchFamily="34" charset="0"/>
              <a:cs typeface="Arial" panose="020B0604020202020204" pitchFamily="34" charset="0"/>
            </a:endParaRPr>
          </a:p>
          <a:p>
            <a:pPr marL="449580" algn="just">
              <a:lnSpc>
                <a:spcPct val="107000"/>
              </a:lnSpc>
              <a:spcAft>
                <a:spcPts val="0"/>
              </a:spcAft>
            </a:pPr>
            <a:r>
              <a:rPr lang="fr-CA" dirty="0">
                <a:latin typeface="Arial" panose="020B0604020202020204" pitchFamily="34" charset="0"/>
                <a:ea typeface="Arial" panose="020B0604020202020204" pitchFamily="34" charset="0"/>
                <a:cs typeface="Arial" panose="020B0604020202020204" pitchFamily="34" charset="0"/>
              </a:rPr>
              <a:t>Reconnaissance d’</a:t>
            </a:r>
            <a:r>
              <a:rPr lang="fr-CA" sz="1800" dirty="0">
                <a:effectLst/>
                <a:latin typeface="Arial" panose="020B0604020202020204" pitchFamily="34" charset="0"/>
                <a:ea typeface="Arial" panose="020B0604020202020204" pitchFamily="34" charset="0"/>
                <a:cs typeface="Arial" panose="020B0604020202020204" pitchFamily="34" charset="0"/>
              </a:rPr>
              <a:t>une attestation d’études collégiales (AEC) pertinente de huit cents (800) heures et plus combinée à de l’expérience pertinente au domaine visé pour les titres d’emploi suivants :</a:t>
            </a:r>
          </a:p>
          <a:p>
            <a:pPr marL="449580" algn="just">
              <a:lnSpc>
                <a:spcPct val="107000"/>
              </a:lnSpc>
              <a:spcAft>
                <a:spcPts val="0"/>
              </a:spcAft>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juridique (2112);</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audiovisuel (2258);</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communication (2275);</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documentation (2356);</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électromécanique (2371);</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bâtiment (2374);</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fabrication mécanique (2377);</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dirty="0">
                <a:effectLst/>
                <a:latin typeface="Arial" panose="020B0604020202020204" pitchFamily="34" charset="0"/>
                <a:ea typeface="Arial" panose="020B0604020202020204" pitchFamily="34" charset="0"/>
                <a:cs typeface="Times New Roman" panose="02020603050405020304" pitchFamily="18" charset="0"/>
              </a:rPr>
              <a:t>Technicien ou technicienne en instrumentation et contrôle (2379).</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CA" sz="18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7617B05B-F488-DE49-6F85-1523B08D9585}"/>
              </a:ext>
            </a:extLst>
          </p:cNvPr>
          <p:cNvSpPr>
            <a:spLocks noGrp="1"/>
          </p:cNvSpPr>
          <p:nvPr>
            <p:ph type="sldNum" sz="quarter" idx="12"/>
            <p:custDataLst>
              <p:tags r:id="rId5"/>
            </p:custDataLst>
          </p:nvPr>
        </p:nvSpPr>
        <p:spPr/>
        <p:txBody>
          <a:bodyPr/>
          <a:lstStyle/>
          <a:p>
            <a:fld id="{18D25734-BAAB-45B8-8828-031302FAFDE5}" type="slidenum">
              <a:rPr lang="fr-CA" smtClean="0"/>
              <a:t>106</a:t>
            </a:fld>
            <a:endParaRPr lang="fr-CA"/>
          </a:p>
        </p:txBody>
      </p:sp>
    </p:spTree>
    <p:extLst>
      <p:ext uri="{BB962C8B-B14F-4D97-AF65-F5344CB8AC3E}">
        <p14:creationId xmlns:p14="http://schemas.microsoft.com/office/powerpoint/2010/main" val="28071025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Abolition des titres d’emploi d’agente administrative classe 4</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3390928"/>
          </a:xfrm>
          <a:prstGeom prst="rect">
            <a:avLst/>
          </a:prstGeom>
          <a:noFill/>
        </p:spPr>
        <p:txBody>
          <a:bodyPr wrap="square">
            <a:spAutoFit/>
          </a:bodyPr>
          <a:lstStyle/>
          <a:p>
            <a:pPr algn="just"/>
            <a:r>
              <a:rPr lang="fr-CA" sz="1800" b="1" dirty="0">
                <a:effectLst/>
                <a:latin typeface="Arial" panose="020B0604020202020204" pitchFamily="34" charset="0"/>
                <a:ea typeface="Times New Roman" panose="02020603050405020304" pitchFamily="18" charset="0"/>
                <a:cs typeface="Arial" panose="020B0604020202020204" pitchFamily="34" charset="0"/>
              </a:rPr>
              <a:t>Abolition des titres d’emplois d’agente administrative classe 4 (secteurs secrétariat et administration) et reclassification des personnes salariées visées dans les titres d’emploi d’agente administrative classe 3 (secteurs secrétariat et administration)</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Les personnes salariées visées par cette mesure sont automatiquement reclassées dans le titre d’emploi d’agente administrative secteur secrétariat classe 3 (5316) ou dans le titre d’emploi d’agente administrative secteur administration classe 3 (5317), à la date d’entrée en vigueur de la convention collective.</a:t>
            </a:r>
          </a:p>
          <a:p>
            <a:pPr lvl="0" algn="just">
              <a:lnSpc>
                <a:spcPct val="107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56434E0-389C-4A05-6938-0D31F04667E1}"/>
              </a:ext>
            </a:extLst>
          </p:cNvPr>
          <p:cNvSpPr>
            <a:spLocks noGrp="1"/>
          </p:cNvSpPr>
          <p:nvPr>
            <p:ph type="sldNum" sz="quarter" idx="12"/>
            <p:custDataLst>
              <p:tags r:id="rId5"/>
            </p:custDataLst>
          </p:nvPr>
        </p:nvSpPr>
        <p:spPr/>
        <p:txBody>
          <a:bodyPr/>
          <a:lstStyle/>
          <a:p>
            <a:fld id="{18D25734-BAAB-45B8-8828-031302FAFDE5}" type="slidenum">
              <a:rPr lang="fr-CA" smtClean="0"/>
              <a:t>107</a:t>
            </a:fld>
            <a:endParaRPr lang="fr-CA"/>
          </a:p>
        </p:txBody>
      </p:sp>
    </p:spTree>
    <p:extLst>
      <p:ext uri="{BB962C8B-B14F-4D97-AF65-F5344CB8AC3E}">
        <p14:creationId xmlns:p14="http://schemas.microsoft.com/office/powerpoint/2010/main" val="2171765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Lettre d’entente sur les agentes administratives </a:t>
            </a:r>
          </a:p>
          <a:p>
            <a:pPr algn="ctr"/>
            <a:r>
              <a:rPr lang="fr-CA" sz="2800" dirty="0"/>
              <a:t>et les secrétaires médicales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4893647"/>
          </a:xfrm>
          <a:prstGeom prst="rect">
            <a:avLst/>
          </a:prstGeom>
          <a:noFill/>
        </p:spPr>
        <p:txBody>
          <a:bodyPr wrap="square">
            <a:spAutoFit/>
          </a:bodyPr>
          <a:lstStyle/>
          <a:p>
            <a:pPr algn="just"/>
            <a:endParaRPr lang="fr-CA" sz="1700" dirty="0">
              <a:effectLst/>
              <a:latin typeface="Arial" panose="020B0604020202020204" pitchFamily="34" charset="0"/>
              <a:ea typeface="Calibri" panose="020F0502020204030204" pitchFamily="34" charset="0"/>
              <a:cs typeface="Arial" panose="020B0604020202020204" pitchFamily="34" charset="0"/>
            </a:endParaRPr>
          </a:p>
          <a:p>
            <a:pPr algn="just"/>
            <a:r>
              <a:rPr lang="fr-CA" sz="1700" b="1" dirty="0">
                <a:effectLst/>
                <a:latin typeface="Arial" panose="020B0604020202020204" pitchFamily="34" charset="0"/>
                <a:ea typeface="Calibri" panose="020F0502020204030204" pitchFamily="34" charset="0"/>
                <a:cs typeface="Arial" panose="020B0604020202020204" pitchFamily="34" charset="0"/>
              </a:rPr>
              <a:t>Formation et reconnaissance des acquis et compétences</a:t>
            </a:r>
          </a:p>
          <a:p>
            <a:pPr algn="just"/>
            <a:endParaRPr lang="fr-CA" sz="17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mj-lt"/>
              <a:buAutoNum type="alphaLcParenR"/>
            </a:pPr>
            <a:r>
              <a:rPr lang="fr-CA" sz="1700" dirty="0">
                <a:effectLst/>
                <a:latin typeface="Arial" panose="020B0604020202020204" pitchFamily="34" charset="0"/>
                <a:ea typeface="Times New Roman" panose="02020603050405020304" pitchFamily="18" charset="0"/>
                <a:cs typeface="Arial" panose="020B0604020202020204" pitchFamily="34" charset="0"/>
              </a:rPr>
              <a:t>Les parties nationales conviennent que chaque établissement, en partenariat avec une école reconnue par le ministère compétent, facilite un processus de reconnaissance des acquis et des compétences pour les agentes administratives et secrétaires médicales actuellement à l’emploi, et désirant développer leurs connaissances et leurs compétences. De plus, les établissements facilitent l’accès à des formations qualifiantes données par une école reconnue par le ministère compétent notamment aux fins des tests requis lors des processus de dotation ainsi qu’aux fins des tests de qualification;</a:t>
            </a:r>
          </a:p>
          <a:p>
            <a:pPr marL="342900" lvl="0" indent="-342900" algn="just">
              <a:lnSpc>
                <a:spcPct val="115000"/>
              </a:lnSpc>
              <a:spcAft>
                <a:spcPts val="600"/>
              </a:spcAft>
              <a:buFont typeface="+mj-lt"/>
              <a:buAutoNum type="alphaLcParenR"/>
            </a:pPr>
            <a:r>
              <a:rPr lang="fr-CA" sz="1700" dirty="0">
                <a:effectLst/>
                <a:latin typeface="Arial" panose="020B0604020202020204" pitchFamily="34" charset="0"/>
                <a:ea typeface="Times New Roman" panose="02020603050405020304" pitchFamily="18" charset="0"/>
                <a:cs typeface="Arial" panose="020B0604020202020204" pitchFamily="34" charset="0"/>
              </a:rPr>
              <a:t>Les parties nationales conviennent que chaque établissement favorise le déploiement de projets de formation et de soutien afin de répondre aux besoins en matière de soutien administratif dans son établissement; </a:t>
            </a:r>
          </a:p>
          <a:p>
            <a:pPr marL="342900" lvl="0" indent="-342900" algn="just">
              <a:lnSpc>
                <a:spcPct val="107000"/>
              </a:lnSpc>
              <a:spcAft>
                <a:spcPts val="800"/>
              </a:spcAft>
              <a:buFont typeface="+mj-lt"/>
              <a:buAutoNum type="alphaLcParenR"/>
            </a:pPr>
            <a:r>
              <a:rPr lang="fr-CA" sz="1700" dirty="0">
                <a:effectLst/>
                <a:latin typeface="Arial" panose="020B0604020202020204" pitchFamily="34" charset="0"/>
                <a:ea typeface="Calibri" panose="020F0502020204030204" pitchFamily="34" charset="0"/>
                <a:cs typeface="Arial" panose="020B0604020202020204" pitchFamily="34" charset="0"/>
              </a:rPr>
              <a:t>Les coûts liés à de tels projets sont imputés dans le budget consacré au développement des ressources humaines prévu à l’article 13 des dispositions nationales de la convention collective.</a:t>
            </a:r>
          </a:p>
          <a:p>
            <a:endParaRPr lang="fr-CA" sz="3200" dirty="0"/>
          </a:p>
        </p:txBody>
      </p:sp>
      <p:sp>
        <p:nvSpPr>
          <p:cNvPr id="4" name="Espace réservé du numéro de diapositive 3">
            <a:extLst>
              <a:ext uri="{FF2B5EF4-FFF2-40B4-BE49-F238E27FC236}">
                <a16:creationId xmlns:a16="http://schemas.microsoft.com/office/drawing/2014/main" id="{BE531523-53E3-CCC4-8403-B636F93D4ED7}"/>
              </a:ext>
            </a:extLst>
          </p:cNvPr>
          <p:cNvSpPr>
            <a:spLocks noGrp="1"/>
          </p:cNvSpPr>
          <p:nvPr>
            <p:ph type="sldNum" sz="quarter" idx="12"/>
            <p:custDataLst>
              <p:tags r:id="rId5"/>
            </p:custDataLst>
          </p:nvPr>
        </p:nvSpPr>
        <p:spPr/>
        <p:txBody>
          <a:bodyPr/>
          <a:lstStyle/>
          <a:p>
            <a:fld id="{18D25734-BAAB-45B8-8828-031302FAFDE5}" type="slidenum">
              <a:rPr lang="fr-CA" smtClean="0"/>
              <a:t>108</a:t>
            </a:fld>
            <a:endParaRPr lang="fr-CA"/>
          </a:p>
        </p:txBody>
      </p:sp>
    </p:spTree>
    <p:extLst>
      <p:ext uri="{BB962C8B-B14F-4D97-AF65-F5344CB8AC3E}">
        <p14:creationId xmlns:p14="http://schemas.microsoft.com/office/powerpoint/2010/main" val="6267814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Lettre d’entente sur les agentes administratives </a:t>
            </a:r>
          </a:p>
          <a:p>
            <a:pPr algn="ctr"/>
            <a:r>
              <a:rPr lang="fr-CA" sz="2800" dirty="0"/>
              <a:t>et les secrétaires médicales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4551182"/>
          </a:xfrm>
          <a:prstGeom prst="rect">
            <a:avLst/>
          </a:prstGeom>
          <a:noFill/>
        </p:spPr>
        <p:txBody>
          <a:bodyPr wrap="square">
            <a:spAutoFit/>
          </a:bodyPr>
          <a:lstStyle/>
          <a:p>
            <a:pPr lvl="0" algn="just">
              <a:lnSpc>
                <a:spcPct val="107000"/>
              </a:lnSpc>
            </a:pPr>
            <a:r>
              <a:rPr lang="fr-CA" sz="1700" i="1" dirty="0">
                <a:effectLst/>
                <a:latin typeface="Arial" panose="020B0604020202020204" pitchFamily="34" charset="0"/>
                <a:ea typeface="Calibri" panose="020F0502020204030204" pitchFamily="34" charset="0"/>
                <a:cs typeface="Arial" panose="020B0604020202020204" pitchFamily="34" charset="0"/>
              </a:rPr>
              <a:t>(suite)</a:t>
            </a:r>
          </a:p>
          <a:p>
            <a:pPr lvl="0" algn="just">
              <a:lnSpc>
                <a:spcPct val="107000"/>
              </a:lnSpc>
            </a:pPr>
            <a:endParaRPr lang="fr-CA" sz="1700" i="1"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b="1" dirty="0">
                <a:effectLst/>
                <a:latin typeface="Arial" panose="020B0604020202020204" pitchFamily="34" charset="0"/>
                <a:ea typeface="Calibri" panose="020F0502020204030204" pitchFamily="34" charset="0"/>
                <a:cs typeface="Arial" panose="020B0604020202020204" pitchFamily="34" charset="0"/>
              </a:rPr>
              <a:t>Suivi local de mise en œuvre de la présente lettre d’entente</a:t>
            </a:r>
          </a:p>
          <a:p>
            <a:pPr lvl="0" algn="just">
              <a:lnSpc>
                <a:spcPct val="107000"/>
              </a:lnSpc>
            </a:pP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dirty="0">
                <a:effectLst/>
                <a:latin typeface="Arial" panose="020B0604020202020204" pitchFamily="34" charset="0"/>
                <a:ea typeface="Calibri" panose="020F0502020204030204" pitchFamily="34" charset="0"/>
                <a:cs typeface="Arial" panose="020B0604020202020204" pitchFamily="34" charset="0"/>
              </a:rPr>
              <a:t>Le comité de relations de travail prévu à l’article 36 de la convention collective est mandaté pour assurer le suivi de la mise en œuvre de la présente lettre d’entente.</a:t>
            </a:r>
            <a:endParaRPr lang="fr-CA" sz="1700" dirty="0">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fr-CA" sz="17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07000"/>
              </a:lnSpc>
              <a:buFont typeface="+mj-lt"/>
              <a:buAutoNum type="alphaLcParenR"/>
            </a:pPr>
            <a:r>
              <a:rPr lang="fr-CA" sz="1700" dirty="0">
                <a:effectLst/>
                <a:latin typeface="Arial" panose="020B0604020202020204" pitchFamily="34" charset="0"/>
                <a:ea typeface="Calibri" panose="020F0502020204030204" pitchFamily="34" charset="0"/>
                <a:cs typeface="Arial" panose="020B0604020202020204" pitchFamily="34" charset="0"/>
              </a:rPr>
              <a:t>Évaluer les besoins de développement en matière de soutien administratif au sein de l’établissement et convenir de la part du budget, prévu au paragraphe 13.01 c) des dispositions nationales de la convention collective, devant être utilisé afin d’assurer la mise en œuvre de la présente lettre d’entente, et ce, annuellement;</a:t>
            </a:r>
          </a:p>
          <a:p>
            <a:pPr marL="342900" lvl="0" indent="-342900" algn="just">
              <a:lnSpc>
                <a:spcPct val="107000"/>
              </a:lnSpc>
              <a:buFont typeface="+mj-lt"/>
              <a:buAutoNum type="alphaLcParenR"/>
            </a:pPr>
            <a:r>
              <a:rPr lang="fr-CA" sz="1700" dirty="0">
                <a:effectLst/>
                <a:latin typeface="Arial" panose="020B0604020202020204" pitchFamily="34" charset="0"/>
                <a:ea typeface="Calibri" panose="020F0502020204030204" pitchFamily="34" charset="0"/>
                <a:cs typeface="Arial" panose="020B0604020202020204" pitchFamily="34" charset="0"/>
              </a:rPr>
              <a:t>Identifier les mesures favorisant la promotion, la valorisation, et le rôle des emplois d’agentes administratives et de secrétaires médicales au sein des différentes équipes de travail de l’établissement;</a:t>
            </a:r>
          </a:p>
          <a:p>
            <a:pPr marL="342900" lvl="0" indent="-342900" algn="just">
              <a:lnSpc>
                <a:spcPct val="107000"/>
              </a:lnSpc>
              <a:spcAft>
                <a:spcPts val="600"/>
              </a:spcAft>
              <a:buFont typeface="+mj-lt"/>
              <a:buAutoNum type="alphaLcParenR"/>
            </a:pPr>
            <a:r>
              <a:rPr lang="fr-CA" sz="1700" dirty="0">
                <a:effectLst/>
                <a:latin typeface="Arial" panose="020B0604020202020204" pitchFamily="34" charset="0"/>
                <a:ea typeface="Calibri" panose="020F0502020204030204" pitchFamily="34" charset="0"/>
                <a:cs typeface="Arial" panose="020B0604020202020204" pitchFamily="34" charset="0"/>
              </a:rPr>
              <a:t>En collaboration avec les personnes-ressources de l’établissement identifiées par le comité, soutenir le développement des compétences des agentes administratives et des secrétaires médicales en fonction des besoins identifiés et des préférences exprimées par les personnes salariées intéressées;</a:t>
            </a:r>
            <a:endParaRPr lang="fr-CA" sz="17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D5D0B5EB-1A0C-5D5E-CD30-8974B3EA2633}"/>
              </a:ext>
            </a:extLst>
          </p:cNvPr>
          <p:cNvSpPr>
            <a:spLocks noGrp="1"/>
          </p:cNvSpPr>
          <p:nvPr>
            <p:ph type="sldNum" sz="quarter" idx="12"/>
            <p:custDataLst>
              <p:tags r:id="rId5"/>
            </p:custDataLst>
          </p:nvPr>
        </p:nvSpPr>
        <p:spPr/>
        <p:txBody>
          <a:bodyPr/>
          <a:lstStyle/>
          <a:p>
            <a:fld id="{18D25734-BAAB-45B8-8828-031302FAFDE5}" type="slidenum">
              <a:rPr lang="fr-CA" smtClean="0"/>
              <a:t>109</a:t>
            </a:fld>
            <a:endParaRPr lang="fr-CA" dirty="0"/>
          </a:p>
        </p:txBody>
      </p:sp>
    </p:spTree>
    <p:extLst>
      <p:ext uri="{BB962C8B-B14F-4D97-AF65-F5344CB8AC3E}">
        <p14:creationId xmlns:p14="http://schemas.microsoft.com/office/powerpoint/2010/main" val="2113347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71125" y="1014158"/>
            <a:ext cx="10807516" cy="4818242"/>
          </a:xfrm>
          <a:prstGeom prst="rect">
            <a:avLst/>
          </a:prstGeom>
          <a:noFill/>
        </p:spPr>
        <p:txBody>
          <a:bodyPr wrap="square">
            <a:spAutoFit/>
          </a:bodyPr>
          <a:lstStyle/>
          <a:p>
            <a:pPr lvl="0" algn="just">
              <a:lnSpc>
                <a:spcPct val="115000"/>
              </a:lnSpc>
              <a:spcAft>
                <a:spcPts val="800"/>
              </a:spcAft>
            </a:pPr>
            <a:r>
              <a:rPr lang="fr-CA" b="1" dirty="0">
                <a:effectLst/>
                <a:latin typeface="Arial" panose="020B0604020202020204" pitchFamily="34" charset="0"/>
                <a:ea typeface="Times New Roman" panose="02020603050405020304" pitchFamily="18" charset="0"/>
                <a:cs typeface="Times New Roman" panose="02020603050405020304" pitchFamily="18" charset="0"/>
              </a:rPr>
              <a:t>Informations transmises aux syndicats</a:t>
            </a:r>
            <a:endParaRPr lang="fr-CA"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800"/>
              </a:spcAft>
              <a:buFont typeface="Arial" panose="020B0604020202020204" pitchFamily="34" charset="0"/>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Modifier le paragraphe 6.07 de la façon suivante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 6.07 L’employeur fournit au syndicat une (1) fois par mois, en double exemplaire, une liste des nouvelles personnes salariées, en indiquant les renseignements suivants : date d’embauchage, adresse, </a:t>
            </a:r>
            <a:r>
              <a:rPr lang="fr-CA" b="1" dirty="0">
                <a:effectLst/>
                <a:latin typeface="Arial" panose="020B0604020202020204" pitchFamily="34" charset="0"/>
                <a:ea typeface="Times New Roman" panose="02020603050405020304" pitchFamily="18" charset="0"/>
                <a:cs typeface="Arial" panose="020B0604020202020204" pitchFamily="34" charset="0"/>
              </a:rPr>
              <a:t>adresse de courrier électronique</a:t>
            </a:r>
            <a:r>
              <a:rPr lang="fr-CA" dirty="0">
                <a:effectLst/>
                <a:latin typeface="Arial" panose="020B0604020202020204" pitchFamily="34" charset="0"/>
                <a:ea typeface="Times New Roman" panose="02020603050405020304" pitchFamily="18" charset="0"/>
                <a:cs typeface="Arial" panose="020B0604020202020204" pitchFamily="34" charset="0"/>
              </a:rPr>
              <a:t>, </a:t>
            </a:r>
            <a:r>
              <a:rPr lang="fr-CA" b="1" dirty="0">
                <a:effectLst/>
                <a:latin typeface="Arial" panose="020B0604020202020204" pitchFamily="34" charset="0"/>
                <a:ea typeface="Times New Roman" panose="02020603050405020304" pitchFamily="18" charset="0"/>
                <a:cs typeface="Arial" panose="020B0604020202020204" pitchFamily="34" charset="0"/>
              </a:rPr>
              <a:t>lorsque cette information est disponible</a:t>
            </a:r>
            <a:r>
              <a:rPr lang="fr-CA" dirty="0">
                <a:effectLst/>
                <a:latin typeface="Arial" panose="020B0604020202020204" pitchFamily="34" charset="0"/>
                <a:ea typeface="Times New Roman" panose="02020603050405020304" pitchFamily="18" charset="0"/>
                <a:cs typeface="Arial" panose="020B0604020202020204" pitchFamily="34" charset="0"/>
              </a:rPr>
              <a:t>, titre d’emploi, service, salaire, numéro d’employé, </a:t>
            </a:r>
            <a:r>
              <a:rPr lang="fr-CA" strike="sngStrike" dirty="0">
                <a:effectLst/>
                <a:latin typeface="Arial" panose="020B0604020202020204" pitchFamily="34" charset="0"/>
                <a:ea typeface="Times New Roman" panose="02020603050405020304" pitchFamily="18" charset="0"/>
                <a:cs typeface="Arial" panose="020B0604020202020204" pitchFamily="34" charset="0"/>
              </a:rPr>
              <a:t>numéro d’assurance sociale</a:t>
            </a:r>
            <a:r>
              <a:rPr lang="fr-CA" dirty="0">
                <a:effectLst/>
                <a:latin typeface="Arial" panose="020B0604020202020204" pitchFamily="34" charset="0"/>
                <a:ea typeface="Times New Roman" panose="02020603050405020304" pitchFamily="18" charset="0"/>
                <a:cs typeface="Arial" panose="020B0604020202020204" pitchFamily="34" charset="0"/>
              </a:rPr>
              <a:t>, statut ainsi qu’une liste indiquant la date des départs. La liste des départs doit inclure le service où travaillait la personne salariée.</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pPr>
            <a:r>
              <a:rPr lang="fr-CA" b="1" dirty="0">
                <a:effectLst/>
                <a:latin typeface="Arial" panose="020B0604020202020204" pitchFamily="34" charset="0"/>
                <a:ea typeface="Times New Roman" panose="02020603050405020304" pitchFamily="18" charset="0"/>
                <a:cs typeface="Times New Roman" panose="02020603050405020304" pitchFamily="18" charset="0"/>
              </a:rPr>
              <a:t>Élargissement des griefs à être traités par le biais de la conférence préparatoire</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pP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Arial" panose="020B0604020202020204" pitchFamily="34" charset="0"/>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Modifier le paragraphe 11.16 des dispositions nationales de la convention collective portant sur la conférence préparatoire afin que l’ensemble des griefs soient visés par celle-ci.</a:t>
            </a:r>
          </a:p>
          <a:p>
            <a:pPr marL="538163"/>
            <a:endParaRPr lang="fr-CA" dirty="0"/>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custDataLst>
              <p:tags r:id="rId5"/>
            </p:custDataLst>
          </p:nvPr>
        </p:nvSpPr>
        <p:spPr/>
        <p:txBody>
          <a:bodyPr/>
          <a:lstStyle/>
          <a:p>
            <a:fld id="{18D25734-BAAB-45B8-8828-031302FAFDE5}" type="slidenum">
              <a:rPr lang="fr-CA" smtClean="0"/>
              <a:t>11</a:t>
            </a:fld>
            <a:endParaRPr lang="fr-CA"/>
          </a:p>
        </p:txBody>
      </p:sp>
    </p:spTree>
    <p:extLst>
      <p:ext uri="{BB962C8B-B14F-4D97-AF65-F5344CB8AC3E}">
        <p14:creationId xmlns:p14="http://schemas.microsoft.com/office/powerpoint/2010/main" val="229407742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Lettre d’entente sur les agentes administratives </a:t>
            </a:r>
          </a:p>
          <a:p>
            <a:pPr algn="ctr"/>
            <a:r>
              <a:rPr lang="fr-CA" sz="2800" dirty="0"/>
              <a:t>et les secrétaires médicales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936575"/>
            <a:ext cx="10807516" cy="5221429"/>
          </a:xfrm>
          <a:prstGeom prst="rect">
            <a:avLst/>
          </a:prstGeom>
          <a:noFill/>
        </p:spPr>
        <p:txBody>
          <a:bodyPr wrap="square">
            <a:spAutoFit/>
          </a:bodyPr>
          <a:lstStyle/>
          <a:p>
            <a:pPr lvl="0" algn="just">
              <a:lnSpc>
                <a:spcPct val="107000"/>
              </a:lnSpc>
              <a:spcAft>
                <a:spcPts val="600"/>
              </a:spcAft>
            </a:pPr>
            <a:r>
              <a:rPr lang="fr-CA" sz="1700" i="1" dirty="0">
                <a:latin typeface="Arial" panose="020B0604020202020204" pitchFamily="34" charset="0"/>
                <a:ea typeface="Calibri" panose="020F0502020204030204" pitchFamily="34" charset="0"/>
                <a:cs typeface="Arial" panose="020B0604020202020204" pitchFamily="34" charset="0"/>
              </a:rPr>
              <a:t>(suite)</a:t>
            </a:r>
            <a:r>
              <a:rPr lang="fr-CA" sz="17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spcAft>
                <a:spcPts val="600"/>
              </a:spcAft>
            </a:pP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600"/>
              </a:spcAft>
            </a:pPr>
            <a:r>
              <a:rPr lang="fr-CA" sz="1700" dirty="0">
                <a:effectLst/>
                <a:latin typeface="Arial" panose="020B0604020202020204" pitchFamily="34" charset="0"/>
                <a:ea typeface="Calibri" panose="020F0502020204030204" pitchFamily="34" charset="0"/>
                <a:cs typeface="Arial" panose="020B0604020202020204" pitchFamily="34" charset="0"/>
              </a:rPr>
              <a:t>d) Convenir de mesures pour soutenir et faciliter les démarches auprès des personnes salariées volontaires et pour ce faire, le comité favorise des conditions facilitantes, telles qu’une modulation de l’horaire de travail, afin de soutenir l’accès au processus de reconnaissance des acquis et des compétences, l’accès aux formations qualifiantes ou aux projets de formations;</a:t>
            </a:r>
          </a:p>
          <a:p>
            <a:pPr lvl="0" algn="just">
              <a:lnSpc>
                <a:spcPct val="107000"/>
              </a:lnSpc>
              <a:spcAft>
                <a:spcPts val="600"/>
              </a:spcAft>
            </a:pPr>
            <a:r>
              <a:rPr lang="fr-CA" sz="1700" dirty="0">
                <a:effectLst/>
                <a:latin typeface="Arial" panose="020B0604020202020204" pitchFamily="34" charset="0"/>
                <a:ea typeface="Calibri" panose="020F0502020204030204" pitchFamily="34" charset="0"/>
                <a:cs typeface="Arial" panose="020B0604020202020204" pitchFamily="34" charset="0"/>
              </a:rPr>
              <a:t>e) Faire un bilan annuel en fonction des indicateurs suivants :</a:t>
            </a:r>
          </a:p>
          <a:p>
            <a:pPr marL="800100" lvl="1" indent="-342900">
              <a:lnSpc>
                <a:spcPct val="107000"/>
              </a:lnSpc>
              <a:buFont typeface="Symbol" panose="05050102010706020507" pitchFamily="18" charset="2"/>
              <a:buChar char=""/>
            </a:pPr>
            <a:r>
              <a:rPr lang="fr-CA" sz="1700" dirty="0">
                <a:solidFill>
                  <a:srgbClr val="333333"/>
                </a:solidFill>
                <a:effectLst/>
                <a:latin typeface="Arial" panose="020B0604020202020204" pitchFamily="34" charset="0"/>
                <a:ea typeface="Segoe UI" panose="020B0502040204020203" pitchFamily="34" charset="0"/>
                <a:cs typeface="Arial" panose="020B0604020202020204" pitchFamily="34" charset="0"/>
              </a:rPr>
              <a:t>Nombre de personnes salariées bénéficiant des mesures prévues à la présente lettre d’entente et titres d’emploi visés;</a:t>
            </a: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fr-CA" sz="1700" dirty="0">
                <a:solidFill>
                  <a:srgbClr val="333333"/>
                </a:solidFill>
                <a:effectLst/>
                <a:latin typeface="Arial" panose="020B0604020202020204" pitchFamily="34" charset="0"/>
                <a:ea typeface="Segoe UI" panose="020B0502040204020203" pitchFamily="34" charset="0"/>
                <a:cs typeface="Arial" panose="020B0604020202020204" pitchFamily="34" charset="0"/>
              </a:rPr>
              <a:t>Nombre de mutations, promotions découlant de l’application de la présente lettre d’entente;</a:t>
            </a: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fr-CA" sz="1700" dirty="0">
                <a:solidFill>
                  <a:srgbClr val="333333"/>
                </a:solidFill>
                <a:effectLst/>
                <a:latin typeface="Arial" panose="020B0604020202020204" pitchFamily="34" charset="0"/>
                <a:ea typeface="Segoe UI" panose="020B0502040204020203" pitchFamily="34" charset="0"/>
                <a:cs typeface="Arial" panose="020B0604020202020204" pitchFamily="34" charset="0"/>
              </a:rPr>
              <a:t>Budget investi par établissement;</a:t>
            </a: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600"/>
              </a:spcAft>
              <a:buFont typeface="Symbol" panose="05050102010706020507" pitchFamily="18" charset="2"/>
              <a:buChar char=""/>
            </a:pPr>
            <a:r>
              <a:rPr lang="fr-CA" sz="1700" dirty="0">
                <a:solidFill>
                  <a:srgbClr val="333333"/>
                </a:solidFill>
                <a:effectLst/>
                <a:latin typeface="Arial" panose="020B0604020202020204" pitchFamily="34" charset="0"/>
                <a:ea typeface="Segoe UI" panose="020B0502040204020203" pitchFamily="34" charset="0"/>
                <a:cs typeface="Arial" panose="020B0604020202020204" pitchFamily="34" charset="0"/>
              </a:rPr>
              <a:t>Autres indicateurs convenus par les parties.</a:t>
            </a: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fr-CA" sz="1700" dirty="0">
                <a:solidFill>
                  <a:srgbClr val="333333"/>
                </a:solidFill>
                <a:effectLst/>
                <a:latin typeface="Arial" panose="020B0604020202020204" pitchFamily="34" charset="0"/>
                <a:ea typeface="Segoe UI" panose="020B0502040204020203" pitchFamily="34" charset="0"/>
                <a:cs typeface="Arial" panose="020B0604020202020204" pitchFamily="34" charset="0"/>
              </a:rPr>
              <a:t>Les parties locales transmettent aux parties négociantes leur bilan annuel.</a:t>
            </a:r>
            <a:endParaRPr lang="fr-CA" sz="17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7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À tout moment, faire des recommandations liées à l’application de la présente lettre d’entente au comité national permanent de négociation prévu à l’article 33 de la convention collective.</a:t>
            </a:r>
          </a:p>
          <a:p>
            <a:endParaRPr lang="fr-CA" sz="17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2AD88230-350E-4FF2-BD66-2816B4A9C2E1}"/>
              </a:ext>
            </a:extLst>
          </p:cNvPr>
          <p:cNvSpPr>
            <a:spLocks noGrp="1"/>
          </p:cNvSpPr>
          <p:nvPr>
            <p:ph type="sldNum" sz="quarter" idx="12"/>
            <p:custDataLst>
              <p:tags r:id="rId5"/>
            </p:custDataLst>
          </p:nvPr>
        </p:nvSpPr>
        <p:spPr/>
        <p:txBody>
          <a:bodyPr/>
          <a:lstStyle/>
          <a:p>
            <a:fld id="{18D25734-BAAB-45B8-8828-031302FAFDE5}" type="slidenum">
              <a:rPr lang="fr-CA" smtClean="0"/>
              <a:t>110</a:t>
            </a:fld>
            <a:endParaRPr lang="fr-CA"/>
          </a:p>
        </p:txBody>
      </p:sp>
    </p:spTree>
    <p:extLst>
      <p:ext uri="{BB962C8B-B14F-4D97-AF65-F5344CB8AC3E}">
        <p14:creationId xmlns:p14="http://schemas.microsoft.com/office/powerpoint/2010/main" val="40488333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Lettre d’entente sur les agentes administratives </a:t>
            </a:r>
          </a:p>
          <a:p>
            <a:pPr algn="ctr"/>
            <a:r>
              <a:rPr lang="fr-CA" sz="2800" dirty="0"/>
              <a:t>et les secrétaires médicales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3443635"/>
          </a:xfrm>
          <a:prstGeom prst="rect">
            <a:avLst/>
          </a:prstGeom>
          <a:noFill/>
        </p:spPr>
        <p:txBody>
          <a:bodyPr wrap="square">
            <a:spAutoFit/>
          </a:bodyPr>
          <a:lstStyle/>
          <a:p>
            <a:pPr lvl="0" algn="just">
              <a:lnSpc>
                <a:spcPct val="107000"/>
              </a:lnSpc>
              <a:spcAft>
                <a:spcPts val="800"/>
              </a:spcAft>
            </a:pPr>
            <a:r>
              <a:rPr lang="fr-CA" sz="1800" i="1" dirty="0">
                <a:effectLst/>
                <a:latin typeface="Arial" panose="020B0604020202020204" pitchFamily="34" charset="0"/>
                <a:ea typeface="Calibri" panose="020F0502020204030204" pitchFamily="34" charset="0"/>
                <a:cs typeface="Times New Roman" panose="02020603050405020304" pitchFamily="18" charset="0"/>
              </a:rPr>
              <a:t>(suite)</a:t>
            </a:r>
          </a:p>
          <a:p>
            <a:pPr lvl="0" algn="just">
              <a:lnSpc>
                <a:spcPct val="107000"/>
              </a:lnSpc>
              <a:spcAft>
                <a:spcPts val="800"/>
              </a:spcAft>
            </a:pPr>
            <a:endParaRPr lang="fr-CA" sz="1800" i="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b="1" dirty="0">
                <a:effectLst/>
                <a:latin typeface="Arial" panose="020B0604020202020204" pitchFamily="34" charset="0"/>
                <a:ea typeface="Calibri" panose="020F0502020204030204" pitchFamily="34" charset="0"/>
                <a:cs typeface="Times New Roman" panose="02020603050405020304" pitchFamily="18" charset="0"/>
              </a:rPr>
              <a:t>Suivi national</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Le comité national permanent de négociation est responsable du suivi et de l’évaluation de la présente lettre d’entente selon les bilans et recommandations reçus des parties locales.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Les parties conviennent également de confier au comité national permanent de négociation, le mandat de discuter de la contribution des agentes administratives et des secrétaires médicales dans le réseau de la santé et des services sociaux.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82F44A89-B799-F966-EADC-FFAF7734BD90}"/>
              </a:ext>
            </a:extLst>
          </p:cNvPr>
          <p:cNvSpPr>
            <a:spLocks noGrp="1"/>
          </p:cNvSpPr>
          <p:nvPr>
            <p:ph type="sldNum" sz="quarter" idx="12"/>
            <p:custDataLst>
              <p:tags r:id="rId5"/>
            </p:custDataLst>
          </p:nvPr>
        </p:nvSpPr>
        <p:spPr/>
        <p:txBody>
          <a:bodyPr/>
          <a:lstStyle/>
          <a:p>
            <a:fld id="{18D25734-BAAB-45B8-8828-031302FAFDE5}" type="slidenum">
              <a:rPr lang="fr-CA" smtClean="0"/>
              <a:t>111</a:t>
            </a:fld>
            <a:endParaRPr lang="fr-CA"/>
          </a:p>
        </p:txBody>
      </p:sp>
    </p:spTree>
    <p:extLst>
      <p:ext uri="{BB962C8B-B14F-4D97-AF65-F5344CB8AC3E}">
        <p14:creationId xmlns:p14="http://schemas.microsoft.com/office/powerpoint/2010/main" val="5300221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Secteur des technologies de l’information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1938992"/>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800100" lvl="1" indent="-342900">
              <a:buAutoNum type="arabicPeriod"/>
            </a:pPr>
            <a:r>
              <a:rPr lang="fr-CA" dirty="0">
                <a:effectLst/>
                <a:latin typeface="Arial" panose="020B0604020202020204" pitchFamily="34" charset="0"/>
                <a:ea typeface="Arial" panose="020B0604020202020204" pitchFamily="34" charset="0"/>
                <a:cs typeface="Arial" panose="020B0604020202020204" pitchFamily="34" charset="0"/>
              </a:rPr>
              <a:t>Introduction d’une nouvelle prime temporaire;</a:t>
            </a:r>
          </a:p>
          <a:p>
            <a:pPr marL="800100" lvl="1" indent="-342900">
              <a:buAutoNum type="arabicPeriod"/>
            </a:pPr>
            <a:endParaRPr lang="fr-CA" dirty="0">
              <a:effectLst/>
              <a:latin typeface="Arial" panose="020B0604020202020204" pitchFamily="34" charset="0"/>
              <a:ea typeface="Arial" panose="020B0604020202020204" pitchFamily="34" charset="0"/>
              <a:cs typeface="Arial" panose="020B0604020202020204" pitchFamily="34" charset="0"/>
            </a:endParaRPr>
          </a:p>
          <a:p>
            <a:pPr marL="800100" lvl="1" indent="-342900">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Comité national de travail sur le secteur des technologies de l’information (TI).</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fontAlgn="base"/>
            <a:r>
              <a:rPr lang="fr-CA" sz="1800" dirty="0">
                <a:effectLst/>
                <a:latin typeface="Times New Roman" panose="02020603050405020304" pitchFamily="18" charset="0"/>
                <a:ea typeface="Times New Roman" panose="02020603050405020304" pitchFamily="18" charset="0"/>
              </a:rPr>
              <a:t> </a:t>
            </a:r>
          </a:p>
          <a:p>
            <a:endParaRPr lang="fr-CA" sz="1200" dirty="0"/>
          </a:p>
        </p:txBody>
      </p:sp>
      <p:sp>
        <p:nvSpPr>
          <p:cNvPr id="4" name="Espace réservé du numéro de diapositive 3">
            <a:extLst>
              <a:ext uri="{FF2B5EF4-FFF2-40B4-BE49-F238E27FC236}">
                <a16:creationId xmlns:a16="http://schemas.microsoft.com/office/drawing/2014/main" id="{690D2D26-E9F6-4CE1-7DF0-0CA4BED8056E}"/>
              </a:ext>
            </a:extLst>
          </p:cNvPr>
          <p:cNvSpPr>
            <a:spLocks noGrp="1"/>
          </p:cNvSpPr>
          <p:nvPr>
            <p:ph type="sldNum" sz="quarter" idx="12"/>
            <p:custDataLst>
              <p:tags r:id="rId5"/>
            </p:custDataLst>
          </p:nvPr>
        </p:nvSpPr>
        <p:spPr/>
        <p:txBody>
          <a:bodyPr/>
          <a:lstStyle/>
          <a:p>
            <a:fld id="{18D25734-BAAB-45B8-8828-031302FAFDE5}" type="slidenum">
              <a:rPr lang="fr-CA" smtClean="0"/>
              <a:t>112</a:t>
            </a:fld>
            <a:endParaRPr lang="fr-CA"/>
          </a:p>
        </p:txBody>
      </p:sp>
    </p:spTree>
    <p:extLst>
      <p:ext uri="{BB962C8B-B14F-4D97-AF65-F5344CB8AC3E}">
        <p14:creationId xmlns:p14="http://schemas.microsoft.com/office/powerpoint/2010/main" val="164012612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Secteur des technologies de l’information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4031873"/>
          </a:xfrm>
          <a:prstGeom prst="rect">
            <a:avLst/>
          </a:prstGeom>
          <a:noFill/>
        </p:spPr>
        <p:txBody>
          <a:bodyPr wrap="square">
            <a:spAutoFit/>
          </a:bodyPr>
          <a:lstStyle/>
          <a:p>
            <a:pPr lvl="0" algn="just" fontAlgn="base"/>
            <a:r>
              <a:rPr lang="fr-CA" sz="1700" b="1" dirty="0">
                <a:effectLst/>
                <a:latin typeface="Arial" panose="020B0604020202020204" pitchFamily="34" charset="0"/>
                <a:ea typeface="Times New Roman" panose="02020603050405020304" pitchFamily="18" charset="0"/>
                <a:cs typeface="Arial" panose="020B0604020202020204" pitchFamily="34" charset="0"/>
              </a:rPr>
              <a:t>Prime</a:t>
            </a:r>
            <a:endParaRPr lang="fr-CA" sz="1700" b="1" dirty="0">
              <a:latin typeface="Arial" panose="020B0604020202020204" pitchFamily="34" charset="0"/>
              <a:ea typeface="Times New Roman" panose="02020603050405020304" pitchFamily="18" charset="0"/>
              <a:cs typeface="Arial" panose="020B0604020202020204" pitchFamily="34" charset="0"/>
            </a:endParaRPr>
          </a:p>
          <a:p>
            <a:pPr lvl="0" algn="just" fontAlgn="base"/>
            <a:endParaRPr lang="fr-CA" sz="1700" b="1" dirty="0">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r>
              <a:rPr lang="fr-CA" sz="1700" dirty="0">
                <a:effectLst/>
                <a:latin typeface="Arial" panose="020B0604020202020204" pitchFamily="34" charset="0"/>
                <a:ea typeface="Times New Roman" panose="02020603050405020304" pitchFamily="18" charset="0"/>
                <a:cs typeface="Arial" panose="020B0604020202020204" pitchFamily="34" charset="0"/>
              </a:rPr>
              <a:t>Une prime de 7,5 % est versée sur les heures rémunérées afin de reconnaître la prise en charge d’un ou de plusieurs mandats liés à la coordination ou aux suivis de projets pour la personne salariée de l’un des titres d’emploi suivants : </a:t>
            </a:r>
          </a:p>
          <a:p>
            <a:pPr lvl="0" algn="just" fontAlgn="base"/>
            <a:endParaRPr lang="fr-CA" sz="1700" dirty="0">
              <a:latin typeface="Arial" panose="020B0604020202020204" pitchFamily="34" charset="0"/>
              <a:ea typeface="Times New Roman" panose="02020603050405020304" pitchFamily="18" charset="0"/>
              <a:cs typeface="Arial" panose="020B0604020202020204" pitchFamily="34" charset="0"/>
            </a:endParaRPr>
          </a:p>
          <a:p>
            <a:pPr marL="742950" lvl="1" indent="-285750" algn="just" fontAlgn="base">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Analyste en informatique (1123);</a:t>
            </a:r>
          </a:p>
          <a:p>
            <a:pPr marL="742950" lvl="1" indent="-285750" algn="just" fontAlgn="base">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Analyste spécialisé ou analyste spécialisée en informatique (1124);</a:t>
            </a:r>
          </a:p>
          <a:p>
            <a:pPr marL="742950" lvl="1" indent="-285750" algn="just" fontAlgn="base">
              <a:buFont typeface="Arial" panose="020B0604020202020204" pitchFamily="34" charset="0"/>
              <a:buChar char="•"/>
            </a:pPr>
            <a:r>
              <a:rPr lang="fr-CA" sz="1700" dirty="0">
                <a:latin typeface="Arial" panose="020B0604020202020204" pitchFamily="34" charset="0"/>
                <a:ea typeface="Times New Roman" panose="02020603050405020304" pitchFamily="18" charset="0"/>
                <a:cs typeface="Arial" panose="020B0604020202020204" pitchFamily="34" charset="0"/>
              </a:rPr>
              <a:t>T</a:t>
            </a:r>
            <a:r>
              <a:rPr lang="fr-CA" sz="1700" dirty="0">
                <a:effectLst/>
                <a:latin typeface="Arial" panose="020B0604020202020204" pitchFamily="34" charset="0"/>
                <a:ea typeface="Times New Roman" panose="02020603050405020304" pitchFamily="18" charset="0"/>
                <a:cs typeface="Arial" panose="020B0604020202020204" pitchFamily="34" charset="0"/>
              </a:rPr>
              <a:t>echnicien ou technicienne en informatique (2123);</a:t>
            </a:r>
          </a:p>
          <a:p>
            <a:pPr marL="742950" lvl="1" indent="-285750" algn="just" fontAlgn="base">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Technicien spécialisé en informatique ou technicienne spécialisée en informatique (2124). </a:t>
            </a:r>
            <a:endParaRPr lang="fr-CA" sz="1700" dirty="0">
              <a:latin typeface="Arial" panose="020B0604020202020204" pitchFamily="34" charset="0"/>
              <a:ea typeface="Times New Roman" panose="02020603050405020304" pitchFamily="18" charset="0"/>
              <a:cs typeface="Arial" panose="020B0604020202020204" pitchFamily="34" charset="0"/>
            </a:endParaRPr>
          </a:p>
          <a:p>
            <a:pPr lvl="0" algn="just" fontAlgn="base"/>
            <a:endParaRPr lang="fr-CA" sz="1700" dirty="0">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r>
              <a:rPr lang="fr-CA" sz="1700" dirty="0">
                <a:effectLst/>
                <a:latin typeface="Arial" panose="020B0604020202020204" pitchFamily="34" charset="0"/>
                <a:ea typeface="Times New Roman" panose="02020603050405020304" pitchFamily="18" charset="0"/>
                <a:cs typeface="Arial" panose="020B0604020202020204" pitchFamily="34" charset="0"/>
              </a:rPr>
              <a:t>Cette nouvelle prime TI est non récurrente et prend fin le 30 mars 2028. Le versement de la prime se fait sur les heures rémunérées par période de paie. Le budget dévolu pour le paiement de cette prime est de 3,59 M$ par année.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DB78205A-0B35-A36F-4CD6-CB7F0AC59E22}"/>
              </a:ext>
            </a:extLst>
          </p:cNvPr>
          <p:cNvSpPr>
            <a:spLocks noGrp="1"/>
          </p:cNvSpPr>
          <p:nvPr>
            <p:ph type="sldNum" sz="quarter" idx="12"/>
            <p:custDataLst>
              <p:tags r:id="rId5"/>
            </p:custDataLst>
          </p:nvPr>
        </p:nvSpPr>
        <p:spPr/>
        <p:txBody>
          <a:bodyPr/>
          <a:lstStyle/>
          <a:p>
            <a:fld id="{18D25734-BAAB-45B8-8828-031302FAFDE5}" type="slidenum">
              <a:rPr lang="fr-CA" smtClean="0"/>
              <a:t>113</a:t>
            </a:fld>
            <a:endParaRPr lang="fr-CA"/>
          </a:p>
        </p:txBody>
      </p:sp>
    </p:spTree>
    <p:extLst>
      <p:ext uri="{BB962C8B-B14F-4D97-AF65-F5344CB8AC3E}">
        <p14:creationId xmlns:p14="http://schemas.microsoft.com/office/powerpoint/2010/main" val="371936504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Secteur des technologies de l’information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3139321"/>
          </a:xfrm>
          <a:prstGeom prst="rect">
            <a:avLst/>
          </a:prstGeom>
          <a:noFill/>
        </p:spPr>
        <p:txBody>
          <a:bodyPr wrap="square">
            <a:spAutoFit/>
          </a:bodyPr>
          <a:lstStyle/>
          <a:p>
            <a:pPr lvl="0" algn="just" fontAlgn="base"/>
            <a:r>
              <a:rPr lang="fr-CA" sz="1800" b="1" dirty="0">
                <a:effectLst/>
                <a:latin typeface="Arial" panose="020B0604020202020204" pitchFamily="34" charset="0"/>
                <a:ea typeface="Times New Roman" panose="02020603050405020304" pitchFamily="18" charset="0"/>
              </a:rPr>
              <a:t>Création d’un comité de travail</a:t>
            </a:r>
            <a:r>
              <a:rPr lang="fr-CA" sz="1800" dirty="0">
                <a:effectLst/>
                <a:latin typeface="Arial" panose="020B0604020202020204" pitchFamily="34"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pPr marL="449580" algn="just" fontAlgn="base"/>
            <a:r>
              <a:rPr lang="fr-CA" sz="1800" dirty="0">
                <a:effectLst/>
                <a:latin typeface="Times New Roman" panose="02020603050405020304" pitchFamily="18" charset="0"/>
                <a:ea typeface="Calibri" panose="020F0502020204030204" pitchFamily="34" charset="0"/>
              </a:rPr>
              <a:t> </a:t>
            </a:r>
            <a:r>
              <a:rPr lang="fr-CA" sz="1800" dirty="0">
                <a:effectLst/>
                <a:latin typeface="Times New Roman" panose="02020603050405020304" pitchFamily="18" charset="0"/>
                <a:ea typeface="Times New Roman" panose="02020603050405020304" pitchFamily="18" charset="0"/>
              </a:rPr>
              <a:t> </a:t>
            </a:r>
            <a:r>
              <a:rPr lang="fr-CA" sz="1800" dirty="0">
                <a:effectLst/>
                <a:latin typeface="Arial" panose="020B0604020202020204" pitchFamily="34"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pPr marL="342900" lvl="0" indent="-342900" algn="just" fontAlgn="base">
              <a:buFont typeface="Symbol" panose="05050102010706020507" pitchFamily="18" charset="2"/>
              <a:buChar char=""/>
            </a:pPr>
            <a:r>
              <a:rPr lang="fr-CA" sz="1800" dirty="0">
                <a:effectLst/>
                <a:latin typeface="Arial" panose="020B0604020202020204" pitchFamily="34" charset="0"/>
                <a:ea typeface="Times New Roman" panose="02020603050405020304" pitchFamily="18" charset="0"/>
              </a:rPr>
              <a:t>D’évaluer la pertinence de mettre en place un mécanisme de reconnaissance des compétences acquises en milieu de travail ainsi que des activités de formation qualifiantes dans le cadre de travaux réalisés aux fins de possibles avancements dans les échelons salariaux, et ce, pour les personnes salariées du personnel de bureau, techniciens et professionnels de l’administration visées;  </a:t>
            </a:r>
            <a:r>
              <a:rPr lang="fr-CA" sz="1800" dirty="0">
                <a:effectLst/>
                <a:latin typeface="Times New Roman" panose="02020603050405020304" pitchFamily="18" charset="0"/>
                <a:ea typeface="Times New Roman" panose="02020603050405020304" pitchFamily="18" charset="0"/>
              </a:rPr>
              <a:t> </a:t>
            </a:r>
          </a:p>
          <a:p>
            <a:pPr marL="342900" lvl="0" indent="-342900" algn="just" fontAlgn="base">
              <a:buFont typeface="Symbol" panose="05050102010706020507" pitchFamily="18" charset="2"/>
              <a:buChar char=""/>
            </a:pPr>
            <a:r>
              <a:rPr lang="fr-CA" sz="1800" dirty="0">
                <a:effectLst/>
                <a:latin typeface="Arial" panose="020B0604020202020204" pitchFamily="34" charset="0"/>
                <a:ea typeface="Times New Roman" panose="02020603050405020304" pitchFamily="18" charset="0"/>
              </a:rPr>
              <a:t>D’évaluer les mesures qui pourraient être mises en place afin de favoriser des horaires flexibles et l’accès au télétravail;</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Symbol" panose="05050102010706020507" pitchFamily="18" charset="2"/>
              <a:buChar char=""/>
            </a:pPr>
            <a:r>
              <a:rPr lang="fr-CA" sz="1800" dirty="0">
                <a:effectLst/>
                <a:latin typeface="Arial" panose="020B0604020202020204" pitchFamily="34" charset="0"/>
                <a:ea typeface="Times New Roman" panose="02020603050405020304" pitchFamily="18" charset="0"/>
              </a:rPr>
              <a:t>Analyser les effets de la nouvelle prime, et voir à la possibilité de prolonger l’application de celle-ci.</a:t>
            </a:r>
            <a:endParaRPr lang="fr-CA" dirty="0">
              <a:latin typeface="Times New Roman" panose="02020603050405020304" pitchFamily="18" charset="0"/>
              <a:ea typeface="Times New Roman" panose="02020603050405020304" pitchFamily="18" charset="0"/>
            </a:endParaRPr>
          </a:p>
          <a:p>
            <a:pPr lvl="0" algn="just" fontAlgn="base"/>
            <a:endParaRPr lang="fr-CA" sz="1800" dirty="0">
              <a:effectLst/>
              <a:latin typeface="Times New Roman" panose="02020603050405020304" pitchFamily="18" charset="0"/>
              <a:ea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11E90FBA-A22E-C17B-E544-47BE3D87DC84}"/>
              </a:ext>
            </a:extLst>
          </p:cNvPr>
          <p:cNvSpPr>
            <a:spLocks noGrp="1"/>
          </p:cNvSpPr>
          <p:nvPr>
            <p:ph type="sldNum" sz="quarter" idx="12"/>
            <p:custDataLst>
              <p:tags r:id="rId5"/>
            </p:custDataLst>
          </p:nvPr>
        </p:nvSpPr>
        <p:spPr/>
        <p:txBody>
          <a:bodyPr/>
          <a:lstStyle/>
          <a:p>
            <a:fld id="{18D25734-BAAB-45B8-8828-031302FAFDE5}" type="slidenum">
              <a:rPr lang="fr-CA" smtClean="0"/>
              <a:t>114</a:t>
            </a:fld>
            <a:endParaRPr lang="fr-CA"/>
          </a:p>
        </p:txBody>
      </p:sp>
    </p:spTree>
    <p:extLst>
      <p:ext uri="{BB962C8B-B14F-4D97-AF65-F5344CB8AC3E}">
        <p14:creationId xmlns:p14="http://schemas.microsoft.com/office/powerpoint/2010/main" val="120821794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Ordres professionnels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862322"/>
          </a:xfrm>
          <a:prstGeom prst="rect">
            <a:avLst/>
          </a:prstGeom>
          <a:noFill/>
        </p:spPr>
        <p:txBody>
          <a:bodyPr wrap="square">
            <a:spAutoFit/>
          </a:bodyPr>
          <a:lstStyle/>
          <a:p>
            <a:pPr algn="just"/>
            <a:endParaRPr lang="fr-C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Introduire une lettre d’entente concernant le remboursement des cotisations à un ordre professionnel pour le personnel de la catégorie 3 </a:t>
            </a:r>
            <a:r>
              <a:rPr lang="fr-CA" sz="1800" b="1" dirty="0">
                <a:effectLst/>
                <a:latin typeface="Calibri" panose="020F0502020204030204" pitchFamily="34" charset="0"/>
                <a:ea typeface="Times New Roman" panose="02020603050405020304" pitchFamily="18" charset="0"/>
                <a:cs typeface="Arial" panose="020B0604020202020204" pitchFamily="34" charset="0"/>
              </a:rPr>
              <a:t> </a:t>
            </a:r>
            <a:endParaRPr lang="fr-CA" b="1"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800" b="1"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fr-CA" sz="1800" dirty="0">
                <a:effectLst/>
                <a:latin typeface="Arial" panose="020B0604020202020204" pitchFamily="34" charset="0"/>
                <a:ea typeface="Arial" panose="020B0604020202020204" pitchFamily="34" charset="0"/>
                <a:cs typeface="Times New Roman" panose="02020603050405020304" pitchFamily="18" charset="0"/>
              </a:rPr>
              <a:t>Un pourcentage de 50 % du paiement, jusqu’à un montant annuel maximal de 400 $, de la cotisation à un ordre professionnel est remboursé, sur présentation d’une pièce justificative, par l’employeur à la personne salariée détenant un poste à temps complet comportant le nombre d’heures prévu au titre d’emploi, lorsque l’appartenance à cet ordre professionnel est une exigence du poste de cette personne salariée de la catégorie 3.</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115</a:t>
            </a:fld>
            <a:endParaRPr lang="fr-CA"/>
          </a:p>
        </p:txBody>
      </p:sp>
    </p:spTree>
    <p:extLst>
      <p:ext uri="{BB962C8B-B14F-4D97-AF65-F5344CB8AC3E}">
        <p14:creationId xmlns:p14="http://schemas.microsoft.com/office/powerpoint/2010/main" val="380597308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74660"/>
          </a:xfrm>
          <a:prstGeom prst="rect">
            <a:avLst/>
          </a:prstGeom>
          <a:noFill/>
        </p:spPr>
        <p:txBody>
          <a:bodyPr wrap="square">
            <a:spAutoFit/>
          </a:bodyPr>
          <a:lstStyle/>
          <a:p>
            <a:pPr lvl="0" algn="ctr">
              <a:lnSpc>
                <a:spcPct val="107000"/>
              </a:lnSpc>
              <a:spcAft>
                <a:spcPts val="800"/>
              </a:spcAft>
            </a:pPr>
            <a:r>
              <a:rPr lang="fr-CA" sz="6600" b="1" dirty="0">
                <a:latin typeface="Arial" panose="020B0604020202020204" pitchFamily="34" charset="0"/>
                <a:ea typeface="Times New Roman" panose="02020603050405020304" pitchFamily="18" charset="0"/>
                <a:cs typeface="Times New Roman" panose="02020603050405020304" pitchFamily="18" charset="0"/>
              </a:rPr>
              <a:t>MESURES SPÉCIFIQUES</a:t>
            </a:r>
          </a:p>
          <a:p>
            <a:pPr lvl="0" algn="ctr">
              <a:lnSpc>
                <a:spcPct val="107000"/>
              </a:lnSpc>
              <a:spcAft>
                <a:spcPts val="800"/>
              </a:spcAft>
            </a:pPr>
            <a:r>
              <a:rPr lang="fr-CA" sz="6600" b="1" dirty="0">
                <a:effectLst/>
                <a:latin typeface="Arial" panose="020B0604020202020204" pitchFamily="34" charset="0"/>
                <a:ea typeface="Times New Roman" panose="02020603050405020304" pitchFamily="18" charset="0"/>
                <a:cs typeface="Times New Roman" panose="02020603050405020304" pitchFamily="18" charset="0"/>
              </a:rPr>
              <a:t>CATÉGORIE 4</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custDataLst>
              <p:tags r:id="rId5"/>
            </p:custDataLst>
          </p:nvPr>
        </p:nvSpPr>
        <p:spPr/>
        <p:txBody>
          <a:bodyPr/>
          <a:lstStyle/>
          <a:p>
            <a:fld id="{18D25734-BAAB-45B8-8828-031302FAFDE5}" type="slidenum">
              <a:rPr lang="fr-CA" smtClean="0"/>
              <a:t>116</a:t>
            </a:fld>
            <a:endParaRPr lang="fr-CA"/>
          </a:p>
        </p:txBody>
      </p:sp>
    </p:spTree>
    <p:extLst>
      <p:ext uri="{BB962C8B-B14F-4D97-AF65-F5344CB8AC3E}">
        <p14:creationId xmlns:p14="http://schemas.microsoft.com/office/powerpoint/2010/main" val="15607782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Santé mentale </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843579"/>
            <a:ext cx="10717908" cy="1831784"/>
          </a:xfrm>
          <a:prstGeom prst="rect">
            <a:avLst/>
          </a:prstGeom>
          <a:noFill/>
        </p:spPr>
        <p:txBody>
          <a:bodyPr wrap="square">
            <a:spAutoFit/>
          </a:bodyPr>
          <a:lstStyle/>
          <a:p>
            <a:pPr marL="342900" lvl="0" indent="-342900" algn="just">
              <a:lnSpc>
                <a:spcPct val="107000"/>
              </a:lnSpc>
              <a:buAutoNum type="arabicPeriod"/>
            </a:pPr>
            <a:r>
              <a:rPr lang="fr-CA" dirty="0">
                <a:effectLst/>
                <a:latin typeface="Arial" panose="020B0604020202020204" pitchFamily="34" charset="0"/>
                <a:ea typeface="Calibri" panose="020F0502020204030204" pitchFamily="34" charset="0"/>
                <a:cs typeface="Arial" panose="020B0604020202020204" pitchFamily="34" charset="0"/>
              </a:rPr>
              <a:t>Permis de psychothérapeute;</a:t>
            </a:r>
            <a:r>
              <a:rPr lang="fr-CA"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107000"/>
              </a:lnSpc>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Rehaussement volontaire des heures à la semaine de travail;</a:t>
            </a:r>
          </a:p>
          <a:p>
            <a:pPr marL="342900" indent="-342900" algn="just">
              <a:lnSpc>
                <a:spcPct val="107000"/>
              </a:lnSpc>
              <a:buFontTx/>
              <a:buAutoNum type="arabicPeriod"/>
            </a:pPr>
            <a:r>
              <a:rPr lang="fr-CA" sz="1800" dirty="0">
                <a:effectLst/>
                <a:latin typeface="Arial" panose="020B0604020202020204" pitchFamily="34" charset="0"/>
                <a:ea typeface="Times New Roman" panose="02020603050405020304" pitchFamily="18" charset="0"/>
                <a:cs typeface="Arial" panose="020B0604020202020204" pitchFamily="34" charset="0"/>
              </a:rPr>
              <a:t>Comité national intersyndical sur la dispensation des services en santé mentale.</a:t>
            </a:r>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r>
              <a:rPr lang="fr-CA" dirty="0">
                <a:effectLst/>
                <a:latin typeface="Arial" panose="020B0604020202020204" pitchFamily="34" charset="0"/>
                <a:ea typeface="Times New Roman" panose="02020603050405020304" pitchFamily="18" charset="0"/>
                <a:cs typeface="Arial" panose="020B0604020202020204" pitchFamily="34" charset="0"/>
              </a:rPr>
              <a:t>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117</a:t>
            </a:fld>
            <a:endParaRPr lang="fr-CA"/>
          </a:p>
        </p:txBody>
      </p:sp>
    </p:spTree>
    <p:extLst>
      <p:ext uri="{BB962C8B-B14F-4D97-AF65-F5344CB8AC3E}">
        <p14:creationId xmlns:p14="http://schemas.microsoft.com/office/powerpoint/2010/main" val="391894710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Santé mentale </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466094"/>
          </a:xfrm>
          <a:prstGeom prst="rect">
            <a:avLst/>
          </a:prstGeom>
          <a:noFill/>
        </p:spPr>
        <p:txBody>
          <a:bodyPr wrap="square">
            <a:spAutoFit/>
          </a:bodyPr>
          <a:lstStyle/>
          <a:p>
            <a:pPr lvl="0" algn="just">
              <a:lnSpc>
                <a:spcPct val="107000"/>
              </a:lnSpc>
            </a:pPr>
            <a:r>
              <a:rPr lang="fr-CA" b="1" dirty="0">
                <a:effectLst/>
                <a:latin typeface="Arial" panose="020B0604020202020204" pitchFamily="34" charset="0"/>
                <a:ea typeface="Calibri" panose="020F0502020204030204" pitchFamily="34" charset="0"/>
                <a:cs typeface="Times New Roman" panose="02020603050405020304" pitchFamily="18" charset="0"/>
              </a:rPr>
              <a:t>Permis de psychothérapeute </a:t>
            </a:r>
            <a:r>
              <a:rPr lang="fr-CA" dirty="0">
                <a:effectLst/>
                <a:latin typeface="Arial" panose="020B0604020202020204" pitchFamily="34" charset="0"/>
                <a:ea typeface="Times New Roman" panose="02020603050405020304" pitchFamily="18" charset="0"/>
                <a:cs typeface="Times New Roman" panose="02020603050405020304" pitchFamily="18" charset="0"/>
              </a:rPr>
              <a:t>  </a:t>
            </a:r>
            <a:endParaRPr lang="fr-CA"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pPr>
            <a:endParaRPr lang="fr-CA"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pPr>
            <a:r>
              <a:rPr lang="fr-CA" dirty="0">
                <a:effectLst/>
                <a:latin typeface="Arial" panose="020B0604020202020204" pitchFamily="34" charset="0"/>
                <a:ea typeface="Calibri" panose="020F0502020204030204" pitchFamily="34" charset="0"/>
                <a:cs typeface="Times New Roman" panose="02020603050405020304" pitchFamily="18" charset="0"/>
              </a:rPr>
              <a:t>Remboursement du coût du permis de psychothérapeute et les frais de formations afférentes, lorsque requis par l’Employeur, en contrepartie de l’exercice de cette activité dans les services de santé mentale au sein du Réseau de la santé et des services sociaux pour les titres d’emploi suivants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fr-CA"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Agent ou agente de relations humaines (1553);</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Conseiller d’orientation ou conseillère d’orientation (1701);</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Criminologue (1544);</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Ergothérapeute (1230);</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Psychoéducateur ou psychoéducatrice (1652);</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Sexologue clinicien ou sexologue clinicienne (1573);</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dirty="0">
                <a:effectLst/>
                <a:latin typeface="Arial" panose="020B0604020202020204" pitchFamily="34" charset="0"/>
                <a:ea typeface="Calibri" panose="020F0502020204030204" pitchFamily="34" charset="0"/>
                <a:cs typeface="Arial" panose="020B0604020202020204" pitchFamily="34" charset="0"/>
              </a:rPr>
              <a:t>•	Travailleur social ou travailleuse sociale (1550).</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118</a:t>
            </a:fld>
            <a:endParaRPr lang="fr-CA"/>
          </a:p>
        </p:txBody>
      </p:sp>
    </p:spTree>
    <p:extLst>
      <p:ext uri="{BB962C8B-B14F-4D97-AF65-F5344CB8AC3E}">
        <p14:creationId xmlns:p14="http://schemas.microsoft.com/office/powerpoint/2010/main" val="316283144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Santé mentale </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831131"/>
          </a:xfrm>
          <a:prstGeom prst="rect">
            <a:avLst/>
          </a:prstGeom>
          <a:noFill/>
        </p:spPr>
        <p:txBody>
          <a:bodyPr wrap="square">
            <a:spAutoFit/>
          </a:bodyPr>
          <a:lstStyle/>
          <a:p>
            <a:pPr lvl="0" algn="just">
              <a:lnSpc>
                <a:spcPct val="107000"/>
              </a:lnSpc>
            </a:pPr>
            <a:r>
              <a:rPr lang="fr-CA" sz="1700" b="1" dirty="0">
                <a:effectLst/>
                <a:latin typeface="Arial" panose="020B0604020202020204" pitchFamily="34" charset="0"/>
                <a:ea typeface="Calibri" panose="020F0502020204030204" pitchFamily="34" charset="0"/>
                <a:cs typeface="Arial" panose="020B0604020202020204" pitchFamily="34" charset="0"/>
              </a:rPr>
              <a:t>Rehaussement volontaire de la semaine de travail</a:t>
            </a:r>
          </a:p>
          <a:p>
            <a:pPr lvl="0" algn="just">
              <a:lnSpc>
                <a:spcPct val="107000"/>
              </a:lnSpc>
            </a:pPr>
            <a:endParaRPr lang="fr-CA" sz="1700" b="1"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dirty="0">
                <a:effectLst/>
                <a:latin typeface="Arial" panose="020B0604020202020204" pitchFamily="34" charset="0"/>
                <a:ea typeface="Calibri" panose="020F0502020204030204" pitchFamily="34" charset="0"/>
                <a:cs typeface="Arial" panose="020B0604020202020204" pitchFamily="34" charset="0"/>
              </a:rPr>
              <a:t>1.1 L’</a:t>
            </a:r>
            <a:r>
              <a:rPr lang="fr-CA" sz="1700" dirty="0">
                <a:latin typeface="Arial" panose="020B0604020202020204" pitchFamily="34" charset="0"/>
                <a:ea typeface="Calibri" panose="020F0502020204030204" pitchFamily="34" charset="0"/>
                <a:cs typeface="Arial" panose="020B0604020202020204" pitchFamily="34" charset="0"/>
              </a:rPr>
              <a:t>em</a:t>
            </a:r>
            <a:r>
              <a:rPr lang="fr-CA" sz="1700" dirty="0">
                <a:effectLst/>
                <a:latin typeface="Arial" panose="020B0604020202020204" pitchFamily="34" charset="0"/>
                <a:ea typeface="Calibri" panose="020F0502020204030204" pitchFamily="34" charset="0"/>
                <a:cs typeface="Arial" panose="020B0604020202020204" pitchFamily="34" charset="0"/>
              </a:rPr>
              <a:t>ployeur et la personne salariée qui en font la demande peuvent convenir d’un horaire rehaussé. Cet horaire ne peut dépasser trente-sept et demi (37,50) heures par semaine et est réputé respecter la nomenclature, mais ne la modifie pas;</a:t>
            </a:r>
            <a:endParaRPr lang="fr-CA" sz="17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dirty="0">
                <a:latin typeface="Arial" panose="020B0604020202020204" pitchFamily="34" charset="0"/>
                <a:ea typeface="Calibri" panose="020F0502020204030204" pitchFamily="34" charset="0"/>
                <a:cs typeface="Arial" panose="020B0604020202020204" pitchFamily="34" charset="0"/>
              </a:rPr>
              <a:t>1.2 </a:t>
            </a:r>
            <a:r>
              <a:rPr lang="fr-CA" sz="1700" dirty="0">
                <a:effectLst/>
                <a:latin typeface="Arial" panose="020B0604020202020204" pitchFamily="34" charset="0"/>
                <a:ea typeface="Calibri" panose="020F0502020204030204" pitchFamily="34" charset="0"/>
                <a:cs typeface="Arial" panose="020B0604020202020204" pitchFamily="34" charset="0"/>
              </a:rPr>
              <a:t>À la suite de la réalisation du paragraphe 1.1, les modalités suivantes s’appliquent pour l’affichage des postes : </a:t>
            </a:r>
            <a:endParaRPr lang="fr-CA" sz="17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dirty="0">
                <a:latin typeface="Arial" panose="020B0604020202020204" pitchFamily="34" charset="0"/>
                <a:ea typeface="Calibri" panose="020F0502020204030204" pitchFamily="34" charset="0"/>
                <a:cs typeface="Arial" panose="020B0604020202020204" pitchFamily="34" charset="0"/>
              </a:rPr>
              <a:t>	1.2.1 </a:t>
            </a:r>
            <a:r>
              <a:rPr lang="fr-CA" sz="1700" dirty="0">
                <a:effectLst/>
                <a:latin typeface="Arial" panose="020B0604020202020204" pitchFamily="34" charset="0"/>
                <a:ea typeface="Calibri" panose="020F0502020204030204" pitchFamily="34" charset="0"/>
                <a:cs typeface="Arial" panose="020B0604020202020204" pitchFamily="34" charset="0"/>
              </a:rPr>
              <a:t>Lorsqu’un poste est nouvellement créé ou devient vacant, l’Employeur doit : </a:t>
            </a:r>
            <a:endParaRPr lang="fr-CA" sz="17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700" dirty="0">
              <a:effectLst/>
              <a:latin typeface="Arial" panose="020B0604020202020204" pitchFamily="34" charset="0"/>
              <a:ea typeface="Calibri" panose="020F0502020204030204" pitchFamily="34" charset="0"/>
              <a:cs typeface="Arial" panose="020B0604020202020204" pitchFamily="34" charset="0"/>
            </a:endParaRPr>
          </a:p>
          <a:p>
            <a:pPr marL="1085850" lvl="2" indent="-171450" algn="just">
              <a:lnSpc>
                <a:spcPct val="107000"/>
              </a:lnSpc>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afficher les postes nouvellement créés sur la base du nombre d’heures par semaine prévue à la nomenclature des titres d’emplois à l’exception du 37,50 heures;</a:t>
            </a:r>
          </a:p>
          <a:p>
            <a:pPr marL="1085850" lvl="2" indent="-171450" algn="just">
              <a:lnSpc>
                <a:spcPct val="107000"/>
              </a:lnSpc>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afficher les postes devenus vacants sur la base du nombre d’heures par semaine prévue à la nomenclature des titres d’emplois à l’exception du 37,50 heures. Toutefois, si le poste était à 37,50 heures, le poste peut être affiché à 37,50 heures;</a:t>
            </a:r>
          </a:p>
          <a:p>
            <a:pPr marL="637540" algn="just">
              <a:lnSpc>
                <a:spcPct val="107000"/>
              </a:lnSpc>
              <a:spcAft>
                <a:spcPts val="800"/>
              </a:spcAft>
            </a:pPr>
            <a:r>
              <a:rPr lang="fr-CA" sz="1700" strike="noStrike" dirty="0">
                <a:effectLst/>
                <a:latin typeface="Arial" panose="020B0604020202020204" pitchFamily="34" charset="0"/>
                <a:ea typeface="Calibri" panose="020F0502020204030204" pitchFamily="34" charset="0"/>
                <a:cs typeface="Arial" panose="020B0604020202020204" pitchFamily="34" charset="0"/>
              </a:rPr>
              <a:t> </a:t>
            </a:r>
            <a:endParaRPr lang="fr-CA" sz="17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119</a:t>
            </a:fld>
            <a:endParaRPr lang="fr-CA"/>
          </a:p>
        </p:txBody>
      </p:sp>
    </p:spTree>
    <p:extLst>
      <p:ext uri="{BB962C8B-B14F-4D97-AF65-F5344CB8AC3E}">
        <p14:creationId xmlns:p14="http://schemas.microsoft.com/office/powerpoint/2010/main" val="237498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32580" y="979386"/>
            <a:ext cx="10807516" cy="3609321"/>
          </a:xfrm>
          <a:prstGeom prst="rect">
            <a:avLst/>
          </a:prstGeom>
          <a:noFill/>
        </p:spPr>
        <p:txBody>
          <a:bodyPr wrap="square">
            <a:spAutoFit/>
          </a:bodyPr>
          <a:lstStyle/>
          <a:p>
            <a:pPr algn="just">
              <a:spcAft>
                <a:spcPts val="1100"/>
              </a:spcAft>
            </a:pPr>
            <a:endParaRPr lang="fr-CA"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dirty="0">
                <a:effectLst/>
                <a:latin typeface="Arial" panose="020B0604020202020204" pitchFamily="34" charset="0"/>
                <a:ea typeface="Times New Roman" panose="02020603050405020304" pitchFamily="18" charset="0"/>
                <a:cs typeface="Arial" panose="020B0604020202020204" pitchFamily="34" charset="0"/>
              </a:rPr>
              <a:t>Harmonisation du délai pour déposer toute plainte de harcèlement psychologique avec la </a:t>
            </a:r>
            <a:r>
              <a:rPr lang="fr-CA" b="1" i="1" dirty="0">
                <a:effectLst/>
                <a:latin typeface="Arial" panose="020B0604020202020204" pitchFamily="34" charset="0"/>
                <a:ea typeface="Times New Roman" panose="02020603050405020304" pitchFamily="18" charset="0"/>
                <a:cs typeface="Arial" panose="020B0604020202020204" pitchFamily="34" charset="0"/>
              </a:rPr>
              <a:t>Loi sur les normes du travail</a:t>
            </a:r>
            <a:r>
              <a:rPr lang="fr-CA" b="1"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1100"/>
              </a:spcAft>
            </a:pPr>
            <a:r>
              <a:rPr lang="fr-CA" dirty="0">
                <a:effectLst/>
                <a:latin typeface="Arial" panose="020B0604020202020204" pitchFamily="34" charset="0"/>
                <a:ea typeface="Calibri" panose="020F0502020204030204" pitchFamily="34" charset="0"/>
                <a:cs typeface="Times New Roman" panose="02020603050405020304" pitchFamily="18" charset="0"/>
              </a:rPr>
              <a:t>Modifier le délai de 90 jours prévu aux paragraphes 3.09 et 10.01 de la convention collective pour un délai de deux (2) ans.</a:t>
            </a:r>
          </a:p>
          <a:p>
            <a:pPr lvl="0" algn="just">
              <a:lnSpc>
                <a:spcPct val="107000"/>
              </a:lnSpc>
              <a:spcAft>
                <a:spcPts val="1100"/>
              </a:spcAft>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fr-CA" b="1" dirty="0">
                <a:effectLst/>
                <a:latin typeface="Arial" panose="020B0604020202020204" pitchFamily="34" charset="0"/>
                <a:ea typeface="Times New Roman" panose="02020603050405020304" pitchFamily="18" charset="0"/>
                <a:cs typeface="Arial" panose="020B0604020202020204" pitchFamily="34" charset="0"/>
              </a:rPr>
              <a:t>Comité de travail national sur les litiges et griefs de la crise sanitaire</a:t>
            </a:r>
            <a:endParaRPr lang="fr-CA" b="1"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fr-CA" dirty="0">
                <a:effectLst/>
                <a:latin typeface="Arial" panose="020B0604020202020204" pitchFamily="34" charset="0"/>
                <a:ea typeface="Calibri" panose="020F0502020204030204" pitchFamily="34" charset="0"/>
                <a:cs typeface="Times New Roman" panose="02020603050405020304" pitchFamily="18" charset="0"/>
              </a:rPr>
              <a:t>Créer un comité de travail national portant sur le règlement des litiges et des griefs relatifs à la crise sanitaire par les parties nationales.</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538163"/>
            <a:endParaRPr lang="fr-CA" dirty="0"/>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custDataLst>
              <p:tags r:id="rId5"/>
            </p:custDataLst>
          </p:nvPr>
        </p:nvSpPr>
        <p:spPr/>
        <p:txBody>
          <a:bodyPr/>
          <a:lstStyle/>
          <a:p>
            <a:fld id="{18D25734-BAAB-45B8-8828-031302FAFDE5}" type="slidenum">
              <a:rPr lang="fr-CA" smtClean="0"/>
              <a:t>12</a:t>
            </a:fld>
            <a:endParaRPr lang="fr-CA" dirty="0"/>
          </a:p>
        </p:txBody>
      </p:sp>
    </p:spTree>
    <p:extLst>
      <p:ext uri="{BB962C8B-B14F-4D97-AF65-F5344CB8AC3E}">
        <p14:creationId xmlns:p14="http://schemas.microsoft.com/office/powerpoint/2010/main" val="26881129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Santé mentale </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4"/>
            </p:custDataLst>
          </p:nvPr>
        </p:nvSpPr>
        <p:spPr/>
        <p:txBody>
          <a:bodyPr/>
          <a:lstStyle/>
          <a:p>
            <a:fld id="{18D25734-BAAB-45B8-8828-031302FAFDE5}" type="slidenum">
              <a:rPr lang="fr-CA" smtClean="0"/>
              <a:t>120</a:t>
            </a:fld>
            <a:endParaRPr lang="fr-CA"/>
          </a:p>
        </p:txBody>
      </p:sp>
      <p:sp>
        <p:nvSpPr>
          <p:cNvPr id="7" name="ZoneTexte 6">
            <a:extLst>
              <a:ext uri="{FF2B5EF4-FFF2-40B4-BE49-F238E27FC236}">
                <a16:creationId xmlns:a16="http://schemas.microsoft.com/office/drawing/2014/main" id="{81A0B24B-0BE0-DE35-DA99-706DEBC33145}"/>
              </a:ext>
            </a:extLst>
          </p:cNvPr>
          <p:cNvSpPr txBox="1"/>
          <p:nvPr>
            <p:custDataLst>
              <p:tags r:id="rId5"/>
            </p:custDataLst>
          </p:nvPr>
        </p:nvSpPr>
        <p:spPr>
          <a:xfrm>
            <a:off x="1322773" y="1065320"/>
            <a:ext cx="9880846" cy="5078313"/>
          </a:xfrm>
          <a:prstGeom prst="rect">
            <a:avLst/>
          </a:prstGeom>
          <a:noFill/>
        </p:spPr>
        <p:txBody>
          <a:bodyPr wrap="square" rtlCol="0">
            <a:spAutoFit/>
          </a:bodyPr>
          <a:lstStyle/>
          <a:p>
            <a:r>
              <a:rPr lang="fr-CA" i="1" dirty="0">
                <a:latin typeface="Arial" panose="020B0604020202020204" pitchFamily="34" charset="0"/>
                <a:cs typeface="Arial" panose="020B0604020202020204" pitchFamily="34" charset="0"/>
              </a:rPr>
              <a:t>(suite)</a:t>
            </a:r>
          </a:p>
          <a:p>
            <a:endParaRPr lang="fr-CA" dirty="0">
              <a:latin typeface="Arial" panose="020B0604020202020204" pitchFamily="34" charset="0"/>
              <a:cs typeface="Arial" panose="020B0604020202020204" pitchFamily="34" charset="0"/>
            </a:endParaRPr>
          </a:p>
          <a:p>
            <a:r>
              <a:rPr lang="fr-CA" dirty="0">
                <a:latin typeface="Arial" panose="020B0604020202020204" pitchFamily="34" charset="0"/>
                <a:cs typeface="Arial" panose="020B0604020202020204" pitchFamily="34" charset="0"/>
              </a:rPr>
              <a:t>1.2.2 Lorsque le poste obtenu est établi sur la base d’une semaine normale de 35 heures ou de 36,25 heures, l’Employeur peut offrir à la personne salariée détentrice d’un poste à temps complet ou à temps partiel, la possibilité d’être rehaussée sur son poste sur la base d’une semaine normale de 37,50 heures de façon définitive.</a:t>
            </a:r>
          </a:p>
          <a:p>
            <a:endParaRPr lang="fr-CA" dirty="0">
              <a:latin typeface="Arial" panose="020B0604020202020204" pitchFamily="34" charset="0"/>
              <a:cs typeface="Arial" panose="020B0604020202020204" pitchFamily="34" charset="0"/>
            </a:endParaRPr>
          </a:p>
          <a:p>
            <a:r>
              <a:rPr lang="fr-CA" dirty="0">
                <a:latin typeface="Arial" panose="020B0604020202020204" pitchFamily="34" charset="0"/>
                <a:cs typeface="Arial" panose="020B0604020202020204" pitchFamily="34" charset="0"/>
              </a:rPr>
              <a:t>Les modalités relatives au rehaussement s’appliquent uniquement aux personnes salariées qui œuvrent en santé mentale et qui détiennent l’un ou l’autre des titres d’emploi suivants : </a:t>
            </a:r>
          </a:p>
          <a:p>
            <a:endParaRPr lang="fr-CA"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Conseiller d’orientation ou conseillère d’orientation (1701);</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Criminologue (1544);</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Ergothérapeute (1230);</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Psychoéducateur ou psychoéducatrice (1652);</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Sexologue clinicien ou sexologue clinicienne (1573);</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Travailleur social ou travailleuse sociale (1550).</a:t>
            </a:r>
          </a:p>
          <a:p>
            <a:endParaRPr lang="fr-CA" dirty="0">
              <a:latin typeface="Arial" panose="020B0604020202020204" pitchFamily="34" charset="0"/>
              <a:cs typeface="Arial" panose="020B0604020202020204" pitchFamily="34" charset="0"/>
            </a:endParaRPr>
          </a:p>
          <a:p>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420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Santé mentale </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801314"/>
          </a:xfrm>
          <a:prstGeom prst="rect">
            <a:avLst/>
          </a:prstGeom>
          <a:noFill/>
        </p:spPr>
        <p:txBody>
          <a:bodyPr wrap="square">
            <a:spAutoFit/>
          </a:bodyPr>
          <a:lstStyle/>
          <a:p>
            <a:pPr algn="just"/>
            <a:r>
              <a:rPr lang="fr-CA" sz="1700" b="1" dirty="0">
                <a:effectLst/>
                <a:latin typeface="Arial" panose="020B0604020202020204" pitchFamily="34" charset="0"/>
                <a:ea typeface="Times New Roman" panose="02020603050405020304" pitchFamily="18" charset="0"/>
                <a:cs typeface="Arial" panose="020B0604020202020204" pitchFamily="34" charset="0"/>
              </a:rPr>
              <a:t>Comité national intersyndical sur la dispensation des services en santé mentale</a:t>
            </a:r>
          </a:p>
          <a:p>
            <a:r>
              <a:rPr lang="fr-CA" sz="1700" b="1" dirty="0">
                <a:effectLst/>
                <a:latin typeface="Arial" panose="020B0604020202020204" pitchFamily="34" charset="0"/>
                <a:ea typeface="Times New Roman" panose="02020603050405020304" pitchFamily="18" charset="0"/>
                <a:cs typeface="Arial" panose="020B0604020202020204" pitchFamily="34" charset="0"/>
              </a:rPr>
              <a:t> </a:t>
            </a:r>
            <a:endParaRPr lang="fr-CA" sz="1700" dirty="0">
              <a:effectLst/>
              <a:latin typeface="Arial" panose="020B0604020202020204" pitchFamily="34" charset="0"/>
              <a:ea typeface="Times New Roman" panose="02020603050405020304" pitchFamily="18" charset="0"/>
              <a:cs typeface="Arial" panose="020B0604020202020204" pitchFamily="34" charset="0"/>
            </a:endParaRPr>
          </a:p>
          <a:p>
            <a:r>
              <a:rPr lang="fr-CA" sz="1700" dirty="0">
                <a:effectLst/>
                <a:latin typeface="Arial" panose="020B0604020202020204" pitchFamily="34" charset="0"/>
                <a:ea typeface="Times New Roman" panose="02020603050405020304" pitchFamily="18" charset="0"/>
                <a:cs typeface="Arial" panose="020B0604020202020204" pitchFamily="34" charset="0"/>
              </a:rPr>
              <a:t>Mandats</a:t>
            </a:r>
          </a:p>
          <a:p>
            <a:endParaRPr lang="fr-CA" sz="17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sz="1700" u="none" strike="noStrike" dirty="0">
                <a:effectLst/>
                <a:latin typeface="Arial" panose="020B0604020202020204" pitchFamily="34" charset="0"/>
                <a:ea typeface="Times New Roman" panose="02020603050405020304" pitchFamily="18" charset="0"/>
                <a:cs typeface="Arial" panose="020B0604020202020204" pitchFamily="34" charset="0"/>
              </a:rPr>
              <a:t>analyser les modalités liées à l’implication des proches des usagers dans le but d’optimiser la dispensation des services en santé mentale et les suivis;</a:t>
            </a:r>
          </a:p>
          <a:p>
            <a:pPr marL="285750" indent="-285750">
              <a:buFont typeface="Arial" panose="020B0604020202020204" pitchFamily="34" charset="0"/>
              <a:buChar char="•"/>
            </a:pPr>
            <a:r>
              <a:rPr lang="fr-CA" sz="1700" u="none" strike="noStrike" dirty="0">
                <a:effectLst/>
                <a:latin typeface="Arial" panose="020B0604020202020204" pitchFamily="34" charset="0"/>
                <a:ea typeface="Times New Roman" panose="02020603050405020304" pitchFamily="18" charset="0"/>
                <a:cs typeface="Arial" panose="020B0604020202020204" pitchFamily="34" charset="0"/>
              </a:rPr>
              <a:t>analyser les effets de l’introduction des détenteurs de permis de psychothérapeute dans les équipes de travail;</a:t>
            </a:r>
          </a:p>
          <a:p>
            <a:pPr marL="285750" indent="-285750">
              <a:buFont typeface="Arial" panose="020B0604020202020204" pitchFamily="34" charset="0"/>
              <a:buChar char="•"/>
            </a:pPr>
            <a:r>
              <a:rPr lang="fr-CA" sz="1700" u="none" strike="noStrike" dirty="0">
                <a:effectLst/>
                <a:latin typeface="Arial" panose="020B0604020202020204" pitchFamily="34" charset="0"/>
                <a:ea typeface="Times New Roman" panose="02020603050405020304" pitchFamily="18" charset="0"/>
                <a:cs typeface="Arial" panose="020B0604020202020204" pitchFamily="34" charset="0"/>
              </a:rPr>
              <a:t>identifier des solutions susceptibles de permettre la contribution des titres d’emploi suivants, en première ligne, pour l’identification des signes et des symptômes associés aux troubles mentaux les plus fréquents :</a:t>
            </a:r>
            <a:endParaRPr lang="fr-CA" sz="1700" dirty="0">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Agent ou agente de relations humaines (1553);</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Conseiller d’orientation ou conseillère d’orientation (1701);</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Criminologue (1544);</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Ergothérapeute (1230);</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Psychoéducateur (1652);</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Sexologue clinicien ou sexologue clinicienne (1573);</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Travailleur social ou travailleuse sociale (1550);</a:t>
            </a:r>
            <a:endParaRPr lang="fr-CA" sz="17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Et tout autre titre d’emploi pertinent.</a:t>
            </a: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121</a:t>
            </a:fld>
            <a:endParaRPr lang="fr-CA"/>
          </a:p>
        </p:txBody>
      </p:sp>
    </p:spTree>
    <p:extLst>
      <p:ext uri="{BB962C8B-B14F-4D97-AF65-F5344CB8AC3E}">
        <p14:creationId xmlns:p14="http://schemas.microsoft.com/office/powerpoint/2010/main" val="422775242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Avocats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1860446"/>
          </a:xfrm>
          <a:prstGeom prst="rect">
            <a:avLst/>
          </a:prstGeom>
          <a:noFill/>
        </p:spPr>
        <p:txBody>
          <a:bodyPr wrap="square">
            <a:spAutoFit/>
          </a:bodyPr>
          <a:lstStyle/>
          <a:p>
            <a:pPr algn="just">
              <a:lnSpc>
                <a:spcPct val="107000"/>
              </a:lnSpc>
              <a:spcAft>
                <a:spcPts val="800"/>
              </a:spcAft>
            </a:pPr>
            <a:endParaRPr lang="fr-CA"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7000"/>
              </a:lnSpc>
              <a:spcAft>
                <a:spcPts val="800"/>
              </a:spcAft>
              <a:buAutoNum type="arabicPeriod"/>
            </a:pPr>
            <a:r>
              <a:rPr lang="fr-CA" sz="1800" dirty="0">
                <a:effectLst/>
                <a:latin typeface="Arial" panose="020B0604020202020204" pitchFamily="34" charset="0"/>
                <a:ea typeface="Times New Roman" panose="02020603050405020304" pitchFamily="18" charset="0"/>
              </a:rPr>
              <a:t>Comité de travail pour les personnes salariées du titre d’emploi d’avocat ou avocate dans le réseau;</a:t>
            </a:r>
          </a:p>
          <a:p>
            <a:pPr marL="342900" indent="-342900" algn="just">
              <a:lnSpc>
                <a:spcPct val="107000"/>
              </a:lnSpc>
              <a:spcAft>
                <a:spcPts val="800"/>
              </a:spcAft>
              <a:buAutoNum type="arabicPeriod"/>
            </a:pPr>
            <a:endParaRPr lang="fr-CA" sz="1800" dirty="0">
              <a:effectLst/>
              <a:latin typeface="Arial" panose="020B0604020202020204" pitchFamily="34" charset="0"/>
              <a:ea typeface="Times New Roman" panose="02020603050405020304" pitchFamily="18" charset="0"/>
            </a:endParaRPr>
          </a:p>
          <a:p>
            <a:pPr marL="342900" indent="-342900" algn="just">
              <a:lnSpc>
                <a:spcPct val="107000"/>
              </a:lnSpc>
              <a:spcAft>
                <a:spcPts val="800"/>
              </a:spcAft>
              <a:buAutoNum type="arabicPeriod"/>
            </a:pPr>
            <a:r>
              <a:rPr lang="fr-CA" sz="1800" dirty="0">
                <a:effectLst/>
                <a:latin typeface="Arial" panose="020B0604020202020204" pitchFamily="34" charset="0"/>
                <a:ea typeface="Times New Roman" panose="02020603050405020304" pitchFamily="18" charset="0"/>
                <a:cs typeface="Arial" panose="020B0604020202020204" pitchFamily="34" charset="0"/>
              </a:rPr>
              <a:t>Modification de la Lettre d’entente n</a:t>
            </a:r>
            <a:r>
              <a:rPr lang="fr-CA" sz="1800" baseline="30000" dirty="0">
                <a:effectLst/>
                <a:latin typeface="Arial" panose="020B0604020202020204" pitchFamily="34" charset="0"/>
                <a:ea typeface="Times New Roman" panose="02020603050405020304" pitchFamily="18" charset="0"/>
                <a:cs typeface="Arial" panose="020B0604020202020204" pitchFamily="34" charset="0"/>
              </a:rPr>
              <a:t>o</a:t>
            </a:r>
            <a:r>
              <a:rPr lang="fr-CA" sz="1800" dirty="0">
                <a:effectLst/>
                <a:latin typeface="Arial" panose="020B0604020202020204" pitchFamily="34" charset="0"/>
                <a:ea typeface="Times New Roman" panose="02020603050405020304" pitchFamily="18" charset="0"/>
                <a:cs typeface="Arial" panose="020B0604020202020204" pitchFamily="34" charset="0"/>
              </a:rPr>
              <a:t> 26 Relative à la rémunération des personnes salariées du titre d’emploi d’avocat ou d’avocate. </a:t>
            </a:r>
            <a:r>
              <a:rPr lang="fr-CA" sz="1800" dirty="0">
                <a:effectLst/>
                <a:latin typeface="Arial" panose="020B0604020202020204" pitchFamily="34" charset="0"/>
                <a:ea typeface="Times New Roman" panose="02020603050405020304" pitchFamily="18" charset="0"/>
                <a:cs typeface="Times New Roman" panose="02020603050405020304" pitchFamily="18" charset="0"/>
              </a:rPr>
              <a:t> </a:t>
            </a: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custDataLst>
              <p:tags r:id="rId5"/>
            </p:custDataLst>
          </p:nvPr>
        </p:nvSpPr>
        <p:spPr/>
        <p:txBody>
          <a:bodyPr/>
          <a:lstStyle/>
          <a:p>
            <a:fld id="{18D25734-BAAB-45B8-8828-031302FAFDE5}" type="slidenum">
              <a:rPr lang="fr-CA" smtClean="0"/>
              <a:t>122</a:t>
            </a:fld>
            <a:endParaRPr lang="fr-CA"/>
          </a:p>
        </p:txBody>
      </p:sp>
    </p:spTree>
    <p:extLst>
      <p:ext uri="{BB962C8B-B14F-4D97-AF65-F5344CB8AC3E}">
        <p14:creationId xmlns:p14="http://schemas.microsoft.com/office/powerpoint/2010/main" val="335089772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Avocats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5796395"/>
          </a:xfrm>
          <a:prstGeom prst="rect">
            <a:avLst/>
          </a:prstGeom>
          <a:noFill/>
        </p:spPr>
        <p:txBody>
          <a:bodyPr wrap="square">
            <a:spAutoFit/>
          </a:bodyPr>
          <a:lstStyle/>
          <a:p>
            <a:pPr algn="just">
              <a:lnSpc>
                <a:spcPct val="107000"/>
              </a:lnSpc>
              <a:spcAft>
                <a:spcPts val="800"/>
              </a:spcAft>
            </a:pPr>
            <a:r>
              <a:rPr lang="fr-CA" sz="1800" b="1" dirty="0">
                <a:effectLst/>
                <a:latin typeface="Arial" panose="020B0604020202020204" pitchFamily="34" charset="0"/>
                <a:ea typeface="Times New Roman" panose="02020603050405020304" pitchFamily="18" charset="0"/>
              </a:rPr>
              <a:t>Comité de travail intersyndical pour les personnes salariées du titre d’emploi d’avocat ou avocate dans le réseau</a:t>
            </a: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Le comité de travail a pour mandat </a:t>
            </a:r>
            <a:r>
              <a:rPr lang="fr-CA" dirty="0">
                <a:latin typeface="Arial" panose="020B0604020202020204" pitchFamily="34" charset="0"/>
                <a:ea typeface="Times New Roman" panose="02020603050405020304" pitchFamily="18" charset="0"/>
                <a:cs typeface="Arial" panose="020B0604020202020204" pitchFamily="34" charset="0"/>
              </a:rPr>
              <a:t>d</a:t>
            </a:r>
            <a:r>
              <a:rPr lang="fr-CA" sz="1800" dirty="0">
                <a:effectLst/>
                <a:latin typeface="Arial" panose="020B0604020202020204" pitchFamily="34" charset="0"/>
                <a:ea typeface="Calibri" panose="020F0502020204030204" pitchFamily="34" charset="0"/>
                <a:cs typeface="Times New Roman" panose="02020603050405020304" pitchFamily="18" charset="0"/>
              </a:rPr>
              <a:t>’examiner les éléments suivants :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fr-CA" sz="1800" dirty="0">
                <a:effectLst/>
                <a:latin typeface="Arial" panose="020B0604020202020204" pitchFamily="34" charset="0"/>
                <a:ea typeface="Calibri" panose="020F0502020204030204" pitchFamily="34" charset="0"/>
                <a:cs typeface="Times New Roman" panose="02020603050405020304" pitchFamily="18" charset="0"/>
              </a:rPr>
              <a:t>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fr-CA" sz="1800" dirty="0">
                <a:effectLst/>
                <a:latin typeface="Arial" panose="020B0604020202020204" pitchFamily="34" charset="0"/>
                <a:ea typeface="Calibri" panose="020F0502020204030204" pitchFamily="34" charset="0"/>
                <a:cs typeface="Times New Roman" panose="02020603050405020304" pitchFamily="18" charset="0"/>
              </a:rPr>
              <a:t>La rémunération globale des personnes salariées du titre d’emploi d’avocat ou avocate;</a:t>
            </a:r>
          </a:p>
          <a:p>
            <a:pPr lvl="0" algn="just">
              <a:lnSpc>
                <a:spcPct val="107000"/>
              </a:lnSpc>
            </a:pPr>
            <a:r>
              <a:rPr lang="fr-CA" dirty="0">
                <a:latin typeface="Arial" panose="020B0604020202020204" pitchFamily="34" charset="0"/>
                <a:ea typeface="Calibri" panose="020F0502020204030204" pitchFamily="34" charset="0"/>
                <a:cs typeface="Times New Roman" panose="02020603050405020304" pitchFamily="18" charset="0"/>
              </a:rPr>
              <a:t>b) </a:t>
            </a:r>
            <a:r>
              <a:rPr lang="fr-CA" sz="1800" dirty="0">
                <a:effectLst/>
                <a:latin typeface="Arial" panose="020B0604020202020204" pitchFamily="34" charset="0"/>
                <a:ea typeface="Calibri" panose="020F0502020204030204" pitchFamily="34" charset="0"/>
                <a:cs typeface="Times New Roman" panose="02020603050405020304" pitchFamily="18" charset="0"/>
              </a:rPr>
              <a:t>Le contexte de rétention et d’attraction des personnes salariées du titre d’emploi d’avocat ou avocate sur la base de l’analyse d’indicateurs, </a:t>
            </a:r>
            <a:r>
              <a:rPr lang="fr-CA" sz="1800" dirty="0">
                <a:effectLst/>
                <a:latin typeface="Arial" panose="020B0604020202020204" pitchFamily="34" charset="0"/>
                <a:ea typeface="Times New Roman" panose="02020603050405020304" pitchFamily="18" charset="0"/>
                <a:cs typeface="Arial" panose="020B0604020202020204" pitchFamily="34" charset="0"/>
              </a:rPr>
              <a:t>et ce en tenant compte des milieux, et d’en ressortir les principales caractéristiques;</a:t>
            </a:r>
          </a:p>
          <a:p>
            <a:pPr lvl="0" algn="just">
              <a:lnSpc>
                <a:spcPct val="107000"/>
              </a:lnSpc>
            </a:pPr>
            <a:r>
              <a:rPr lang="fr-CA" sz="1800" dirty="0">
                <a:effectLst/>
                <a:latin typeface="Arial" panose="020B0604020202020204" pitchFamily="34" charset="0"/>
                <a:ea typeface="Calibri" panose="020F0502020204030204" pitchFamily="34" charset="0"/>
                <a:cs typeface="Times New Roman" panose="02020603050405020304" pitchFamily="18" charset="0"/>
              </a:rPr>
              <a:t>c) Les effets de la prime en contentieux DPJ sur l’attraction et la rétention des personnes salariées du titre d’emploi d’avocat ou avocate;</a:t>
            </a:r>
          </a:p>
          <a:p>
            <a:pPr algn="just">
              <a:lnSpc>
                <a:spcPct val="107000"/>
              </a:lnSpc>
            </a:pPr>
            <a:r>
              <a:rPr lang="fr-CA" dirty="0">
                <a:effectLst/>
                <a:latin typeface="Arial" panose="020B0604020202020204" pitchFamily="34" charset="0"/>
                <a:ea typeface="Calibri" panose="020F0502020204030204" pitchFamily="34" charset="0"/>
                <a:cs typeface="Times New Roman" panose="02020603050405020304" pitchFamily="18" charset="0"/>
              </a:rPr>
              <a:t>d) La pertinence de maintenir la prime analysée au paragraphe c) au-delà de sa date d’échéance, de l’abolir ou de la modifier, le cas échéant;</a:t>
            </a:r>
          </a:p>
          <a:p>
            <a:pPr algn="just">
              <a:lnSpc>
                <a:spcPct val="107000"/>
              </a:lnSpc>
            </a:pPr>
            <a:r>
              <a:rPr lang="fr-CA" dirty="0">
                <a:latin typeface="Arial" panose="020B0604020202020204" pitchFamily="34" charset="0"/>
                <a:ea typeface="Calibri" panose="020F0502020204030204" pitchFamily="34" charset="0"/>
                <a:cs typeface="Times New Roman" panose="02020603050405020304" pitchFamily="18" charset="0"/>
              </a:rPr>
              <a:t>e) </a:t>
            </a:r>
            <a:r>
              <a:rPr lang="fr-CA" dirty="0">
                <a:effectLst/>
                <a:latin typeface="Arial" panose="020B0604020202020204" pitchFamily="34" charset="0"/>
                <a:ea typeface="Calibri" panose="020F0502020204030204" pitchFamily="34" charset="0"/>
                <a:cs typeface="Times New Roman" panose="02020603050405020304" pitchFamily="18" charset="0"/>
              </a:rPr>
              <a:t>tout autre sujet convenu entre les parties.</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custDataLst>
              <p:tags r:id="rId5"/>
            </p:custDataLst>
          </p:nvPr>
        </p:nvSpPr>
        <p:spPr/>
        <p:txBody>
          <a:bodyPr/>
          <a:lstStyle/>
          <a:p>
            <a:fld id="{18D25734-BAAB-45B8-8828-031302FAFDE5}" type="slidenum">
              <a:rPr lang="fr-CA" smtClean="0"/>
              <a:t>123</a:t>
            </a:fld>
            <a:endParaRPr lang="fr-CA"/>
          </a:p>
        </p:txBody>
      </p:sp>
    </p:spTree>
    <p:extLst>
      <p:ext uri="{BB962C8B-B14F-4D97-AF65-F5344CB8AC3E}">
        <p14:creationId xmlns:p14="http://schemas.microsoft.com/office/powerpoint/2010/main" val="8015358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Avocats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514121"/>
          </a:xfrm>
          <a:prstGeom prst="rect">
            <a:avLst/>
          </a:prstGeom>
          <a:noFill/>
        </p:spPr>
        <p:txBody>
          <a:bodyPr wrap="square">
            <a:spAutoFit/>
          </a:bodyPr>
          <a:lstStyle/>
          <a:p>
            <a:pPr algn="just">
              <a:lnSpc>
                <a:spcPct val="107000"/>
              </a:lnSpc>
              <a:spcAft>
                <a:spcPts val="800"/>
              </a:spcAft>
            </a:pPr>
            <a:r>
              <a:rPr lang="fr-CA" sz="1800" b="1" dirty="0">
                <a:effectLst/>
                <a:latin typeface="Arial" panose="020B0604020202020204" pitchFamily="34" charset="0"/>
                <a:ea typeface="Times New Roman" panose="02020603050405020304" pitchFamily="18" charset="0"/>
                <a:cs typeface="Arial" panose="020B0604020202020204" pitchFamily="34" charset="0"/>
              </a:rPr>
              <a:t>Modification de la Lettre d’entente n</a:t>
            </a:r>
            <a:r>
              <a:rPr lang="fr-CA" sz="1800" b="1" baseline="30000" dirty="0">
                <a:effectLst/>
                <a:latin typeface="Arial" panose="020B0604020202020204" pitchFamily="34" charset="0"/>
                <a:ea typeface="Times New Roman" panose="02020603050405020304" pitchFamily="18" charset="0"/>
                <a:cs typeface="Arial" panose="020B0604020202020204" pitchFamily="34" charset="0"/>
              </a:rPr>
              <a:t>o</a:t>
            </a:r>
            <a:r>
              <a:rPr lang="fr-CA" sz="1800" b="1" dirty="0">
                <a:effectLst/>
                <a:latin typeface="Arial" panose="020B0604020202020204" pitchFamily="34" charset="0"/>
                <a:ea typeface="Times New Roman" panose="02020603050405020304" pitchFamily="18" charset="0"/>
                <a:cs typeface="Arial" panose="020B0604020202020204" pitchFamily="34" charset="0"/>
              </a:rPr>
              <a:t> 26 relative à la rémunération des personnes salariées du titre d’emploi d’avocat ou d’avocate </a:t>
            </a:r>
            <a:r>
              <a:rPr lang="fr-CA" sz="1800" b="1" dirty="0">
                <a:effectLst/>
                <a:latin typeface="Arial" panose="020B0604020202020204" pitchFamily="34" charset="0"/>
                <a:ea typeface="Times New Roman" panose="02020603050405020304" pitchFamily="18" charset="0"/>
                <a:cs typeface="Times New Roman" panose="02020603050405020304" pitchFamily="18" charset="0"/>
              </a:rPr>
              <a:t> </a:t>
            </a:r>
          </a:p>
          <a:p>
            <a:pPr lvl="0" algn="just">
              <a:lnSpc>
                <a:spcPct val="107000"/>
              </a:lnSpc>
              <a:spcAft>
                <a:spcPts val="800"/>
              </a:spcAft>
            </a:pPr>
            <a:endParaRPr lang="fr-CA" dirty="0">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Ajouter à la lettre d’entente relative à la rémunération des personnes salariées du titre d’emploi d’avocat ou avocate, la prime centre jeunesse pour les personnes salariées du titre d’emploi d’avocat ou d’avocate détenant un poste au contentieux de la Direction de la protection de la jeunesse (DPJ).</a:t>
            </a: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Cette prime est non cumulable à la prime de rétention des avocats. La prime la plus avantageuse des deux s’applique pour la personne salariée qui répond aux conditions requises pour le versement de l’une ou l’autre de ces primes.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Cette prime prend effet à compter de la date d’entrée en vigueur de la convention collective et prend fin le 30 mars 2028.</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custDataLst>
              <p:tags r:id="rId5"/>
            </p:custDataLst>
          </p:nvPr>
        </p:nvSpPr>
        <p:spPr/>
        <p:txBody>
          <a:bodyPr/>
          <a:lstStyle/>
          <a:p>
            <a:fld id="{18D25734-BAAB-45B8-8828-031302FAFDE5}" type="slidenum">
              <a:rPr lang="fr-CA" smtClean="0"/>
              <a:t>124</a:t>
            </a:fld>
            <a:endParaRPr lang="fr-CA"/>
          </a:p>
        </p:txBody>
      </p:sp>
    </p:spTree>
    <p:extLst>
      <p:ext uri="{BB962C8B-B14F-4D97-AF65-F5344CB8AC3E}">
        <p14:creationId xmlns:p14="http://schemas.microsoft.com/office/powerpoint/2010/main" val="17432250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Ordres professionnels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862322"/>
          </a:xfrm>
          <a:prstGeom prst="rect">
            <a:avLst/>
          </a:prstGeom>
          <a:noFill/>
        </p:spPr>
        <p:txBody>
          <a:bodyPr wrap="square">
            <a:spAutoFit/>
          </a:bodyPr>
          <a:lstStyle/>
          <a:p>
            <a:pPr algn="just"/>
            <a:endParaRPr lang="fr-C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Introduire une lettre d’entente concernant le remboursement des cotisations à un ordre professionnel pour le personnel de la catégorie 4 </a:t>
            </a:r>
            <a:r>
              <a:rPr lang="fr-CA" sz="1800" b="1" dirty="0">
                <a:effectLst/>
                <a:latin typeface="Calibri" panose="020F0502020204030204" pitchFamily="34" charset="0"/>
                <a:ea typeface="Times New Roman" panose="02020603050405020304" pitchFamily="18" charset="0"/>
                <a:cs typeface="Arial" panose="020B0604020202020204" pitchFamily="34" charset="0"/>
              </a:rPr>
              <a:t> </a:t>
            </a:r>
            <a:endParaRPr lang="fr-CA" b="1"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800" b="1"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fr-CA" sz="1800" dirty="0">
                <a:effectLst/>
                <a:latin typeface="Arial" panose="020B0604020202020204" pitchFamily="34" charset="0"/>
                <a:ea typeface="Arial" panose="020B0604020202020204" pitchFamily="34" charset="0"/>
                <a:cs typeface="Times New Roman" panose="02020603050405020304" pitchFamily="18" charset="0"/>
              </a:rPr>
              <a:t>Un pourcentage de 50 % du paiement, jusqu’à un montant annuel maximal de 400 $, de la cotisation à un ordre professionnel est remboursée, sur présentation d’une pièce justificative, par l’employeur à la personne salariée détenant un poste à temps complet comportant le nombre d’heures prévu au titre d’emploi, lorsque l’appartenance à cet ordre professionnel est une exigence du poste de cette personne salariée de la catégorie 4.</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125</a:t>
            </a:fld>
            <a:endParaRPr lang="fr-CA"/>
          </a:p>
        </p:txBody>
      </p:sp>
    </p:spTree>
    <p:extLst>
      <p:ext uri="{BB962C8B-B14F-4D97-AF65-F5344CB8AC3E}">
        <p14:creationId xmlns:p14="http://schemas.microsoft.com/office/powerpoint/2010/main" val="32201660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Tâches administratives catégorie 4</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1179719" cy="3485057"/>
          </a:xfrm>
          <a:prstGeom prst="rect">
            <a:avLst/>
          </a:prstGeom>
          <a:noFill/>
        </p:spPr>
        <p:txBody>
          <a:bodyPr wrap="square">
            <a:spAutoFit/>
          </a:bodyPr>
          <a:lstStyle/>
          <a:p>
            <a:pPr lvl="0" algn="just">
              <a:lnSpc>
                <a:spcPct val="105000"/>
              </a:lnSpc>
              <a:spcAft>
                <a:spcPts val="800"/>
              </a:spcAft>
            </a:pPr>
            <a:r>
              <a:rPr lang="fr-CA" sz="1800" b="1" dirty="0">
                <a:effectLst/>
                <a:latin typeface="Arial" panose="020B0604020202020204" pitchFamily="34" charset="0"/>
                <a:ea typeface="Times New Roman" panose="02020603050405020304" pitchFamily="18" charset="0"/>
                <a:cs typeface="Arial" panose="020B0604020202020204" pitchFamily="34" charset="0"/>
              </a:rPr>
              <a:t>Création d’un comit</a:t>
            </a:r>
            <a:r>
              <a:rPr lang="fr-CA" b="1" dirty="0">
                <a:latin typeface="Arial" panose="020B0604020202020204" pitchFamily="34" charset="0"/>
                <a:ea typeface="Times New Roman" panose="02020603050405020304" pitchFamily="18" charset="0"/>
                <a:cs typeface="Arial" panose="020B0604020202020204" pitchFamily="34" charset="0"/>
              </a:rPr>
              <a:t>é national de travail concernant les tâches administratives des titres d’emploi de la catégorie 4</a:t>
            </a: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Mandats</a:t>
            </a:r>
          </a:p>
          <a:p>
            <a:pPr algn="just"/>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Recenser et analyser les mesures mises en place dans les établissements ayant pour objectif de réduire le temps dédié à la rédaction et aux tâches administratives;</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Répertorier les tâches administratives et </a:t>
            </a:r>
            <a:r>
              <a:rPr lang="fr-CA" sz="1800" dirty="0" err="1">
                <a:effectLst/>
                <a:latin typeface="Arial" panose="020B0604020202020204" pitchFamily="34" charset="0"/>
                <a:ea typeface="Times New Roman" panose="02020603050405020304" pitchFamily="18" charset="0"/>
                <a:cs typeface="Arial" panose="020B0604020202020204" pitchFamily="34" charset="0"/>
              </a:rPr>
              <a:t>clinico</a:t>
            </a:r>
            <a:r>
              <a:rPr lang="fr-CA" sz="1800" dirty="0">
                <a:effectLst/>
                <a:latin typeface="Arial" panose="020B0604020202020204" pitchFamily="34" charset="0"/>
                <a:ea typeface="Times New Roman" panose="02020603050405020304" pitchFamily="18" charset="0"/>
                <a:cs typeface="Arial" panose="020B0604020202020204" pitchFamily="34" charset="0"/>
              </a:rPr>
              <a:t>-administratives effectuées par les personnes salariées;</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Collaborer à la recherche de moyens pour améliorer les pratiques en lien avec les tâches administratives et </a:t>
            </a:r>
            <a:r>
              <a:rPr lang="fr-CA" sz="1800" dirty="0" err="1">
                <a:effectLst/>
                <a:latin typeface="Arial" panose="020B0604020202020204" pitchFamily="34" charset="0"/>
                <a:ea typeface="Times New Roman" panose="02020603050405020304" pitchFamily="18" charset="0"/>
                <a:cs typeface="Arial" panose="020B0604020202020204" pitchFamily="34" charset="0"/>
              </a:rPr>
              <a:t>clinico</a:t>
            </a:r>
            <a:r>
              <a:rPr lang="fr-CA" sz="1800" dirty="0">
                <a:effectLst/>
                <a:latin typeface="Arial" panose="020B0604020202020204" pitchFamily="34" charset="0"/>
                <a:ea typeface="Times New Roman" panose="02020603050405020304" pitchFamily="18" charset="0"/>
                <a:cs typeface="Arial" panose="020B0604020202020204" pitchFamily="34" charset="0"/>
              </a:rPr>
              <a:t>-administratives</a:t>
            </a:r>
            <a:r>
              <a:rPr lang="fr-CA" dirty="0">
                <a:latin typeface="Arial" panose="020B0604020202020204" pitchFamily="34" charset="0"/>
                <a:ea typeface="Times New Roman" panose="02020603050405020304" pitchFamily="18" charset="0"/>
                <a:cs typeface="Arial" panose="020B0604020202020204" pitchFamily="34" charset="0"/>
              </a:rPr>
              <a:t>.</a:t>
            </a:r>
            <a:endParaRPr lang="fr-CA" sz="32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3200" dirty="0">
              <a:latin typeface="Arial" panose="020B0604020202020204" pitchFamily="34" charset="0"/>
              <a:ea typeface="Times New Roman" panose="02020603050405020304" pitchFamily="18" charset="0"/>
              <a:cs typeface="Arial" panose="020B0604020202020204" pitchFamily="34" charset="0"/>
            </a:endParaRPr>
          </a:p>
          <a:p>
            <a:pPr algn="just"/>
            <a:endParaRPr lang="fr-CA"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B0714AC-B948-FB18-D713-781A1E89E562}"/>
              </a:ext>
            </a:extLst>
          </p:cNvPr>
          <p:cNvSpPr>
            <a:spLocks noGrp="1"/>
          </p:cNvSpPr>
          <p:nvPr>
            <p:ph type="sldNum" sz="quarter" idx="12"/>
            <p:custDataLst>
              <p:tags r:id="rId5"/>
            </p:custDataLst>
          </p:nvPr>
        </p:nvSpPr>
        <p:spPr/>
        <p:txBody>
          <a:bodyPr/>
          <a:lstStyle/>
          <a:p>
            <a:fld id="{18D25734-BAAB-45B8-8828-031302FAFDE5}" type="slidenum">
              <a:rPr lang="fr-CA" smtClean="0"/>
              <a:t>126</a:t>
            </a:fld>
            <a:endParaRPr lang="fr-CA"/>
          </a:p>
        </p:txBody>
      </p:sp>
    </p:spTree>
    <p:extLst>
      <p:ext uri="{BB962C8B-B14F-4D97-AF65-F5344CB8AC3E}">
        <p14:creationId xmlns:p14="http://schemas.microsoft.com/office/powerpoint/2010/main" val="154973860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Entente relative aux dispositions locales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3629327"/>
          </a:xfrm>
          <a:prstGeom prst="rect">
            <a:avLst/>
          </a:prstGeom>
          <a:noFill/>
        </p:spPr>
        <p:txBody>
          <a:bodyPr wrap="square">
            <a:spAutoFit/>
          </a:bodyPr>
          <a:lstStyle/>
          <a:p>
            <a:pPr lvl="0" algn="just">
              <a:lnSpc>
                <a:spcPct val="107000"/>
              </a:lnSpc>
            </a:pPr>
            <a:endParaRPr lang="fr-CA" b="1"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b="1"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b="1" dirty="0">
                <a:effectLst/>
                <a:latin typeface="Arial" panose="020B0604020202020204" pitchFamily="34" charset="0"/>
                <a:ea typeface="Calibri" panose="020F0502020204030204" pitchFamily="34" charset="0"/>
                <a:cs typeface="Arial" panose="020B0604020202020204" pitchFamily="34" charset="0"/>
              </a:rPr>
              <a:t>Notion de service (catégories 1 à 3)</a:t>
            </a:r>
            <a:endParaRPr lang="fr-CA" b="1"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dirty="0">
                <a:effectLst/>
                <a:latin typeface="Arial" panose="020B0604020202020204" pitchFamily="34" charset="0"/>
                <a:ea typeface="Times New Roman" panose="02020603050405020304" pitchFamily="18" charset="0"/>
                <a:cs typeface="Arial" panose="020B0604020202020204" pitchFamily="34" charset="0"/>
              </a:rPr>
              <a:t>La matière 2 des dispositions locales des conventions collectives des syndicats affiliés à la FSSS-CSN est modifiée afin d’intégrer le paragraphe suivant sur la notion de service :</a:t>
            </a:r>
            <a:endParaRPr lang="fr-CA"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dirty="0">
                <a:effectLst/>
                <a:latin typeface="Arial" panose="020B0604020202020204" pitchFamily="34" charset="0"/>
                <a:ea typeface="Calibri" panose="020F0502020204030204" pitchFamily="34" charset="0"/>
                <a:cs typeface="Arial" panose="020B0604020202020204" pitchFamily="34" charset="0"/>
              </a:rPr>
              <a:t>«Ensemble d’activités constituant une entité distincte au sens de la structure organisationnelle de l’établissement, lequel tient compte, notamment, des soins ou services à dispenser aux usagers, et ce, tel que déterminé par l’employeur.»</a:t>
            </a:r>
            <a:endParaRPr lang="fr-CA"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74EA37F-F075-CD35-03C6-7C56A72C0415}"/>
              </a:ext>
            </a:extLst>
          </p:cNvPr>
          <p:cNvSpPr>
            <a:spLocks noGrp="1"/>
          </p:cNvSpPr>
          <p:nvPr>
            <p:ph type="sldNum" sz="quarter" idx="12"/>
            <p:custDataLst>
              <p:tags r:id="rId5"/>
            </p:custDataLst>
          </p:nvPr>
        </p:nvSpPr>
        <p:spPr/>
        <p:txBody>
          <a:bodyPr/>
          <a:lstStyle/>
          <a:p>
            <a:fld id="{18D25734-BAAB-45B8-8828-031302FAFDE5}" type="slidenum">
              <a:rPr lang="fr-CA" smtClean="0"/>
              <a:t>127</a:t>
            </a:fld>
            <a:endParaRPr lang="fr-CA"/>
          </a:p>
        </p:txBody>
      </p:sp>
    </p:spTree>
    <p:extLst>
      <p:ext uri="{BB962C8B-B14F-4D97-AF65-F5344CB8AC3E}">
        <p14:creationId xmlns:p14="http://schemas.microsoft.com/office/powerpoint/2010/main" val="41963967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Entente relative aux dispositions locales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4490845"/>
          </a:xfrm>
          <a:prstGeom prst="rect">
            <a:avLst/>
          </a:prstGeom>
          <a:noFill/>
        </p:spPr>
        <p:txBody>
          <a:bodyPr wrap="square">
            <a:spAutoFit/>
          </a:bodyPr>
          <a:lstStyle/>
          <a:p>
            <a:pPr lvl="0" algn="just">
              <a:lnSpc>
                <a:spcPct val="107000"/>
              </a:lnSpc>
            </a:pPr>
            <a:endParaRPr lang="fr-CA" i="1"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i="1" dirty="0">
                <a:effectLst/>
                <a:latin typeface="Arial" panose="020B0604020202020204" pitchFamily="34" charset="0"/>
                <a:ea typeface="Times New Roman" panose="02020603050405020304" pitchFamily="18" charset="0"/>
                <a:cs typeface="Arial" panose="020B0604020202020204" pitchFamily="34" charset="0"/>
              </a:rPr>
              <a:t>(suite)</a:t>
            </a:r>
          </a:p>
          <a:p>
            <a:pPr lvl="0" algn="just">
              <a:lnSpc>
                <a:spcPct val="107000"/>
              </a:lnSpc>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dirty="0">
                <a:effectLst/>
                <a:latin typeface="Arial" panose="020B0604020202020204" pitchFamily="34" charset="0"/>
                <a:ea typeface="Times New Roman" panose="02020603050405020304" pitchFamily="18" charset="0"/>
                <a:cs typeface="Arial" panose="020B0604020202020204" pitchFamily="34" charset="0"/>
              </a:rPr>
              <a:t>En plus, les dispositions locales ne prévoyant pas la possibilité qu’un service puisse être réparti sur plus d’une installation sont modifiées afin d’intégrer le paragraphe suivant :</a:t>
            </a:r>
            <a:endParaRPr lang="fr-CA"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dirty="0">
                <a:effectLst/>
                <a:latin typeface="Arial" panose="020B0604020202020204" pitchFamily="34" charset="0"/>
                <a:ea typeface="Times New Roman" panose="02020603050405020304" pitchFamily="18" charset="0"/>
                <a:cs typeface="Arial" panose="020B0604020202020204" pitchFamily="34" charset="0"/>
              </a:rPr>
              <a:t>«L’employeur peut créer des services sur plus d’une installation si cela favorise une meilleure organisation des soins et services ou augmente l’accessibilité aux soins et services ou lorsque la nature spécifique des soins et services exercés dans un service le justifie.»</a:t>
            </a:r>
          </a:p>
          <a:p>
            <a:pPr algn="just">
              <a:lnSpc>
                <a:spcPct val="105000"/>
              </a:lnSpc>
            </a:pPr>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latin typeface="Arial" panose="020B0604020202020204" pitchFamily="34" charset="0"/>
              <a:ea typeface="Times New Roman" panose="02020603050405020304" pitchFamily="18" charset="0"/>
              <a:cs typeface="Arial" panose="020B0604020202020204" pitchFamily="34" charset="0"/>
            </a:endParaRPr>
          </a:p>
          <a:p>
            <a:pPr algn="just">
              <a:lnSpc>
                <a:spcPct val="105000"/>
              </a:lnSpc>
            </a:pPr>
            <a:r>
              <a:rPr lang="fr-CA" dirty="0">
                <a:effectLst/>
                <a:latin typeface="Arial" panose="020B0604020202020204" pitchFamily="34" charset="0"/>
                <a:ea typeface="Times New Roman" panose="02020603050405020304" pitchFamily="18" charset="0"/>
                <a:cs typeface="Arial" panose="020B0604020202020204" pitchFamily="34" charset="0"/>
              </a:rPr>
              <a:t>Ces modifications aux dispositions locales ne doivent pas avoir pour effet de modifier ou de rendre inopérants les autres éléments qui se retrouvent dans la matière 2 ou toutes autres dispositions locales de la convention collective qui ne concernent pas la notion de service, le nombre d’installations dans lesquelles peuvent être répartis un service ou les territoires couverts par un service.</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74EA37F-F075-CD35-03C6-7C56A72C0415}"/>
              </a:ext>
            </a:extLst>
          </p:cNvPr>
          <p:cNvSpPr>
            <a:spLocks noGrp="1"/>
          </p:cNvSpPr>
          <p:nvPr>
            <p:ph type="sldNum" sz="quarter" idx="12"/>
            <p:custDataLst>
              <p:tags r:id="rId5"/>
            </p:custDataLst>
          </p:nvPr>
        </p:nvSpPr>
        <p:spPr/>
        <p:txBody>
          <a:bodyPr/>
          <a:lstStyle/>
          <a:p>
            <a:fld id="{18D25734-BAAB-45B8-8828-031302FAFDE5}" type="slidenum">
              <a:rPr lang="fr-CA" smtClean="0"/>
              <a:t>128</a:t>
            </a:fld>
            <a:endParaRPr lang="fr-CA"/>
          </a:p>
        </p:txBody>
      </p:sp>
    </p:spTree>
    <p:extLst>
      <p:ext uri="{BB962C8B-B14F-4D97-AF65-F5344CB8AC3E}">
        <p14:creationId xmlns:p14="http://schemas.microsoft.com/office/powerpoint/2010/main" val="199929704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Santé et sécurité au travail</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2308324"/>
          </a:xfrm>
          <a:prstGeom prst="rect">
            <a:avLst/>
          </a:prstGeom>
          <a:noFill/>
        </p:spPr>
        <p:txBody>
          <a:bodyPr wrap="square">
            <a:spAutoFit/>
          </a:bodyPr>
          <a:lstStyle/>
          <a:p>
            <a:pPr algn="just"/>
            <a:endParaRPr lang="fr-CA" b="1" dirty="0">
              <a:effectLst/>
              <a:latin typeface="Arial" panose="020B0604020202020204" pitchFamily="34" charset="0"/>
              <a:ea typeface="Arial" panose="020B0604020202020204" pitchFamily="34" charset="0"/>
              <a:cs typeface="Arial" panose="020B0604020202020204" pitchFamily="34" charset="0"/>
            </a:endParaRPr>
          </a:p>
          <a:p>
            <a:pPr algn="just"/>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lgn="just">
              <a:buAutoNum type="arabicPeriod"/>
            </a:pPr>
            <a:r>
              <a:rPr lang="fr-CA" dirty="0">
                <a:effectLst/>
                <a:latin typeface="Arial" panose="020B0604020202020204" pitchFamily="34" charset="0"/>
                <a:ea typeface="Arial" panose="020B0604020202020204" pitchFamily="34" charset="0"/>
                <a:cs typeface="Arial" panose="020B0604020202020204" pitchFamily="34" charset="0"/>
              </a:rPr>
              <a:t>Création d’un comité national intersyndical sur le suivi des mécanismes de prévention et de participation prévus à la LMRSST dans les établissements du RSSS;</a:t>
            </a:r>
          </a:p>
          <a:p>
            <a:pPr marL="342900" indent="-342900" algn="just">
              <a:buAutoNum type="arabicPeriod"/>
            </a:pPr>
            <a:endParaRPr lang="fr-CA" dirty="0">
              <a:effectLst/>
              <a:latin typeface="Arial" panose="020B0604020202020204" pitchFamily="34" charset="0"/>
              <a:ea typeface="Arial" panose="020B0604020202020204" pitchFamily="34" charset="0"/>
              <a:cs typeface="Arial" panose="020B0604020202020204" pitchFamily="34" charset="0"/>
            </a:endParaRPr>
          </a:p>
          <a:p>
            <a:pPr marL="342900" indent="-342900" algn="just">
              <a:buAutoNum type="arabicPeriod"/>
            </a:pPr>
            <a:r>
              <a:rPr lang="fr-CA" dirty="0">
                <a:latin typeface="Arial" panose="020B0604020202020204" pitchFamily="34" charset="0"/>
                <a:ea typeface="Arial" panose="020B0604020202020204" pitchFamily="34" charset="0"/>
                <a:cs typeface="Arial" panose="020B0604020202020204" pitchFamily="34" charset="0"/>
              </a:rPr>
              <a:t>Prolongation du Forum santé globale et octroi d’un nouveau budget.</a:t>
            </a:r>
            <a:r>
              <a:rPr lang="fr-CA" dirty="0">
                <a:effectLst/>
                <a:latin typeface="Arial" panose="020B0604020202020204" pitchFamily="34" charset="0"/>
                <a:ea typeface="Arial" panose="020B0604020202020204" pitchFamily="34" charset="0"/>
                <a:cs typeface="Arial" panose="020B0604020202020204" pitchFamily="34" charset="0"/>
              </a:rPr>
              <a:t> </a:t>
            </a:r>
          </a:p>
          <a:p>
            <a:pPr algn="just"/>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Arial" panose="020B0604020202020204" pitchFamily="34" charset="0"/>
                <a:cs typeface="Arial" panose="020B0604020202020204" pitchFamily="34" charset="0"/>
              </a:rPr>
              <a:t> </a:t>
            </a:r>
            <a:endParaRPr lang="fr-CA" dirty="0">
              <a:latin typeface="Arial" panose="020B0604020202020204" pitchFamily="34" charset="0"/>
              <a:ea typeface="Arial" panose="020B060402020202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68EA41F-DBD0-6C49-45F7-8876F281B618}"/>
              </a:ext>
            </a:extLst>
          </p:cNvPr>
          <p:cNvSpPr>
            <a:spLocks noGrp="1"/>
          </p:cNvSpPr>
          <p:nvPr>
            <p:ph type="sldNum" sz="quarter" idx="12"/>
            <p:custDataLst>
              <p:tags r:id="rId5"/>
            </p:custDataLst>
          </p:nvPr>
        </p:nvSpPr>
        <p:spPr/>
        <p:txBody>
          <a:bodyPr/>
          <a:lstStyle/>
          <a:p>
            <a:fld id="{18D25734-BAAB-45B8-8828-031302FAFDE5}" type="slidenum">
              <a:rPr lang="fr-CA" smtClean="0"/>
              <a:t>129</a:t>
            </a:fld>
            <a:endParaRPr lang="fr-CA"/>
          </a:p>
        </p:txBody>
      </p:sp>
    </p:spTree>
    <p:extLst>
      <p:ext uri="{BB962C8B-B14F-4D97-AF65-F5344CB8AC3E}">
        <p14:creationId xmlns:p14="http://schemas.microsoft.com/office/powerpoint/2010/main" val="249072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059809"/>
            <a:ext cx="10717908" cy="4801314"/>
          </a:xfrm>
          <a:prstGeom prst="rect">
            <a:avLst/>
          </a:prstGeom>
          <a:noFill/>
        </p:spPr>
        <p:txBody>
          <a:bodyPr wrap="square">
            <a:spAutoFit/>
          </a:bodyPr>
          <a:lstStyle/>
          <a:p>
            <a:r>
              <a:rPr lang="fr-CA" sz="1700" b="1" dirty="0">
                <a:effectLst/>
                <a:latin typeface="Arial" panose="020B0604020202020204" pitchFamily="34" charset="0"/>
                <a:ea typeface="Arial" panose="020B0604020202020204" pitchFamily="34" charset="0"/>
                <a:cs typeface="Arial" panose="020B0604020202020204" pitchFamily="34" charset="0"/>
              </a:rPr>
              <a:t>Introduction d’une lettre d’entente sur l’autogestion des horaires de travail</a:t>
            </a:r>
          </a:p>
          <a:p>
            <a:endParaRPr lang="fr-CA" sz="1700" b="1" kern="100" dirty="0">
              <a:latin typeface="Arial" panose="020B0604020202020204" pitchFamily="34" charset="0"/>
              <a:ea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700" kern="100" dirty="0">
                <a:effectLst/>
                <a:latin typeface="Arial" panose="020B0604020202020204" pitchFamily="34" charset="0"/>
                <a:ea typeface="Times New Roman" panose="02020603050405020304" pitchFamily="18" charset="0"/>
                <a:cs typeface="Arial" panose="020B0604020202020204" pitchFamily="34" charset="0"/>
              </a:rPr>
              <a:t>L’objectif de la présente lettre d’entente est de favoriser l’engagement des personnes</a:t>
            </a:r>
            <a:r>
              <a:rPr lang="fr-CA" sz="1700" kern="1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fr-CA" sz="1700" kern="100" dirty="0">
                <a:effectLst/>
                <a:latin typeface="Arial" panose="020B0604020202020204" pitchFamily="34" charset="0"/>
                <a:ea typeface="Times New Roman" panose="02020603050405020304" pitchFamily="18" charset="0"/>
                <a:cs typeface="Arial" panose="020B0604020202020204" pitchFamily="34" charset="0"/>
              </a:rPr>
              <a:t>salariées dans la confection et la gestion de leur horaire, afin d’améliorer la prévisibilité et la stabilité de celui-ci, la continuité des soins et services, tout en améliorant leur conciliation famille-travail-études.</a:t>
            </a:r>
          </a:p>
          <a:p>
            <a:pPr marL="171450" indent="-171450">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Il s’agit d’un mode volontaire de gestion partagée des horaires, agile et proactif, impliquant la participation et la responsabilisation des</a:t>
            </a:r>
            <a:r>
              <a:rPr lang="fr-CA" sz="17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fr-CA" sz="1700" dirty="0">
                <a:effectLst/>
                <a:latin typeface="Arial" panose="020B0604020202020204" pitchFamily="34" charset="0"/>
                <a:ea typeface="Times New Roman" panose="02020603050405020304" pitchFamily="18" charset="0"/>
                <a:cs typeface="Arial" panose="020B0604020202020204" pitchFamily="34" charset="0"/>
              </a:rPr>
              <a:t>personnes salariées dans la planification de leurs horaires de travail.</a:t>
            </a:r>
          </a:p>
          <a:p>
            <a:pPr marL="171450" indent="-171450">
              <a:buFont typeface="Arial" panose="020B0604020202020204" pitchFamily="34" charset="0"/>
              <a:buChar char="•"/>
            </a:pPr>
            <a:r>
              <a:rPr lang="fr-CA" sz="1700" dirty="0">
                <a:latin typeface="Arial" panose="020B0604020202020204" pitchFamily="34" charset="0"/>
                <a:ea typeface="Times New Roman" panose="02020603050405020304" pitchFamily="18" charset="0"/>
                <a:cs typeface="Arial" panose="020B0604020202020204" pitchFamily="34" charset="0"/>
              </a:rPr>
              <a:t>C</a:t>
            </a:r>
            <a:r>
              <a:rPr lang="fr-CA" sz="1700" dirty="0">
                <a:effectLst/>
                <a:latin typeface="Arial" panose="020B0604020202020204" pitchFamily="34" charset="0"/>
                <a:ea typeface="Times New Roman" panose="02020603050405020304" pitchFamily="18" charset="0"/>
                <a:cs typeface="Arial" panose="020B0604020202020204" pitchFamily="34" charset="0"/>
              </a:rPr>
              <a:t>ette approche instaure des mesures qui permettent à une personne salariée de participer à l’élaboration et à la modification de son horaire de travail, tout en tenant compte des besoins des autres membres de l’équipe de travail et des besoins du service et unités de soins. </a:t>
            </a:r>
          </a:p>
          <a:p>
            <a:endParaRPr lang="fr-CA" sz="1700" dirty="0">
              <a:latin typeface="Arial" panose="020B0604020202020204" pitchFamily="34" charset="0"/>
              <a:cs typeface="Arial" panose="020B0604020202020204" pitchFamily="34" charset="0"/>
            </a:endParaRPr>
          </a:p>
          <a:p>
            <a:r>
              <a:rPr lang="fr-CA" sz="1700" u="sng" dirty="0">
                <a:latin typeface="Arial" panose="020B0604020202020204" pitchFamily="34" charset="0"/>
                <a:cs typeface="Arial" panose="020B0604020202020204" pitchFamily="34" charset="0"/>
              </a:rPr>
              <a:t>Composition de l’équipe </a:t>
            </a:r>
          </a:p>
          <a:p>
            <a:endParaRPr lang="fr-CA"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sz="1700" kern="100" dirty="0">
                <a:effectLst/>
                <a:latin typeface="Arial" panose="020B0604020202020204" pitchFamily="34" charset="0"/>
                <a:ea typeface="Times New Roman" panose="02020603050405020304" pitchFamily="18" charset="0"/>
                <a:cs typeface="Arial" panose="020B0604020202020204" pitchFamily="34" charset="0"/>
              </a:rPr>
              <a:t>Le processus d’autogestion des horaires (ci-après «autogestion») inclut les personnes salariées titulaires de postes d’un même titre d’emploi. Ce processus inclut également les personnes salariées de ce titre d’emploi de l’équipe volante et à temps partiels occasionnels lorsqu’elles sont affectées pour la durée de la période de l’horaire, dans le service ou unité de soins autogéré.</a:t>
            </a:r>
          </a:p>
          <a:p>
            <a:endParaRPr lang="fr-CA" sz="1700" kern="1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090C044-ED90-3272-6A3B-2F184400F97E}"/>
              </a:ext>
            </a:extLst>
          </p:cNvPr>
          <p:cNvSpPr>
            <a:spLocks noGrp="1"/>
          </p:cNvSpPr>
          <p:nvPr>
            <p:ph type="sldNum" sz="quarter" idx="12"/>
            <p:custDataLst>
              <p:tags r:id="rId5"/>
            </p:custDataLst>
          </p:nvPr>
        </p:nvSpPr>
        <p:spPr/>
        <p:txBody>
          <a:bodyPr/>
          <a:lstStyle/>
          <a:p>
            <a:fld id="{18D25734-BAAB-45B8-8828-031302FAFDE5}" type="slidenum">
              <a:rPr lang="fr-CA" smtClean="0"/>
              <a:t>13</a:t>
            </a:fld>
            <a:endParaRPr lang="fr-CA"/>
          </a:p>
        </p:txBody>
      </p:sp>
    </p:spTree>
    <p:extLst>
      <p:ext uri="{BB962C8B-B14F-4D97-AF65-F5344CB8AC3E}">
        <p14:creationId xmlns:p14="http://schemas.microsoft.com/office/powerpoint/2010/main" val="12484320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Santé et sécurité au travail</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601773"/>
          </a:xfrm>
          <a:prstGeom prst="rect">
            <a:avLst/>
          </a:prstGeom>
          <a:noFill/>
        </p:spPr>
        <p:txBody>
          <a:bodyPr wrap="square">
            <a:spAutoFit/>
          </a:bodyPr>
          <a:lstStyle/>
          <a:p>
            <a:pPr algn="just"/>
            <a:r>
              <a:rPr lang="fr-CA" b="1" dirty="0">
                <a:effectLst/>
                <a:latin typeface="Arial" panose="020B0604020202020204" pitchFamily="34" charset="0"/>
                <a:ea typeface="Arial" panose="020B0604020202020204" pitchFamily="34" charset="0"/>
                <a:cs typeface="Arial" panose="020B0604020202020204" pitchFamily="34" charset="0"/>
              </a:rPr>
              <a:t>Création d’un comité national intersyndical sur le suivi des mécanismes de prévention et de participation prévus à la LMRSST dans les établissements du RSSS </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fr-CA" dirty="0">
                <a:effectLst/>
                <a:latin typeface="Arial" panose="020B0604020202020204" pitchFamily="34" charset="0"/>
                <a:ea typeface="Arial" panose="020B0604020202020204" pitchFamily="34" charset="0"/>
                <a:cs typeface="Arial" panose="020B0604020202020204" pitchFamily="34" charset="0"/>
              </a:rPr>
              <a:t> </a:t>
            </a:r>
            <a:endParaRPr lang="fr-CA" dirty="0">
              <a:latin typeface="Arial" panose="020B0604020202020204" pitchFamily="34" charset="0"/>
              <a:ea typeface="Arial" panose="020B0604020202020204" pitchFamily="34" charset="0"/>
              <a:cs typeface="Arial" panose="020B0604020202020204" pitchFamily="34" charset="0"/>
            </a:endParaRPr>
          </a:p>
          <a:p>
            <a:pPr algn="just"/>
            <a:r>
              <a:rPr lang="fr-CA" dirty="0">
                <a:effectLst/>
                <a:latin typeface="Arial" panose="020B0604020202020204" pitchFamily="34" charset="0"/>
                <a:ea typeface="Arial" panose="020B0604020202020204" pitchFamily="34" charset="0"/>
                <a:cs typeface="Arial" panose="020B0604020202020204" pitchFamily="34" charset="0"/>
              </a:rPr>
              <a:t>Mandats</a:t>
            </a:r>
          </a:p>
          <a:p>
            <a:pPr algn="just"/>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A" dirty="0">
                <a:effectLst/>
                <a:latin typeface="Arial" panose="020B0604020202020204" pitchFamily="34" charset="0"/>
                <a:ea typeface="Arial" panose="020B0604020202020204" pitchFamily="34" charset="0"/>
                <a:cs typeface="Arial" panose="020B0604020202020204" pitchFamily="34" charset="0"/>
              </a:rPr>
              <a:t>Suivre la mise en place et répertorier les différentes structures d’organisation des mécanismes de prévention et de participation (MPP) dans le cadre des mesures transitoires prévues à la LMRSST et dans le cadre du Règlement sur les mécanismes de prévention et de participation à être adopté;</a:t>
            </a:r>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A" dirty="0">
                <a:effectLst/>
                <a:latin typeface="Arial" panose="020B0604020202020204" pitchFamily="34" charset="0"/>
                <a:ea typeface="Arial" panose="020B0604020202020204" pitchFamily="34" charset="0"/>
                <a:cs typeface="Arial" panose="020B0604020202020204" pitchFamily="34" charset="0"/>
              </a:rPr>
              <a:t>Requérir des établissements un état de situation sur l’avancement des travaux de mise en place des MPP ainsi que sur les mesures relatives aux risques psychosociaux;</a:t>
            </a:r>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A" dirty="0">
                <a:effectLst/>
                <a:latin typeface="Arial" panose="020B0604020202020204" pitchFamily="34" charset="0"/>
                <a:ea typeface="Arial" panose="020B0604020202020204" pitchFamily="34" charset="0"/>
                <a:cs typeface="Arial" panose="020B0604020202020204" pitchFamily="34" charset="0"/>
              </a:rPr>
              <a:t>Analyser les états de situation reçus;</a:t>
            </a:r>
          </a:p>
          <a:p>
            <a:pPr marL="285750" lvl="0" indent="-285750" algn="just">
              <a:lnSpc>
                <a:spcPct val="107000"/>
              </a:lnSpc>
              <a:buFont typeface="Arial" panose="020B0604020202020204" pitchFamily="34" charset="0"/>
              <a:buChar char="•"/>
            </a:pPr>
            <a:r>
              <a:rPr lang="fr-CA" dirty="0">
                <a:effectLst/>
                <a:latin typeface="Arial" panose="020B0604020202020204" pitchFamily="34" charset="0"/>
                <a:ea typeface="Arial" panose="020B0604020202020204" pitchFamily="34" charset="0"/>
                <a:cs typeface="Arial" panose="020B0604020202020204" pitchFamily="34" charset="0"/>
              </a:rPr>
              <a:t>Identifier les structures d’organisation des MPP qui semblent démontrer un potentiel d’efficience et d’efficacité accrue;</a:t>
            </a:r>
            <a:endParaRPr lang="fr-CA" dirty="0">
              <a:latin typeface="Arial" panose="020B0604020202020204" pitchFamily="34" charset="0"/>
              <a:ea typeface="Arial" panose="020B0604020202020204" pitchFamily="34" charset="0"/>
              <a:cs typeface="Arial" panose="020B0604020202020204" pitchFamily="34" charset="0"/>
            </a:endParaRPr>
          </a:p>
          <a:p>
            <a:pPr marL="285750" lvl="0" indent="-285750" algn="just">
              <a:lnSpc>
                <a:spcPct val="107000"/>
              </a:lnSpc>
              <a:buFont typeface="Arial" panose="020B0604020202020204" pitchFamily="34" charset="0"/>
              <a:buChar char="•"/>
            </a:pPr>
            <a:r>
              <a:rPr lang="fr-CA" dirty="0">
                <a:effectLst/>
                <a:latin typeface="Arial" panose="020B0604020202020204" pitchFamily="34" charset="0"/>
                <a:ea typeface="Arial" panose="020B0604020202020204" pitchFamily="34" charset="0"/>
                <a:cs typeface="Arial" panose="020B0604020202020204" pitchFamily="34" charset="0"/>
              </a:rPr>
              <a:t>Répertorier et diffuser les meilleures pratiques liées aux mécanismes de prévention et de participation.</a:t>
            </a:r>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68EA41F-DBD0-6C49-45F7-8876F281B618}"/>
              </a:ext>
            </a:extLst>
          </p:cNvPr>
          <p:cNvSpPr>
            <a:spLocks noGrp="1"/>
          </p:cNvSpPr>
          <p:nvPr>
            <p:ph type="sldNum" sz="quarter" idx="12"/>
            <p:custDataLst>
              <p:tags r:id="rId5"/>
            </p:custDataLst>
          </p:nvPr>
        </p:nvSpPr>
        <p:spPr/>
        <p:txBody>
          <a:bodyPr/>
          <a:lstStyle/>
          <a:p>
            <a:fld id="{18D25734-BAAB-45B8-8828-031302FAFDE5}" type="slidenum">
              <a:rPr lang="fr-CA" smtClean="0"/>
              <a:t>130</a:t>
            </a:fld>
            <a:endParaRPr lang="fr-CA"/>
          </a:p>
        </p:txBody>
      </p:sp>
    </p:spTree>
    <p:extLst>
      <p:ext uri="{BB962C8B-B14F-4D97-AF65-F5344CB8AC3E}">
        <p14:creationId xmlns:p14="http://schemas.microsoft.com/office/powerpoint/2010/main" val="29211915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Santé et sécurité au travail</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Espace réservé du numéro de diapositive 3">
            <a:extLst>
              <a:ext uri="{FF2B5EF4-FFF2-40B4-BE49-F238E27FC236}">
                <a16:creationId xmlns:a16="http://schemas.microsoft.com/office/drawing/2014/main" id="{CE8C3C11-6A11-8C43-6AA0-40386824BE40}"/>
              </a:ext>
            </a:extLst>
          </p:cNvPr>
          <p:cNvSpPr>
            <a:spLocks noGrp="1"/>
          </p:cNvSpPr>
          <p:nvPr>
            <p:ph type="sldNum" sz="quarter" idx="12"/>
            <p:custDataLst>
              <p:tags r:id="rId4"/>
            </p:custDataLst>
          </p:nvPr>
        </p:nvSpPr>
        <p:spPr/>
        <p:txBody>
          <a:bodyPr/>
          <a:lstStyle/>
          <a:p>
            <a:fld id="{18D25734-BAAB-45B8-8828-031302FAFDE5}" type="slidenum">
              <a:rPr lang="fr-CA" smtClean="0"/>
              <a:t>131</a:t>
            </a:fld>
            <a:endParaRPr lang="fr-CA"/>
          </a:p>
        </p:txBody>
      </p:sp>
      <p:sp>
        <p:nvSpPr>
          <p:cNvPr id="7" name="ZoneTexte 6">
            <a:extLst>
              <a:ext uri="{FF2B5EF4-FFF2-40B4-BE49-F238E27FC236}">
                <a16:creationId xmlns:a16="http://schemas.microsoft.com/office/drawing/2014/main" id="{B21DEB72-13F4-5B20-042F-A74D94809776}"/>
              </a:ext>
            </a:extLst>
          </p:cNvPr>
          <p:cNvSpPr txBox="1"/>
          <p:nvPr>
            <p:custDataLst>
              <p:tags r:id="rId5"/>
            </p:custDataLst>
          </p:nvPr>
        </p:nvSpPr>
        <p:spPr>
          <a:xfrm>
            <a:off x="1412240" y="1127760"/>
            <a:ext cx="9682480" cy="1477328"/>
          </a:xfrm>
          <a:prstGeom prst="rect">
            <a:avLst/>
          </a:prstGeom>
          <a:noFill/>
        </p:spPr>
        <p:txBody>
          <a:bodyPr wrap="square" rtlCol="0">
            <a:spAutoFit/>
          </a:bodyPr>
          <a:lstStyle/>
          <a:p>
            <a:r>
              <a:rPr lang="fr-CA" b="1" dirty="0">
                <a:latin typeface="Arial" panose="020B0604020202020204" pitchFamily="34" charset="0"/>
                <a:cs typeface="Arial" panose="020B0604020202020204" pitchFamily="34" charset="0"/>
              </a:rPr>
              <a:t>Lettre d’entente n</a:t>
            </a:r>
            <a:r>
              <a:rPr lang="fr-CA" b="1" baseline="30000" dirty="0">
                <a:latin typeface="Arial" panose="020B0604020202020204" pitchFamily="34" charset="0"/>
                <a:cs typeface="Arial" panose="020B0604020202020204" pitchFamily="34" charset="0"/>
              </a:rPr>
              <a:t>o</a:t>
            </a:r>
            <a:r>
              <a:rPr lang="fr-CA" b="1" dirty="0">
                <a:latin typeface="Arial" panose="020B0604020202020204" pitchFamily="34" charset="0"/>
                <a:cs typeface="Arial" panose="020B0604020202020204" pitchFamily="34" charset="0"/>
              </a:rPr>
              <a:t> 56 Forum santé globale</a:t>
            </a:r>
          </a:p>
          <a:p>
            <a:endParaRPr lang="fr-CA" dirty="0">
              <a:latin typeface="Arial" panose="020B0604020202020204" pitchFamily="34" charset="0"/>
              <a:cs typeface="Arial" panose="020B0604020202020204" pitchFamily="34" charset="0"/>
            </a:endParaRPr>
          </a:p>
          <a:p>
            <a:r>
              <a:rPr lang="fr-CA" dirty="0">
                <a:latin typeface="Arial" panose="020B0604020202020204" pitchFamily="34" charset="0"/>
                <a:cs typeface="Arial" panose="020B0604020202020204" pitchFamily="34" charset="0"/>
              </a:rPr>
              <a:t>L’employeur octroie un budget de 3,214 M$ pour la durée de la convention collective aux fins de la réalisation de projets découlant de la Lettre d’entente n</a:t>
            </a:r>
            <a:r>
              <a:rPr lang="fr-CA" baseline="30000" dirty="0">
                <a:latin typeface="Arial" panose="020B0604020202020204" pitchFamily="34" charset="0"/>
                <a:cs typeface="Arial" panose="020B0604020202020204" pitchFamily="34" charset="0"/>
              </a:rPr>
              <a:t>o</a:t>
            </a:r>
            <a:r>
              <a:rPr lang="fr-CA" dirty="0">
                <a:latin typeface="Arial" panose="020B0604020202020204" pitchFamily="34" charset="0"/>
                <a:cs typeface="Arial" panose="020B0604020202020204" pitchFamily="34" charset="0"/>
              </a:rPr>
              <a:t> 56 relative au forum visant la santé globale des personnes salariées.</a:t>
            </a:r>
          </a:p>
        </p:txBody>
      </p:sp>
    </p:spTree>
    <p:extLst>
      <p:ext uri="{BB962C8B-B14F-4D97-AF65-F5344CB8AC3E}">
        <p14:creationId xmlns:p14="http://schemas.microsoft.com/office/powerpoint/2010/main" val="422932840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Diplômes obtenus hors Québec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368888"/>
          </a:xfrm>
          <a:prstGeom prst="rect">
            <a:avLst/>
          </a:prstGeom>
          <a:noFill/>
        </p:spPr>
        <p:txBody>
          <a:bodyPr wrap="square">
            <a:spAutoFit/>
          </a:bodyPr>
          <a:lstStyle/>
          <a:p>
            <a:pPr lvl="0">
              <a:lnSpc>
                <a:spcPct val="107000"/>
              </a:lnSpc>
              <a:spcAft>
                <a:spcPts val="800"/>
              </a:spcAft>
            </a:pPr>
            <a:r>
              <a:rPr lang="fr-CA" sz="1800" b="1" dirty="0">
                <a:effectLst/>
                <a:latin typeface="Arial" panose="020B0604020202020204" pitchFamily="34" charset="0"/>
                <a:ea typeface="Arial" panose="020B0604020202020204" pitchFamily="34" charset="0"/>
                <a:cs typeface="Times New Roman" panose="02020603050405020304" pitchFamily="18" charset="0"/>
              </a:rPr>
              <a:t>Modification aux dispositions générales de la Nomenclature relativement aux diplômes obtenus hors Québec</a:t>
            </a:r>
          </a:p>
          <a:p>
            <a:pPr lvl="0">
              <a:lnSpc>
                <a:spcPct val="107000"/>
              </a:lnSpc>
              <a:spcAft>
                <a:spcPts val="800"/>
              </a:spcAft>
            </a:pPr>
            <a:endParaRPr lang="fr-CA" b="1" dirty="0">
              <a:latin typeface="Arial" panose="020B0604020202020204" pitchFamily="34" charset="0"/>
              <a:ea typeface="Arial" panose="020B0604020202020204" pitchFamily="34" charset="0"/>
              <a:cs typeface="Times New Roman" panose="02020603050405020304" pitchFamily="18" charset="0"/>
            </a:endParaRPr>
          </a:p>
          <a:p>
            <a:pPr lvl="0">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a:t>
            </a:r>
            <a:r>
              <a:rPr lang="fr-CA" sz="1800" i="1" dirty="0">
                <a:effectLst/>
                <a:latin typeface="Arial" panose="020B0604020202020204" pitchFamily="34" charset="0"/>
                <a:ea typeface="Arial" panose="020B0604020202020204" pitchFamily="34" charset="0"/>
                <a:cs typeface="Arial" panose="020B0604020202020204" pitchFamily="34" charset="0"/>
              </a:rPr>
              <a:t>Nonobstant l’alinéa précédent, le ministère compétent en matière d’évaluation comparative en ce qui a trait aux diplômes obtenus hors Québec est le ministère de l’Immigration, de la Francisation et de l’Intégration (MIFI), sous réserve des exigences liées à certaines professions notamment en matière de certificat de compétence, de permis ou d’appartenance à un ordre professionnel.</a:t>
            </a:r>
            <a:r>
              <a:rPr lang="fr-CA" sz="1800" dirty="0">
                <a:effectLst/>
                <a:latin typeface="Arial" panose="020B0604020202020204" pitchFamily="34" charset="0"/>
                <a:ea typeface="Arial" panose="020B0604020202020204" pitchFamily="34" charset="0"/>
                <a:cs typeface="Arial" panose="020B0604020202020204" pitchFamily="34" charset="0"/>
              </a:rPr>
              <a:t>»</a:t>
            </a:r>
            <a:endParaRPr lang="fr-CA" dirty="0">
              <a:latin typeface="Arial" panose="020B0604020202020204" pitchFamily="34" charset="0"/>
              <a:ea typeface="Arial" panose="020B0604020202020204" pitchFamily="34" charset="0"/>
              <a:cs typeface="Times New Roman" panose="02020603050405020304" pitchFamily="18" charset="0"/>
            </a:endParaRPr>
          </a:p>
          <a:p>
            <a:pPr lvl="0">
              <a:lnSpc>
                <a:spcPct val="107000"/>
              </a:lnSpc>
              <a:spcAft>
                <a:spcPts val="800"/>
              </a:spcAft>
            </a:pPr>
            <a:endParaRPr lang="fr-CA" sz="1800" dirty="0">
              <a:effectLst/>
              <a:latin typeface="Arial" panose="020B0604020202020204" pitchFamily="34" charset="0"/>
              <a:ea typeface="Arial" panose="020B0604020202020204" pitchFamily="34" charset="0"/>
              <a:cs typeface="Times New Roman" panose="02020603050405020304" pitchFamily="18" charset="0"/>
            </a:endParaRPr>
          </a:p>
          <a:p>
            <a:pPr lvl="0">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Le MSSS doit obtenir l’accord des autres organisations syndicales visées par la Nomenclature des titres d’emploi, des libellés, des taux et des échelles de salaire </a:t>
            </a:r>
            <a:r>
              <a:rPr lang="fr-CA" sz="1800" dirty="0">
                <a:effectLst/>
                <a:latin typeface="Arial" panose="020B0604020202020204" pitchFamily="34" charset="0"/>
                <a:ea typeface="Times New Roman" panose="02020603050405020304" pitchFamily="18" charset="0"/>
                <a:cs typeface="Times New Roman" panose="02020603050405020304" pitchFamily="18" charset="0"/>
              </a:rPr>
              <a:t>de salaire du réseau de la santé et des services sociaux.</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custDataLst>
              <p:tags r:id="rId5"/>
            </p:custDataLst>
          </p:nvPr>
        </p:nvSpPr>
        <p:spPr/>
        <p:txBody>
          <a:bodyPr/>
          <a:lstStyle/>
          <a:p>
            <a:fld id="{18D25734-BAAB-45B8-8828-031302FAFDE5}" type="slidenum">
              <a:rPr lang="fr-CA" smtClean="0"/>
              <a:t>132</a:t>
            </a:fld>
            <a:endParaRPr lang="fr-CA"/>
          </a:p>
        </p:txBody>
      </p:sp>
    </p:spTree>
    <p:extLst>
      <p:ext uri="{BB962C8B-B14F-4D97-AF65-F5344CB8AC3E}">
        <p14:creationId xmlns:p14="http://schemas.microsoft.com/office/powerpoint/2010/main" val="35668225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Statut étudiant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9701" y="1198824"/>
            <a:ext cx="11126379" cy="4351832"/>
          </a:xfrm>
          <a:prstGeom prst="rect">
            <a:avLst/>
          </a:prstGeom>
          <a:noFill/>
        </p:spPr>
        <p:txBody>
          <a:bodyPr wrap="square">
            <a:spAutoFit/>
          </a:bodyPr>
          <a:lstStyle/>
          <a:p>
            <a:pPr algn="just"/>
            <a:r>
              <a:rPr lang="fr-CA" sz="1800" b="1" dirty="0">
                <a:effectLst/>
                <a:latin typeface="Arial" panose="020B0604020202020204" pitchFamily="34" charset="0"/>
                <a:ea typeface="Times New Roman" panose="02020603050405020304" pitchFamily="18" charset="0"/>
                <a:cs typeface="Arial" panose="020B0604020202020204" pitchFamily="34" charset="0"/>
              </a:rPr>
              <a:t>Création d’un comit</a:t>
            </a:r>
            <a:r>
              <a:rPr lang="fr-CA" sz="1800" b="1" dirty="0">
                <a:latin typeface="Arial" panose="020B0604020202020204" pitchFamily="34" charset="0"/>
                <a:ea typeface="Times New Roman" panose="02020603050405020304" pitchFamily="18" charset="0"/>
                <a:cs typeface="Arial" panose="020B0604020202020204" pitchFamily="34" charset="0"/>
              </a:rPr>
              <a:t>é national de travail concernant l’introduction d’un statut de personnes salariées étudiantes</a:t>
            </a: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algn="just"/>
            <a:r>
              <a:rPr lang="fr-CA" sz="1800" b="1" dirty="0">
                <a:effectLst/>
                <a:latin typeface="Arial" panose="020B0604020202020204" pitchFamily="34" charset="0"/>
                <a:ea typeface="Times New Roman" panose="02020603050405020304" pitchFamily="18" charset="0"/>
                <a:cs typeface="Arial" panose="020B0604020202020204" pitchFamily="34" charset="0"/>
              </a:rPr>
              <a:t> </a:t>
            </a:r>
            <a:r>
              <a:rPr lang="fr-CA" sz="1800" dirty="0">
                <a:effectLst/>
                <a:latin typeface="Arial" panose="020B0604020202020204" pitchFamily="34" charset="0"/>
                <a:ea typeface="Times New Roman" panose="02020603050405020304" pitchFamily="18" charset="0"/>
                <a:cs typeface="Arial" panose="020B0604020202020204" pitchFamily="34" charset="0"/>
              </a:rPr>
              <a:t> </a:t>
            </a:r>
          </a:p>
          <a:p>
            <a:pPr marL="285750" lvl="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Convenir de projets pilotes sur l’intégration d’étudiants;</a:t>
            </a:r>
            <a:endParaRPr lang="fr-CA"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Déterminer les titres d’emplois visés aux fins de la mise en place des projets pilotes;</a:t>
            </a:r>
            <a:endParaRPr lang="fr-CA"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Poursuivre les discussions sur les modalités applicables aux personnes salariées étudiantes;</a:t>
            </a:r>
            <a:endParaRPr lang="fr-CA"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D’étudier la présence et la contribution actuelle des étudiants dans le réseau et d’identifier des moyens afin de maximiser cette contribution;</a:t>
            </a:r>
            <a:endParaRPr lang="fr-CA"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Déterminer les indicateurs de main-d’œuvre, notamment le taux de rétention, le nombre de projets mis en place, les années de scolarité des personnes salariées étudiantes, taux de satisfaction, taux de fidélisation;</a:t>
            </a:r>
          </a:p>
          <a:p>
            <a:pPr marL="285750" indent="-285750" algn="just">
              <a:lnSpc>
                <a:spcPct val="106000"/>
              </a:lnSpc>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Arial" panose="020B0604020202020204" pitchFamily="34" charset="0"/>
              </a:rPr>
              <a:t>Évaluer les effets des projets pilotes sur la base d’une analyse des indicateurs déterminés au préalable par le comité.</a:t>
            </a:r>
          </a:p>
          <a:p>
            <a:endParaRPr lang="fr-CA" sz="3200" dirty="0"/>
          </a:p>
        </p:txBody>
      </p:sp>
      <p:sp>
        <p:nvSpPr>
          <p:cNvPr id="4" name="Espace réservé du numéro de diapositive 3">
            <a:extLst>
              <a:ext uri="{FF2B5EF4-FFF2-40B4-BE49-F238E27FC236}">
                <a16:creationId xmlns:a16="http://schemas.microsoft.com/office/drawing/2014/main" id="{6A837191-94A0-5B0A-427C-3283BB247CC3}"/>
              </a:ext>
            </a:extLst>
          </p:cNvPr>
          <p:cNvSpPr>
            <a:spLocks noGrp="1"/>
          </p:cNvSpPr>
          <p:nvPr>
            <p:ph type="sldNum" sz="quarter" idx="12"/>
            <p:custDataLst>
              <p:tags r:id="rId5"/>
            </p:custDataLst>
          </p:nvPr>
        </p:nvSpPr>
        <p:spPr/>
        <p:txBody>
          <a:bodyPr/>
          <a:lstStyle/>
          <a:p>
            <a:fld id="{18D25734-BAAB-45B8-8828-031302FAFDE5}" type="slidenum">
              <a:rPr lang="fr-CA" smtClean="0"/>
              <a:t>133</a:t>
            </a:fld>
            <a:endParaRPr lang="fr-CA"/>
          </a:p>
        </p:txBody>
      </p:sp>
    </p:spTree>
    <p:extLst>
      <p:ext uri="{BB962C8B-B14F-4D97-AF65-F5344CB8AC3E}">
        <p14:creationId xmlns:p14="http://schemas.microsoft.com/office/powerpoint/2010/main" val="284141962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a:t>Intégration des personnes salariées issues des communautés autochtones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049649"/>
            <a:ext cx="10717908" cy="3445559"/>
          </a:xfrm>
          <a:prstGeom prst="rect">
            <a:avLst/>
          </a:prstGeom>
          <a:noFill/>
        </p:spPr>
        <p:txBody>
          <a:bodyPr wrap="square">
            <a:spAutoFit/>
          </a:bodyPr>
          <a:lstStyle/>
          <a:p>
            <a:pPr lvl="0" algn="just">
              <a:lnSpc>
                <a:spcPct val="107000"/>
              </a:lnSpc>
              <a:spcAft>
                <a:spcPts val="1100"/>
              </a:spcAft>
            </a:pPr>
            <a:r>
              <a:rPr lang="fr-CA" b="1" dirty="0">
                <a:effectLst/>
                <a:latin typeface="Arial" panose="020B0604020202020204" pitchFamily="34" charset="0"/>
                <a:ea typeface="Times New Roman" panose="02020603050405020304" pitchFamily="18" charset="0"/>
                <a:cs typeface="Arial" panose="020B0604020202020204" pitchFamily="34" charset="0"/>
              </a:rPr>
              <a:t>Création d’un comit</a:t>
            </a:r>
            <a:r>
              <a:rPr lang="fr-CA" b="1" dirty="0">
                <a:latin typeface="Arial" panose="020B0604020202020204" pitchFamily="34" charset="0"/>
                <a:ea typeface="Times New Roman" panose="02020603050405020304" pitchFamily="18" charset="0"/>
                <a:cs typeface="Arial" panose="020B0604020202020204" pitchFamily="34" charset="0"/>
              </a:rPr>
              <a:t>é national de travail relatif à l’intégration des personnes salariées issues des communautés autochtones</a:t>
            </a:r>
          </a:p>
          <a:p>
            <a:pPr lvl="0" algn="just">
              <a:lnSpc>
                <a:spcPct val="107000"/>
              </a:lnSpc>
              <a:spcAft>
                <a:spcPts val="1100"/>
              </a:spcAft>
            </a:pPr>
            <a:r>
              <a:rPr lang="fr-CA" dirty="0">
                <a:effectLst/>
                <a:latin typeface="Arial" panose="020B0604020202020204" pitchFamily="34" charset="0"/>
                <a:ea typeface="Calibri" panose="020F0502020204030204" pitchFamily="34" charset="0"/>
                <a:cs typeface="Arial" panose="020B0604020202020204" pitchFamily="34" charset="0"/>
              </a:rPr>
              <a:t>Mandats</a:t>
            </a:r>
          </a:p>
          <a:p>
            <a:pPr marL="342900" lvl="0" indent="-342900" algn="just">
              <a:lnSpc>
                <a:spcPct val="107000"/>
              </a:lnSpc>
              <a:spcAft>
                <a:spcPts val="1100"/>
              </a:spcAft>
              <a:buFont typeface="+mj-lt"/>
              <a:buAutoNum type="alphaLcParenR"/>
            </a:pPr>
            <a:r>
              <a:rPr lang="fr-CA" dirty="0">
                <a:effectLst/>
                <a:latin typeface="Arial" panose="020B0604020202020204" pitchFamily="34" charset="0"/>
                <a:ea typeface="Calibri" panose="020F0502020204030204" pitchFamily="34" charset="0"/>
                <a:cs typeface="Arial" panose="020B0604020202020204" pitchFamily="34" charset="0"/>
              </a:rPr>
              <a:t>Les enjeux culturels liés à l’intégration des personnes salariées issues des communautés autochtones;</a:t>
            </a:r>
          </a:p>
          <a:p>
            <a:pPr marL="342900" lvl="0" indent="-342900" algn="just">
              <a:lnSpc>
                <a:spcPct val="107000"/>
              </a:lnSpc>
              <a:spcAft>
                <a:spcPts val="1100"/>
              </a:spcAft>
              <a:buFont typeface="+mj-lt"/>
              <a:buAutoNum type="alphaLcParenR"/>
            </a:pPr>
            <a:r>
              <a:rPr lang="fr-CA" dirty="0">
                <a:effectLst/>
                <a:latin typeface="Arial" panose="020B0604020202020204" pitchFamily="34" charset="0"/>
                <a:ea typeface="Calibri" panose="020F0502020204030204" pitchFamily="34" charset="0"/>
                <a:cs typeface="Arial" panose="020B0604020202020204" pitchFamily="34" charset="0"/>
              </a:rPr>
              <a:t>Les enjeux liés à la rémunération et à l’accessibilité à certains titres d’emploi;</a:t>
            </a:r>
          </a:p>
          <a:p>
            <a:pPr marL="342900" lvl="0" indent="-342900" algn="just">
              <a:lnSpc>
                <a:spcPct val="107000"/>
              </a:lnSpc>
              <a:spcAft>
                <a:spcPts val="1100"/>
              </a:spcAft>
              <a:buFont typeface="+mj-lt"/>
              <a:buAutoNum type="alphaLcParenR"/>
            </a:pPr>
            <a:r>
              <a:rPr lang="fr-CA" dirty="0">
                <a:effectLst/>
                <a:latin typeface="Arial" panose="020B0604020202020204" pitchFamily="34" charset="0"/>
                <a:ea typeface="Calibri" panose="020F0502020204030204" pitchFamily="34" charset="0"/>
                <a:cs typeface="Arial" panose="020B0604020202020204" pitchFamily="34" charset="0"/>
              </a:rPr>
              <a:t>La recherche de mesures pour favoriser l’attraction et l’intégration de la main-d’œuvre issue des communautés autochtones.</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E2585C13-1B13-FE02-5D10-900053568CCE}"/>
              </a:ext>
            </a:extLst>
          </p:cNvPr>
          <p:cNvSpPr>
            <a:spLocks noGrp="1"/>
          </p:cNvSpPr>
          <p:nvPr>
            <p:ph type="sldNum" sz="quarter" idx="12"/>
            <p:custDataLst>
              <p:tags r:id="rId5"/>
            </p:custDataLst>
          </p:nvPr>
        </p:nvSpPr>
        <p:spPr/>
        <p:txBody>
          <a:bodyPr/>
          <a:lstStyle/>
          <a:p>
            <a:fld id="{18D25734-BAAB-45B8-8828-031302FAFDE5}" type="slidenum">
              <a:rPr lang="fr-CA" smtClean="0"/>
              <a:t>134</a:t>
            </a:fld>
            <a:endParaRPr lang="fr-CA"/>
          </a:p>
        </p:txBody>
      </p:sp>
    </p:spTree>
    <p:extLst>
      <p:ext uri="{BB962C8B-B14F-4D97-AF65-F5344CB8AC3E}">
        <p14:creationId xmlns:p14="http://schemas.microsoft.com/office/powerpoint/2010/main" val="363101107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Agence Santé Québec et adoption de PL15</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928785"/>
          </a:xfrm>
          <a:prstGeom prst="rect">
            <a:avLst/>
          </a:prstGeom>
          <a:noFill/>
        </p:spPr>
        <p:txBody>
          <a:bodyPr wrap="square">
            <a:spAutoFit/>
          </a:bodyPr>
          <a:lstStyle/>
          <a:p>
            <a:pPr marL="41910">
              <a:lnSpc>
                <a:spcPct val="107000"/>
              </a:lnSpc>
              <a:spcAft>
                <a:spcPts val="800"/>
              </a:spcAft>
            </a:pPr>
            <a:r>
              <a:rPr lang="fr-CA" sz="1800" b="1" dirty="0">
                <a:effectLst/>
                <a:latin typeface="Arial" panose="020B0604020202020204" pitchFamily="34" charset="0"/>
                <a:ea typeface="Times New Roman" panose="02020603050405020304" pitchFamily="18" charset="0"/>
              </a:rPr>
              <a:t>Création d’un comit</a:t>
            </a:r>
            <a:r>
              <a:rPr lang="fr-CA" b="1" dirty="0">
                <a:latin typeface="Arial" panose="020B0604020202020204" pitchFamily="34" charset="0"/>
                <a:ea typeface="Times New Roman" panose="02020603050405020304" pitchFamily="18" charset="0"/>
              </a:rPr>
              <a:t>é national de travail portant sur la mise à jour de la convention collective nationale dans le contexte de la création de l’Agence Santé Québec et de l’adoption du projet de loi 15</a:t>
            </a:r>
            <a:endParaRPr lang="fr-CA" b="1" dirty="0">
              <a:latin typeface="Arial" panose="020B0604020202020204" pitchFamily="34" charset="0"/>
              <a:ea typeface="Times New Roman" panose="02020603050405020304" pitchFamily="18" charset="0"/>
              <a:cs typeface="Arial" panose="020B0604020202020204" pitchFamily="34" charset="0"/>
            </a:endParaRPr>
          </a:p>
          <a:p>
            <a:pPr marL="41910">
              <a:lnSpc>
                <a:spcPct val="107000"/>
              </a:lnSpc>
              <a:spcAft>
                <a:spcPts val="800"/>
              </a:spcAft>
            </a:pPr>
            <a:endParaRPr lang="fr-CA" dirty="0">
              <a:effectLst/>
              <a:latin typeface="Arial" panose="020B0604020202020204" pitchFamily="34" charset="0"/>
              <a:ea typeface="Arial" panose="020B0604020202020204" pitchFamily="34" charset="0"/>
              <a:cs typeface="Arial" panose="020B0604020202020204" pitchFamily="34" charset="0"/>
            </a:endParaRPr>
          </a:p>
          <a:p>
            <a:pPr marL="41910">
              <a:lnSpc>
                <a:spcPct val="107000"/>
              </a:lnSpc>
              <a:spcAft>
                <a:spcPts val="800"/>
              </a:spcAft>
            </a:pPr>
            <a:r>
              <a:rPr lang="fr-CA" dirty="0">
                <a:effectLst/>
                <a:latin typeface="Arial" panose="020B0604020202020204" pitchFamily="34" charset="0"/>
                <a:ea typeface="Arial" panose="020B0604020202020204" pitchFamily="34" charset="0"/>
                <a:cs typeface="Arial" panose="020B0604020202020204" pitchFamily="34" charset="0"/>
              </a:rPr>
              <a:t>Mettre à jour la convention collective et procéder aux concordances jugées nécessaires découlant de la création de l’Agence Santé Québec et de l’adoption du projet de loi 15, notamment à l’égard des sujets suivants :</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romanLcPeriod"/>
            </a:pPr>
            <a:r>
              <a:rPr lang="fr-CA" dirty="0">
                <a:effectLst/>
                <a:latin typeface="Arial" panose="020B0604020202020204" pitchFamily="34" charset="0"/>
                <a:ea typeface="Arial" panose="020B0604020202020204" pitchFamily="34" charset="0"/>
                <a:cs typeface="Arial" panose="020B0604020202020204" pitchFamily="34" charset="0"/>
              </a:rPr>
              <a:t>L’ancienneté (article 12), incluant la question de l’ancienneté des personnes salariées provenant d’un établissement non fusionné à l’Agence Santé Québec;</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romanLcPeriod"/>
            </a:pPr>
            <a:r>
              <a:rPr lang="fr-CA" dirty="0">
                <a:effectLst/>
                <a:latin typeface="Arial" panose="020B0604020202020204" pitchFamily="34" charset="0"/>
                <a:ea typeface="Arial" panose="020B0604020202020204" pitchFamily="34" charset="0"/>
                <a:cs typeface="Arial" panose="020B0604020202020204" pitchFamily="34" charset="0"/>
              </a:rPr>
              <a:t>La procédure de mise à pied (article 14);</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romanLcPeriod"/>
            </a:pPr>
            <a:r>
              <a:rPr lang="fr-CA" dirty="0">
                <a:effectLst/>
                <a:latin typeface="Arial" panose="020B0604020202020204" pitchFamily="34" charset="0"/>
                <a:ea typeface="Arial" panose="020B0604020202020204" pitchFamily="34" charset="0"/>
                <a:cs typeface="Arial" panose="020B0604020202020204" pitchFamily="34" charset="0"/>
              </a:rPr>
              <a:t>La sécurité d’emploi (article 15);</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romanLcPeriod"/>
            </a:pPr>
            <a:r>
              <a:rPr lang="fr-CA" dirty="0">
                <a:effectLst/>
                <a:latin typeface="Arial" panose="020B0604020202020204" pitchFamily="34" charset="0"/>
                <a:ea typeface="Arial" panose="020B0604020202020204" pitchFamily="34" charset="0"/>
                <a:cs typeface="Arial" panose="020B0604020202020204" pitchFamily="34" charset="0"/>
              </a:rPr>
              <a:t>Les libérations syndicales (article 7);</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romanLcPeriod"/>
            </a:pPr>
            <a:r>
              <a:rPr lang="fr-CA" dirty="0">
                <a:effectLst/>
                <a:latin typeface="Arial" panose="020B0604020202020204" pitchFamily="34" charset="0"/>
                <a:ea typeface="Arial" panose="020B0604020202020204" pitchFamily="34" charset="0"/>
                <a:cs typeface="Arial" panose="020B0604020202020204" pitchFamily="34" charset="0"/>
              </a:rPr>
              <a:t>Les disparités régionales (annexe H).</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1371600" algn="just">
              <a:lnSpc>
                <a:spcPct val="107000"/>
              </a:lnSpc>
              <a:spcAft>
                <a:spcPts val="800"/>
              </a:spcAft>
            </a:pPr>
            <a:r>
              <a:rPr lang="fr-CA" dirty="0">
                <a:effectLst/>
                <a:latin typeface="Arial" panose="020B0604020202020204" pitchFamily="34" charset="0"/>
                <a:ea typeface="Arial" panose="020B0604020202020204" pitchFamily="34" charset="0"/>
                <a:cs typeface="Arial" panose="020B0604020202020204" pitchFamily="34" charset="0"/>
              </a:rPr>
              <a:t> </a:t>
            </a:r>
            <a:endParaRPr lang="fr-CA" dirty="0">
              <a:effectLst/>
              <a:latin typeface="Arial" panose="020B0604020202020204" pitchFamily="34" charset="0"/>
              <a:ea typeface="Calibri" panose="020F0502020204030204" pitchFamily="34" charset="0"/>
              <a:cs typeface="Arial" panose="020B0604020202020204" pitchFamily="34" charset="0"/>
            </a:endParaRP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135</a:t>
            </a:fld>
            <a:endParaRPr lang="fr-CA"/>
          </a:p>
        </p:txBody>
      </p:sp>
    </p:spTree>
    <p:extLst>
      <p:ext uri="{BB962C8B-B14F-4D97-AF65-F5344CB8AC3E}">
        <p14:creationId xmlns:p14="http://schemas.microsoft.com/office/powerpoint/2010/main" val="230923456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Clause remorque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2308324"/>
          </a:xfrm>
          <a:prstGeom prst="rect">
            <a:avLst/>
          </a:prstGeom>
          <a:noFill/>
        </p:spPr>
        <p:txBody>
          <a:bodyPr wrap="square">
            <a:spAutoFit/>
          </a:bodyPr>
          <a:lstStyle/>
          <a:p>
            <a:pPr algn="just"/>
            <a:endParaRPr lang="fr-CA" dirty="0">
              <a:latin typeface="Arial" panose="020B0604020202020204" pitchFamily="34" charset="0"/>
              <a:ea typeface="Arial" panose="020B0604020202020204" pitchFamily="34" charset="0"/>
              <a:cs typeface="Arial" panose="020B0604020202020204" pitchFamily="34" charset="0"/>
            </a:endParaRPr>
          </a:p>
          <a:p>
            <a:pPr algn="just"/>
            <a:endParaRPr lang="fr-CA" b="1" dirty="0">
              <a:effectLst/>
              <a:latin typeface="Arial" panose="020B0604020202020204" pitchFamily="34" charset="0"/>
              <a:ea typeface="Arial" panose="020B0604020202020204" pitchFamily="34" charset="0"/>
              <a:cs typeface="Arial" panose="020B0604020202020204" pitchFamily="34" charset="0"/>
            </a:endParaRPr>
          </a:p>
          <a:p>
            <a:pPr algn="just"/>
            <a:endParaRPr lang="fr-CA" dirty="0">
              <a:latin typeface="Arial" panose="020B0604020202020204" pitchFamily="34" charset="0"/>
              <a:ea typeface="Arial" panose="020B0604020202020204" pitchFamily="34" charset="0"/>
              <a:cs typeface="Arial" panose="020B0604020202020204" pitchFamily="34" charset="0"/>
            </a:endParaRPr>
          </a:p>
          <a:p>
            <a:pPr algn="just"/>
            <a:r>
              <a:rPr lang="fr-CA" dirty="0">
                <a:effectLst/>
                <a:latin typeface="Arial" panose="020B0604020202020204" pitchFamily="34" charset="0"/>
                <a:ea typeface="Arial" panose="020B0604020202020204" pitchFamily="34" charset="0"/>
                <a:cs typeface="Arial" panose="020B0604020202020204" pitchFamily="34" charset="0"/>
              </a:rPr>
              <a:t>S’il advenait que des bonifications visant la rémunération soient accordées à d’autres organisations syndicales du secteur de la santé et des services sociaux, ces bonifications seront appliquées, pour les mêmes titres d’emploi et selon les mêmes conditions, le tout à la condition que les contreparties équivalentes soient consenties par la FSSS-CSN.</a:t>
            </a:r>
            <a:endParaRPr lang="fr-CA" dirty="0">
              <a:effectLst/>
              <a:latin typeface="Arial" panose="020B0604020202020204" pitchFamily="34" charset="0"/>
              <a:ea typeface="Calibri" panose="020F0502020204030204" pitchFamily="34" charset="0"/>
              <a:cs typeface="Arial" panose="020B0604020202020204" pitchFamily="34" charset="0"/>
            </a:endParaRPr>
          </a:p>
          <a:p>
            <a:pPr algn="just"/>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430C9C8-D251-82E6-691B-324951EB1892}"/>
              </a:ext>
            </a:extLst>
          </p:cNvPr>
          <p:cNvSpPr>
            <a:spLocks noGrp="1"/>
          </p:cNvSpPr>
          <p:nvPr>
            <p:ph type="sldNum" sz="quarter" idx="12"/>
            <p:custDataLst>
              <p:tags r:id="rId5"/>
            </p:custDataLst>
          </p:nvPr>
        </p:nvSpPr>
        <p:spPr/>
        <p:txBody>
          <a:bodyPr/>
          <a:lstStyle/>
          <a:p>
            <a:fld id="{18D25734-BAAB-45B8-8828-031302FAFDE5}" type="slidenum">
              <a:rPr lang="fr-CA" smtClean="0"/>
              <a:t>136</a:t>
            </a:fld>
            <a:endParaRPr lang="fr-CA" dirty="0"/>
          </a:p>
        </p:txBody>
      </p:sp>
    </p:spTree>
    <p:extLst>
      <p:ext uri="{BB962C8B-B14F-4D97-AF65-F5344CB8AC3E}">
        <p14:creationId xmlns:p14="http://schemas.microsoft.com/office/powerpoint/2010/main" val="40500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524315"/>
          </a:xfrm>
          <a:prstGeom prst="rect">
            <a:avLst/>
          </a:prstGeom>
          <a:noFill/>
        </p:spPr>
        <p:txBody>
          <a:bodyPr wrap="square">
            <a:spAutoFit/>
          </a:bodyPr>
          <a:lstStyle/>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Préalablement au déploiement de l’autogestion des horaires pour un titre d’emploi dans un service ou une unité de soins, l’employeur avise le syndicat local du déploiement de l’autogestion. Le syndicat local peut s’assurer de l’adhésion volontaire de l’équipe en autogestion.</a:t>
            </a: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marL="228600" algn="just"/>
            <a:endParaRPr lang="fr-CA" sz="1800" kern="100" dirty="0">
              <a:effectLst/>
              <a:latin typeface="Arial" panose="020B0604020202020204" pitchFamily="34" charset="0"/>
              <a:ea typeface="Arial" panose="020B0604020202020204" pitchFamily="34" charset="0"/>
              <a:cs typeface="Arial" panose="020B0604020202020204" pitchFamily="34"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Les principales étapes de l’autogestion sont, notamment :</a:t>
            </a:r>
            <a:endParaRPr lang="fr-CA" dirty="0">
              <a:latin typeface="Arial" panose="020B0604020202020204" pitchFamily="34" charset="0"/>
              <a:ea typeface="Arial" panose="020B0604020202020204" pitchFamily="34" charset="0"/>
              <a:cs typeface="Times New Roman" panose="02020603050405020304" pitchFamily="18" charset="0"/>
            </a:endParaRPr>
          </a:p>
          <a:p>
            <a:pPr marL="228600" algn="just"/>
            <a:endParaRPr lang="fr-CA" sz="1800" kern="100" dirty="0">
              <a:effectLst/>
              <a:latin typeface="Arial" panose="020B0604020202020204" pitchFamily="34" charset="0"/>
              <a:ea typeface="Times New Roman" panose="02020603050405020304" pitchFamily="18"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Times New Roman" panose="02020603050405020304" pitchFamily="18" charset="0"/>
                <a:cs typeface="Arial" panose="020B0604020202020204" pitchFamily="34" charset="0"/>
              </a:rPr>
              <a:t>La détermination et la diffusion de balises, par le gestionnaire, concernant les besoins du centre d’activités et du nombre d’effectifs requis;</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Times New Roman" panose="02020603050405020304" pitchFamily="18" charset="0"/>
                <a:cs typeface="Arial" panose="020B0604020202020204" pitchFamily="34" charset="0"/>
              </a:rPr>
              <a:t>La confection de l’horaire qui comprend, notamment, les étapes suivantes :</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1</a:t>
            </a:r>
            <a:r>
              <a:rPr lang="fr-CA" kern="100" baseline="30000" dirty="0">
                <a:effectLst/>
                <a:latin typeface="Arial" panose="020B0604020202020204" pitchFamily="34" charset="0"/>
                <a:ea typeface="Arial" panose="020B0604020202020204" pitchFamily="34" charset="0"/>
                <a:cs typeface="Arial" panose="020B0604020202020204" pitchFamily="34" charset="0"/>
              </a:rPr>
              <a:t>re</a:t>
            </a:r>
            <a:r>
              <a:rPr lang="fr-CA" kern="100" dirty="0">
                <a:effectLst/>
                <a:latin typeface="Arial" panose="020B0604020202020204" pitchFamily="34" charset="0"/>
                <a:ea typeface="Arial" panose="020B0604020202020204" pitchFamily="34" charset="0"/>
                <a:cs typeface="Arial" panose="020B0604020202020204" pitchFamily="34" charset="0"/>
              </a:rPr>
              <a:t> étape : L’expression de préférences pour les heures associées au poste, les congés, les ajouts de disponibilité et hors disponibilité, l’inscription des heures de garde, les quarts de travail à découvert, et ce, en temps régulier;</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2</a:t>
            </a:r>
            <a:r>
              <a:rPr lang="fr-CA" kern="100" baseline="30000" dirty="0">
                <a:effectLst/>
                <a:latin typeface="Arial" panose="020B0604020202020204" pitchFamily="34" charset="0"/>
                <a:ea typeface="Arial" panose="020B0604020202020204" pitchFamily="34" charset="0"/>
                <a:cs typeface="Arial" panose="020B0604020202020204" pitchFamily="34" charset="0"/>
              </a:rPr>
              <a:t>e </a:t>
            </a:r>
            <a:r>
              <a:rPr lang="fr-CA" kern="100" dirty="0">
                <a:effectLst/>
                <a:latin typeface="Arial" panose="020B0604020202020204" pitchFamily="34" charset="0"/>
                <a:ea typeface="Arial" panose="020B0604020202020204" pitchFamily="34" charset="0"/>
                <a:cs typeface="Arial" panose="020B0604020202020204" pitchFamily="34" charset="0"/>
              </a:rPr>
              <a:t>étape : Ajout de quarts à taux supplémentaire sur une base volontaire; </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3</a:t>
            </a:r>
            <a:r>
              <a:rPr lang="fr-CA" kern="100" baseline="30000" dirty="0">
                <a:effectLst/>
                <a:latin typeface="Arial" panose="020B0604020202020204" pitchFamily="34" charset="0"/>
                <a:ea typeface="Arial" panose="020B0604020202020204" pitchFamily="34" charset="0"/>
                <a:cs typeface="Arial" panose="020B0604020202020204" pitchFamily="34" charset="0"/>
              </a:rPr>
              <a:t>e</a:t>
            </a:r>
            <a:r>
              <a:rPr lang="fr-CA" kern="100" dirty="0">
                <a:effectLst/>
                <a:latin typeface="Arial" panose="020B0604020202020204" pitchFamily="34" charset="0"/>
                <a:ea typeface="Arial" panose="020B0604020202020204" pitchFamily="34" charset="0"/>
                <a:cs typeface="Arial" panose="020B0604020202020204" pitchFamily="34" charset="0"/>
              </a:rPr>
              <a:t> étape : Les besoins restants sont comblés selon les dispositions locales de la convention collective; </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Times New Roman" panose="02020603050405020304" pitchFamily="18" charset="0"/>
                <a:cs typeface="Arial" panose="020B0604020202020204" pitchFamily="34" charset="0"/>
              </a:rPr>
              <a:t>L’affichage des horaires selon les modalités déterminées par l’équipe.</a:t>
            </a:r>
            <a:endParaRPr lang="fr-CA" sz="1200" dirty="0"/>
          </a:p>
        </p:txBody>
      </p:sp>
      <p:sp>
        <p:nvSpPr>
          <p:cNvPr id="4" name="Espace réservé du numéro de diapositive 3">
            <a:extLst>
              <a:ext uri="{FF2B5EF4-FFF2-40B4-BE49-F238E27FC236}">
                <a16:creationId xmlns:a16="http://schemas.microsoft.com/office/drawing/2014/main" id="{1AF35E5A-0D65-BE34-F668-C4EE0D54859B}"/>
              </a:ext>
            </a:extLst>
          </p:cNvPr>
          <p:cNvSpPr>
            <a:spLocks noGrp="1"/>
          </p:cNvSpPr>
          <p:nvPr>
            <p:ph type="sldNum" sz="quarter" idx="12"/>
            <p:custDataLst>
              <p:tags r:id="rId5"/>
            </p:custDataLst>
          </p:nvPr>
        </p:nvSpPr>
        <p:spPr/>
        <p:txBody>
          <a:bodyPr/>
          <a:lstStyle/>
          <a:p>
            <a:fld id="{18D25734-BAAB-45B8-8828-031302FAFDE5}" type="slidenum">
              <a:rPr lang="fr-CA" smtClean="0"/>
              <a:t>14</a:t>
            </a:fld>
            <a:endParaRPr lang="fr-CA"/>
          </a:p>
        </p:txBody>
      </p:sp>
    </p:spTree>
    <p:extLst>
      <p:ext uri="{BB962C8B-B14F-4D97-AF65-F5344CB8AC3E}">
        <p14:creationId xmlns:p14="http://schemas.microsoft.com/office/powerpoint/2010/main" val="218734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046988"/>
          </a:xfrm>
          <a:prstGeom prst="rect">
            <a:avLst/>
          </a:prstGeom>
          <a:noFill/>
        </p:spPr>
        <p:txBody>
          <a:bodyPr wrap="square">
            <a:spAutoFit/>
          </a:bodyPr>
          <a:lstStyle/>
          <a:p>
            <a:pPr marL="228600" algn="just"/>
            <a:endParaRPr lang="fr-CA" sz="1800" kern="100" dirty="0">
              <a:effectLst/>
              <a:latin typeface="Arial" panose="020B0604020202020204" pitchFamily="34" charset="0"/>
              <a:ea typeface="Times New Roman" panose="02020603050405020304" pitchFamily="18" charset="0"/>
              <a:cs typeface="Arial" panose="020B0604020202020204" pitchFamily="34"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À chacune des étapes précédentes, le gestionnaire et l’équipe équilibrent l’horaire de travail en fonction des balises déterminées et des besoins identifiés.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Malgré ce qui précède, si le modèle ne fonctionne pas, l’équipe en autogestion revient à un modèle d’expression des préférences selon les dispositions locales de la convention collective, et ce, jusqu’à la prochaine période horaire.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Calibri" panose="020F050202020403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L’équipe en autogestion et le gestionnaire doivent s’assurer d’intégrer à l’horaire les personnes salariées qui arrivent en cours d’horaire.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5DDD0800-8204-63E2-8F2F-B30D9966CC83}"/>
              </a:ext>
            </a:extLst>
          </p:cNvPr>
          <p:cNvSpPr>
            <a:spLocks noGrp="1"/>
          </p:cNvSpPr>
          <p:nvPr>
            <p:ph type="sldNum" sz="quarter" idx="12"/>
            <p:custDataLst>
              <p:tags r:id="rId5"/>
            </p:custDataLst>
          </p:nvPr>
        </p:nvSpPr>
        <p:spPr/>
        <p:txBody>
          <a:bodyPr/>
          <a:lstStyle/>
          <a:p>
            <a:fld id="{18D25734-BAAB-45B8-8828-031302FAFDE5}" type="slidenum">
              <a:rPr lang="fr-CA" smtClean="0"/>
              <a:t>15</a:t>
            </a:fld>
            <a:endParaRPr lang="fr-CA"/>
          </a:p>
        </p:txBody>
      </p:sp>
    </p:spTree>
    <p:extLst>
      <p:ext uri="{BB962C8B-B14F-4D97-AF65-F5344CB8AC3E}">
        <p14:creationId xmlns:p14="http://schemas.microsoft.com/office/powerpoint/2010/main" val="3462365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5002588"/>
          </a:xfrm>
          <a:prstGeom prst="rect">
            <a:avLst/>
          </a:prstGeom>
          <a:noFill/>
        </p:spPr>
        <p:txBody>
          <a:bodyPr wrap="square">
            <a:spAutoFit/>
          </a:bodyPr>
          <a:lstStyle/>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L’équipe en autogestion peut déterminer, notamment :</a:t>
            </a:r>
          </a:p>
          <a:p>
            <a:pPr marL="228600" algn="just"/>
            <a:endParaRPr lang="fr-CA" kern="100" dirty="0">
              <a:latin typeface="Arial" panose="020B0604020202020204" pitchFamily="34" charset="0"/>
              <a:ea typeface="Arial" panose="020B0604020202020204" pitchFamily="34" charset="0"/>
              <a:cs typeface="Arial" panose="020B0604020202020204" pitchFamily="34"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Le mode de fonctionnement pour la prise de décisions; </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La période de l’horaire (minimum de 4 semaines jusqu’à un maximum de 26 semaines);</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Des échéanciers et des modalités concernant la planification, la confection et la modification des horaires;</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Le fonctionnement pour les ajouts d’affectations; </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latin typeface="Arial" panose="020B0604020202020204" pitchFamily="34" charset="0"/>
                <a:ea typeface="Arial" panose="020B0604020202020204" pitchFamily="34" charset="0"/>
                <a:cs typeface="Arial" panose="020B0604020202020204" pitchFamily="34" charset="0"/>
              </a:rPr>
              <a:t>L</a:t>
            </a:r>
            <a:r>
              <a:rPr lang="fr-CA" kern="100" dirty="0">
                <a:effectLst/>
                <a:latin typeface="Arial" panose="020B0604020202020204" pitchFamily="34" charset="0"/>
                <a:ea typeface="Arial" panose="020B0604020202020204" pitchFamily="34" charset="0"/>
                <a:cs typeface="Arial" panose="020B0604020202020204" pitchFamily="34" charset="0"/>
              </a:rPr>
              <a:t>a méthode pour l’octroi de façon volontaire du temps supplémentaire;</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Les modalités de l’étalement des heures ou de la semaine régulière de travail;</a:t>
            </a:r>
            <a:endParaRPr lang="fr-CA" dirty="0">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dirty="0">
                <a:effectLst/>
                <a:latin typeface="Arial" panose="020B0604020202020204" pitchFamily="34" charset="0"/>
                <a:ea typeface="Arial" panose="020B0604020202020204" pitchFamily="34" charset="0"/>
                <a:cs typeface="Arial" panose="020B0604020202020204" pitchFamily="34" charset="0"/>
              </a:rPr>
              <a:t>Les outils de communication à mettre en place pour faciliter l’autogestion.</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Les modalités déterminées par l’équipe en autogestion sont consignées par écrit.</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Elles doivent être transmises au gestionnaire et au syndicat local.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Concernant les modalités qui n’ont pas fait l’objet d’une entente, les dispositions locales de la convention collective s’appliquent.</a:t>
            </a:r>
            <a:r>
              <a:rPr lang="fr-CA" sz="1800" b="1" kern="1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FF52ED2C-4397-46BF-62D9-478A10D619C1}"/>
              </a:ext>
            </a:extLst>
          </p:cNvPr>
          <p:cNvSpPr>
            <a:spLocks noGrp="1"/>
          </p:cNvSpPr>
          <p:nvPr>
            <p:ph type="sldNum" sz="quarter" idx="12"/>
            <p:custDataLst>
              <p:tags r:id="rId5"/>
            </p:custDataLst>
          </p:nvPr>
        </p:nvSpPr>
        <p:spPr/>
        <p:txBody>
          <a:bodyPr/>
          <a:lstStyle/>
          <a:p>
            <a:fld id="{18D25734-BAAB-45B8-8828-031302FAFDE5}" type="slidenum">
              <a:rPr lang="fr-CA" smtClean="0"/>
              <a:t>16</a:t>
            </a:fld>
            <a:endParaRPr lang="fr-CA"/>
          </a:p>
        </p:txBody>
      </p:sp>
    </p:spTree>
    <p:extLst>
      <p:ext uri="{BB962C8B-B14F-4D97-AF65-F5344CB8AC3E}">
        <p14:creationId xmlns:p14="http://schemas.microsoft.com/office/powerpoint/2010/main" val="2986090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323987"/>
          </a:xfrm>
          <a:prstGeom prst="rect">
            <a:avLst/>
          </a:prstGeom>
          <a:noFill/>
        </p:spPr>
        <p:txBody>
          <a:bodyPr wrap="square">
            <a:spAutoFit/>
          </a:bodyPr>
          <a:lstStyle/>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La personne salariée en autogestion peut, de façon volontaire, aménager son horaire de travail, notamment de la façon suivante :</a:t>
            </a:r>
            <a:endParaRPr lang="fr-CA" dirty="0">
              <a:latin typeface="Arial" panose="020B0604020202020204" pitchFamily="34" charset="0"/>
              <a:ea typeface="Arial" panose="020B0604020202020204" pitchFamily="34" charset="0"/>
              <a:cs typeface="Times New Roman" panose="02020603050405020304" pitchFamily="18" charset="0"/>
            </a:endParaRPr>
          </a:p>
          <a:p>
            <a:pPr marL="228600" algn="just"/>
            <a:endParaRPr lang="fr-CA" sz="1800" kern="100" dirty="0">
              <a:effectLst/>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Avoir une journée régulière de travail de plus de huit (8) heures; </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Choisir un horaire sans égard au respect de l’intervalle minimum de seize (16) heures entre deux (2) quarts de travail lors d’un changement de quart;</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Échanger des quarts de travail à l’intérieur de l’horaire en cours; </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Travailler plus d’une fin de semaine sur deux; </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Choisir un autre étalement des heures ou de la semaine régulière de travail;</a:t>
            </a:r>
            <a:endParaRPr lang="fr-CA" dirty="0">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dirty="0">
                <a:effectLst/>
                <a:latin typeface="Arial" panose="020B0604020202020204" pitchFamily="34" charset="0"/>
                <a:ea typeface="Arial" panose="020B0604020202020204" pitchFamily="34" charset="0"/>
                <a:cs typeface="Arial" panose="020B0604020202020204" pitchFamily="34" charset="0"/>
              </a:rPr>
              <a:t>Travailler plus de cinq (5) jours consécutifs.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25FC8F0D-C30F-1687-0C59-51DD3D95BA4B}"/>
              </a:ext>
            </a:extLst>
          </p:cNvPr>
          <p:cNvSpPr>
            <a:spLocks noGrp="1"/>
          </p:cNvSpPr>
          <p:nvPr>
            <p:ph type="sldNum" sz="quarter" idx="12"/>
            <p:custDataLst>
              <p:tags r:id="rId5"/>
            </p:custDataLst>
          </p:nvPr>
        </p:nvSpPr>
        <p:spPr/>
        <p:txBody>
          <a:bodyPr/>
          <a:lstStyle/>
          <a:p>
            <a:fld id="{18D25734-BAAB-45B8-8828-031302FAFDE5}" type="slidenum">
              <a:rPr lang="fr-CA" smtClean="0"/>
              <a:t>17</a:t>
            </a:fld>
            <a:endParaRPr lang="fr-CA"/>
          </a:p>
        </p:txBody>
      </p:sp>
    </p:spTree>
    <p:extLst>
      <p:ext uri="{BB962C8B-B14F-4D97-AF65-F5344CB8AC3E}">
        <p14:creationId xmlns:p14="http://schemas.microsoft.com/office/powerpoint/2010/main" val="2042886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769989"/>
          </a:xfrm>
          <a:prstGeom prst="rect">
            <a:avLst/>
          </a:prstGeom>
          <a:noFill/>
        </p:spPr>
        <p:txBody>
          <a:bodyPr wrap="square">
            <a:spAutoFit/>
          </a:bodyPr>
          <a:lstStyle/>
          <a:p>
            <a:pPr marL="228600" algn="just"/>
            <a:r>
              <a:rPr lang="fr-CA" sz="1800" u="sng" kern="100" dirty="0">
                <a:effectLst/>
                <a:latin typeface="Arial" panose="020B0604020202020204" pitchFamily="34" charset="0"/>
                <a:ea typeface="Times New Roman" panose="02020603050405020304" pitchFamily="18" charset="0"/>
                <a:cs typeface="Arial" panose="020B0604020202020204" pitchFamily="34" charset="0"/>
              </a:rPr>
              <a:t>À l’exception de l’application du volontariat, l’autogestion ne peut avoir pour effet de modifier les éléments constitutifs du poste d’un membre de l’équipe de travail en autogestion ou de diminuer le nombre d’heures prévu à son poste.</a:t>
            </a:r>
            <a:endParaRPr lang="fr-CA" sz="1800" u="sng"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Étant donné le caractère volontaire du modèle d’autogestion, l’équipe, après avoir confirmé qu’elle n’adhère plus à ce mode de gestion, peut en tout temps y mettre fin.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Times New Roman" panose="02020603050405020304" pitchFamily="18" charset="0"/>
                <a:cs typeface="Arial" panose="020B0604020202020204" pitchFamily="34" charset="0"/>
              </a:rPr>
              <a:t>À l’occasion d’un affichage de poste, les parties locales conviennent d’inscrire la mention, à titre indicatif, que ce poste fait actuellement partie d’un service ou d’une unité de soins autogérée.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10854F16-5569-853D-D2F7-9F7F1A4935C1}"/>
              </a:ext>
            </a:extLst>
          </p:cNvPr>
          <p:cNvSpPr>
            <a:spLocks noGrp="1"/>
          </p:cNvSpPr>
          <p:nvPr>
            <p:ph type="sldNum" sz="quarter" idx="12"/>
            <p:custDataLst>
              <p:tags r:id="rId5"/>
            </p:custDataLst>
          </p:nvPr>
        </p:nvSpPr>
        <p:spPr/>
        <p:txBody>
          <a:bodyPr/>
          <a:lstStyle/>
          <a:p>
            <a:fld id="{18D25734-BAAB-45B8-8828-031302FAFDE5}" type="slidenum">
              <a:rPr lang="fr-CA" smtClean="0"/>
              <a:t>18</a:t>
            </a:fld>
            <a:endParaRPr lang="fr-CA"/>
          </a:p>
        </p:txBody>
      </p:sp>
    </p:spTree>
    <p:extLst>
      <p:ext uri="{BB962C8B-B14F-4D97-AF65-F5344CB8AC3E}">
        <p14:creationId xmlns:p14="http://schemas.microsoft.com/office/powerpoint/2010/main" val="383709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215991"/>
          </a:xfrm>
          <a:prstGeom prst="rect">
            <a:avLst/>
          </a:prstGeom>
          <a:noFill/>
        </p:spPr>
        <p:txBody>
          <a:bodyPr wrap="square">
            <a:spAutoFit/>
          </a:bodyPr>
          <a:lstStyle/>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Le comité de relations de travail est mandaté pour assurer la mise en œuvre et le suivi de l’application de la présente lettre d’entente. </a:t>
            </a:r>
          </a:p>
          <a:p>
            <a:pPr marL="228600" algn="just"/>
            <a:endParaRPr lang="fr-CA" sz="1800" kern="100" dirty="0">
              <a:effectLst/>
              <a:latin typeface="Arial" panose="020B0604020202020204" pitchFamily="34" charset="0"/>
              <a:ea typeface="Arial" panose="020B0604020202020204" pitchFamily="34" charset="0"/>
              <a:cs typeface="Arial" panose="020B0604020202020204" pitchFamily="34"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Les parties nationales conviennent de confier au comité national permanent de négociation le mandat de discuter des enjeux rencontrés par les parties.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custDataLst>
              <p:tags r:id="rId5"/>
            </p:custDataLst>
          </p:nvPr>
        </p:nvSpPr>
        <p:spPr/>
        <p:txBody>
          <a:bodyPr/>
          <a:lstStyle/>
          <a:p>
            <a:fld id="{18D25734-BAAB-45B8-8828-031302FAFDE5}" type="slidenum">
              <a:rPr lang="fr-CA" smtClean="0"/>
              <a:t>19</a:t>
            </a:fld>
            <a:endParaRPr lang="fr-CA"/>
          </a:p>
        </p:txBody>
      </p:sp>
    </p:spTree>
    <p:extLst>
      <p:ext uri="{BB962C8B-B14F-4D97-AF65-F5344CB8AC3E}">
        <p14:creationId xmlns:p14="http://schemas.microsoft.com/office/powerpoint/2010/main" val="87015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b="1" dirty="0">
                <a:latin typeface="Arial" panose="020B0604020202020204" pitchFamily="34" charset="0"/>
                <a:cs typeface="Arial" panose="020B0604020202020204" pitchFamily="34" charset="0"/>
              </a:rPr>
              <a:t>Contenu de l’hypothèse d’entente de principe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85028" y="1212209"/>
            <a:ext cx="10646981" cy="4247317"/>
          </a:xfrm>
          <a:prstGeom prst="rect">
            <a:avLst/>
          </a:prstGeom>
          <a:noFill/>
        </p:spPr>
        <p:txBody>
          <a:bodyPr wrap="square">
            <a:spAutoFit/>
          </a:bodyPr>
          <a:lstStyle/>
          <a:p>
            <a:r>
              <a:rPr lang="fr-CA" b="1" dirty="0">
                <a:latin typeface="Arial" panose="020B0604020202020204" pitchFamily="34" charset="0"/>
                <a:cs typeface="Arial" panose="020B0604020202020204" pitchFamily="34" charset="0"/>
              </a:rPr>
              <a:t>Contenu de l’hypothèse d’entente de principe</a:t>
            </a:r>
          </a:p>
          <a:p>
            <a:endParaRPr lang="fr-CA"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Formation et transfert des connaissances;</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Déjudiciarisation;</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Autogestion des horaires;</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Aménagements du temps de travail;</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Déplacement;</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Temps supplémentaire;</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Primes;</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Ancienneté;</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Main-d’œuvre indépendante;</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Mesures régionales;</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Notion de service;</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Comités nationaux de travail </a:t>
            </a:r>
            <a:r>
              <a:rPr lang="fr-CA" dirty="0" err="1">
                <a:latin typeface="Arial" panose="020B0604020202020204" pitchFamily="34" charset="0"/>
                <a:cs typeface="Arial" panose="020B0604020202020204" pitchFamily="34" charset="0"/>
              </a:rPr>
              <a:t>interrondes</a:t>
            </a:r>
            <a:r>
              <a:rPr lang="fr-CA"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fr-CA" dirty="0">
                <a:latin typeface="Arial" panose="020B0604020202020204" pitchFamily="34" charset="0"/>
                <a:cs typeface="Arial" panose="020B0604020202020204" pitchFamily="34" charset="0"/>
              </a:rPr>
              <a:t>Autres mesures spécifiques aux catégories de personnel.</a:t>
            </a:r>
          </a:p>
        </p:txBody>
      </p:sp>
      <p:sp>
        <p:nvSpPr>
          <p:cNvPr id="4" name="Espace réservé du numéro de diapositive 3">
            <a:extLst>
              <a:ext uri="{FF2B5EF4-FFF2-40B4-BE49-F238E27FC236}">
                <a16:creationId xmlns:a16="http://schemas.microsoft.com/office/drawing/2014/main" id="{90A197B2-5A78-0776-642B-523C72A14B05}"/>
              </a:ext>
            </a:extLst>
          </p:cNvPr>
          <p:cNvSpPr>
            <a:spLocks noGrp="1"/>
          </p:cNvSpPr>
          <p:nvPr>
            <p:ph type="sldNum" sz="quarter" idx="12"/>
            <p:custDataLst>
              <p:tags r:id="rId5"/>
            </p:custDataLst>
          </p:nvPr>
        </p:nvSpPr>
        <p:spPr/>
        <p:txBody>
          <a:bodyPr/>
          <a:lstStyle/>
          <a:p>
            <a:fld id="{18D25734-BAAB-45B8-8828-031302FAFDE5}" type="slidenum">
              <a:rPr lang="fr-CA" smtClean="0"/>
              <a:t>2</a:t>
            </a:fld>
            <a:endParaRPr lang="fr-CA"/>
          </a:p>
        </p:txBody>
      </p:sp>
    </p:spTree>
    <p:extLst>
      <p:ext uri="{BB962C8B-B14F-4D97-AF65-F5344CB8AC3E}">
        <p14:creationId xmlns:p14="http://schemas.microsoft.com/office/powerpoint/2010/main" val="2564457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Autogestion des horaires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74438" y="1193495"/>
            <a:ext cx="10717908" cy="4789003"/>
          </a:xfrm>
          <a:prstGeom prst="rect">
            <a:avLst/>
          </a:prstGeom>
          <a:noFill/>
        </p:spPr>
        <p:txBody>
          <a:bodyPr wrap="square">
            <a:spAutoFit/>
          </a:bodyPr>
          <a:lstStyle/>
          <a:p>
            <a:pPr>
              <a:lnSpc>
                <a:spcPct val="105000"/>
              </a:lnSpc>
              <a:spcAft>
                <a:spcPts val="800"/>
              </a:spcAft>
            </a:pPr>
            <a:r>
              <a:rPr lang="fr-CA" sz="1700" b="1" dirty="0">
                <a:latin typeface="Arial" panose="020B0604020202020204" pitchFamily="34" charset="0"/>
                <a:ea typeface="Calibri" panose="020F0502020204030204" pitchFamily="34" charset="0"/>
                <a:cs typeface="Arial" panose="020B0604020202020204" pitchFamily="34" charset="0"/>
              </a:rPr>
              <a:t>L</a:t>
            </a:r>
            <a:r>
              <a:rPr lang="fr-CA" sz="1700" b="1" dirty="0">
                <a:effectLst/>
                <a:latin typeface="Arial" panose="020B0604020202020204" pitchFamily="34" charset="0"/>
                <a:ea typeface="Calibri" panose="020F0502020204030204" pitchFamily="34" charset="0"/>
                <a:cs typeface="Arial" panose="020B0604020202020204" pitchFamily="34" charset="0"/>
              </a:rPr>
              <a:t>ettre d’entente sur l’autogestion des horaires afin de reconnaître l’assiduité au travail </a:t>
            </a:r>
            <a:endParaRPr lang="fr-CA" sz="1700" b="1"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5000"/>
              </a:lnSpc>
              <a:spcAft>
                <a:spcPts val="800"/>
              </a:spcAf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Les personnes salariées des quatre (4) catégories de personnel œuvrant dans des services et titres d’emploi visés par l’autogestion des horaires de travail dans un service 24/7;</a:t>
            </a:r>
          </a:p>
          <a:p>
            <a:pPr marL="285750" indent="-285750">
              <a:lnSpc>
                <a:spcPct val="105000"/>
              </a:lnSpc>
              <a:spcAft>
                <a:spcPts val="800"/>
              </a:spcAft>
              <a:buFont typeface="Arial" panose="020B0604020202020204" pitchFamily="34" charset="0"/>
              <a:buChar char="•"/>
            </a:pPr>
            <a:r>
              <a:rPr lang="fr-CA" sz="1700" dirty="0">
                <a:latin typeface="Arial" panose="020B0604020202020204" pitchFamily="34" charset="0"/>
                <a:ea typeface="Times New Roman" panose="02020603050405020304" pitchFamily="18" charset="0"/>
                <a:cs typeface="Arial" panose="020B0604020202020204" pitchFamily="34" charset="0"/>
              </a:rPr>
              <a:t>Versement d’un montant forfaitaire pouvant atteindre 300 $ par mois :</a:t>
            </a:r>
          </a:p>
          <a:p>
            <a:pPr marL="742950" lvl="1" indent="-285750">
              <a:lnSpc>
                <a:spcPct val="105000"/>
              </a:lnSpc>
              <a:spcAft>
                <a:spcPts val="800"/>
              </a:spcAf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La personne salariée reçoit un montant forfaitaire de cent dollars (100 $) lorsqu’elle travaille effectivement l’équivalent d’un temps complet lors de la première période de deux (2) semaines;</a:t>
            </a:r>
            <a:endParaRPr lang="fr-CA" sz="1700" dirty="0">
              <a:latin typeface="Arial" panose="020B0604020202020204" pitchFamily="34" charset="0"/>
              <a:ea typeface="Times New Roman" panose="02020603050405020304" pitchFamily="18" charset="0"/>
              <a:cs typeface="Arial" panose="020B0604020202020204" pitchFamily="34" charset="0"/>
            </a:endParaRPr>
          </a:p>
          <a:p>
            <a:pPr marL="742950" lvl="1" indent="-285750">
              <a:lnSpc>
                <a:spcPct val="105000"/>
              </a:lnSpc>
              <a:spcAft>
                <a:spcPts val="800"/>
              </a:spcAf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La personne salariée reçoit un montant forfaitaire de deux cents dollars (200 $) lorsqu’elle travaille effectivement l’équivalent d’un temps complet lors de la deuxième période de deux (2) semaines, consécutive à la première; </a:t>
            </a:r>
            <a:endParaRPr lang="fr-CA" sz="1700"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5000"/>
              </a:lnSpc>
              <a:spcAft>
                <a:spcPts val="800"/>
              </a:spcAf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Au terme de la période de quatre (4) semaines consécutives, la personne salariée qui maintient les conditions d’éligibilité peut recevoir à nouveau les montants forfaitaires susmentionnés, selon la même séquence;</a:t>
            </a:r>
          </a:p>
          <a:p>
            <a:pPr marL="285750" indent="-285750">
              <a:buFont typeface="Arial" panose="020B0604020202020204" pitchFamily="34" charset="0"/>
              <a:buChar char="•"/>
            </a:pPr>
            <a:r>
              <a:rPr lang="fr-CA" sz="1700" dirty="0">
                <a:effectLst/>
                <a:latin typeface="Arial" panose="020B0604020202020204" pitchFamily="34" charset="0"/>
                <a:ea typeface="Calibri" panose="020F0502020204030204" pitchFamily="34" charset="0"/>
                <a:cs typeface="Arial" panose="020B0604020202020204" pitchFamily="34" charset="0"/>
              </a:rPr>
              <a:t>Le montant forfaitaire reçu est modulé au prorata des heures régulières travaillées lors de la période de référence</a:t>
            </a:r>
            <a:r>
              <a:rPr lang="fr-CA" sz="1700" dirty="0">
                <a:latin typeface="Arial" panose="020B0604020202020204" pitchFamily="34" charset="0"/>
                <a:ea typeface="Calibri" panose="020F0502020204030204" pitchFamily="34" charset="0"/>
                <a:cs typeface="Arial" panose="020B0604020202020204" pitchFamily="34" charset="0"/>
              </a:rPr>
              <a:t>;</a:t>
            </a:r>
          </a:p>
          <a:p>
            <a:pPr marL="285750" indent="-285750">
              <a:buFont typeface="Arial" panose="020B0604020202020204" pitchFamily="34" charset="0"/>
              <a:buChar char="•"/>
            </a:pPr>
            <a:r>
              <a:rPr lang="fr-CA" sz="1700" dirty="0">
                <a:latin typeface="Arial" panose="020B0604020202020204" pitchFamily="34" charset="0"/>
                <a:cs typeface="Arial" panose="020B0604020202020204" pitchFamily="34" charset="0"/>
              </a:rPr>
              <a:t>Cette mesure prendra fin le 30 mars 2028.</a:t>
            </a:r>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custDataLst>
              <p:tags r:id="rId5"/>
            </p:custDataLst>
          </p:nvPr>
        </p:nvSpPr>
        <p:spPr/>
        <p:txBody>
          <a:bodyPr/>
          <a:lstStyle/>
          <a:p>
            <a:fld id="{18D25734-BAAB-45B8-8828-031302FAFDE5}" type="slidenum">
              <a:rPr lang="fr-CA" smtClean="0"/>
              <a:t>20</a:t>
            </a:fld>
            <a:endParaRPr lang="fr-CA"/>
          </a:p>
        </p:txBody>
      </p:sp>
    </p:spTree>
    <p:extLst>
      <p:ext uri="{BB962C8B-B14F-4D97-AF65-F5344CB8AC3E}">
        <p14:creationId xmlns:p14="http://schemas.microsoft.com/office/powerpoint/2010/main" val="3238299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431983"/>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dirty="0">
                <a:effectLst/>
                <a:latin typeface="Arial" panose="020B0604020202020204" pitchFamily="34" charset="0"/>
                <a:ea typeface="Arial" panose="020B0604020202020204" pitchFamily="34" charset="0"/>
                <a:cs typeface="Arial" panose="020B0604020202020204" pitchFamily="34" charset="0"/>
              </a:rPr>
              <a:t>Horaire de 4 jours (Annexe P);</a:t>
            </a:r>
          </a:p>
          <a:p>
            <a:pPr marL="342900" indent="-342900">
              <a:buFontTx/>
              <a:buAutoNum type="arabicPeriod"/>
            </a:pPr>
            <a:r>
              <a:rPr lang="fr-CA" dirty="0">
                <a:effectLst/>
                <a:latin typeface="Arial" panose="020B0604020202020204" pitchFamily="34" charset="0"/>
                <a:ea typeface="Calibri" panose="020F0502020204030204" pitchFamily="34" charset="0"/>
                <a:cs typeface="Arial" panose="020B0604020202020204" pitchFamily="34" charset="0"/>
              </a:rPr>
              <a:t>Horaires atypiques (Annexe Y);</a:t>
            </a:r>
          </a:p>
          <a:p>
            <a:pPr marL="342900" indent="-342900">
              <a:buFontTx/>
              <a:buAutoNum type="arabicPeriod"/>
            </a:pPr>
            <a:r>
              <a:rPr lang="fr-CA" dirty="0">
                <a:latin typeface="Arial" panose="020B0604020202020204" pitchFamily="34" charset="0"/>
                <a:ea typeface="Calibri" panose="020F0502020204030204" pitchFamily="34" charset="0"/>
                <a:cs typeface="Arial" panose="020B0604020202020204" pitchFamily="34" charset="0"/>
              </a:rPr>
              <a:t>ATT 9/14 de soir pour la catégorie 1</a:t>
            </a:r>
            <a:r>
              <a:rPr lang="fr-CA" dirty="0">
                <a:effectLst/>
                <a:latin typeface="Arial" panose="020B0604020202020204" pitchFamily="34" charset="0"/>
                <a:ea typeface="Calibri" panose="020F0502020204030204" pitchFamily="34" charset="0"/>
                <a:cs typeface="Arial" panose="020B0604020202020204" pitchFamily="34" charset="0"/>
              </a:rPr>
              <a:t> (</a:t>
            </a:r>
            <a:r>
              <a:rPr lang="fr-CA" dirty="0">
                <a:latin typeface="Arial" panose="020B0604020202020204" pitchFamily="34" charset="0"/>
                <a:ea typeface="Calibri" panose="020F0502020204030204" pitchFamily="34" charset="0"/>
                <a:cs typeface="Arial" panose="020B0604020202020204" pitchFamily="34" charset="0"/>
              </a:rPr>
              <a:t>lettre d’entente n</a:t>
            </a:r>
            <a:r>
              <a:rPr lang="fr-CA" baseline="30000" dirty="0">
                <a:latin typeface="Arial" panose="020B0604020202020204" pitchFamily="34" charset="0"/>
                <a:ea typeface="Calibri" panose="020F0502020204030204" pitchFamily="34" charset="0"/>
                <a:cs typeface="Arial" panose="020B0604020202020204" pitchFamily="34" charset="0"/>
              </a:rPr>
              <a:t>o</a:t>
            </a:r>
            <a:r>
              <a:rPr lang="fr-CA" dirty="0">
                <a:latin typeface="Arial" panose="020B0604020202020204" pitchFamily="34" charset="0"/>
                <a:ea typeface="Calibri" panose="020F0502020204030204" pitchFamily="34" charset="0"/>
                <a:cs typeface="Arial" panose="020B0604020202020204" pitchFamily="34" charset="0"/>
              </a:rPr>
              <a:t> 35</a:t>
            </a:r>
            <a:r>
              <a:rPr lang="fr-CA" dirty="0">
                <a:effectLst/>
                <a:latin typeface="Arial" panose="020B0604020202020204" pitchFamily="34" charset="0"/>
                <a:ea typeface="Calibri" panose="020F0502020204030204" pitchFamily="34" charset="0"/>
                <a:cs typeface="Arial" panose="020B0604020202020204" pitchFamily="34" charset="0"/>
              </a:rPr>
              <a:t>);</a:t>
            </a:r>
          </a:p>
          <a:p>
            <a:pPr marL="342900" indent="-342900">
              <a:buFontTx/>
              <a:buAutoNum type="arabicPeriod"/>
            </a:pPr>
            <a:r>
              <a:rPr lang="fr-CA" dirty="0">
                <a:latin typeface="Arial" panose="020B0604020202020204" pitchFamily="34" charset="0"/>
                <a:ea typeface="Calibri" panose="020F0502020204030204" pitchFamily="34" charset="0"/>
                <a:cs typeface="Arial" panose="020B0604020202020204" pitchFamily="34" charset="0"/>
              </a:rPr>
              <a:t>ATT de jour, de soir, de nuit et sur quart de rotation</a:t>
            </a:r>
            <a:r>
              <a:rPr lang="fr-CA" dirty="0">
                <a:effectLst/>
                <a:latin typeface="Arial" panose="020B0604020202020204" pitchFamily="34" charset="0"/>
                <a:ea typeface="Calibri" panose="020F0502020204030204" pitchFamily="34" charset="0"/>
                <a:cs typeface="Arial" panose="020B0604020202020204" pitchFamily="34" charset="0"/>
              </a:rPr>
              <a:t> (</a:t>
            </a:r>
            <a:r>
              <a:rPr lang="fr-CA" dirty="0">
                <a:latin typeface="Arial" panose="020B0604020202020204" pitchFamily="34" charset="0"/>
                <a:ea typeface="Calibri" panose="020F0502020204030204" pitchFamily="34" charset="0"/>
                <a:cs typeface="Arial" panose="020B0604020202020204" pitchFamily="34" charset="0"/>
              </a:rPr>
              <a:t>lettre d’entente n</a:t>
            </a:r>
            <a:r>
              <a:rPr lang="fr-CA" baseline="30000" dirty="0">
                <a:latin typeface="Arial" panose="020B0604020202020204" pitchFamily="34" charset="0"/>
                <a:ea typeface="Calibri" panose="020F0502020204030204" pitchFamily="34" charset="0"/>
                <a:cs typeface="Arial" panose="020B0604020202020204" pitchFamily="34" charset="0"/>
              </a:rPr>
              <a:t>o</a:t>
            </a:r>
            <a:r>
              <a:rPr lang="fr-CA" dirty="0">
                <a:latin typeface="Arial" panose="020B0604020202020204" pitchFamily="34" charset="0"/>
                <a:ea typeface="Calibri" panose="020F0502020204030204" pitchFamily="34" charset="0"/>
                <a:cs typeface="Arial" panose="020B0604020202020204" pitchFamily="34" charset="0"/>
              </a:rPr>
              <a:t> 36</a:t>
            </a:r>
            <a:r>
              <a:rPr lang="fr-CA" dirty="0">
                <a:effectLst/>
                <a:latin typeface="Arial" panose="020B0604020202020204" pitchFamily="34" charset="0"/>
                <a:ea typeface="Calibri" panose="020F0502020204030204" pitchFamily="34" charset="0"/>
                <a:cs typeface="Arial" panose="020B0604020202020204" pitchFamily="34" charset="0"/>
              </a:rPr>
              <a:t>);</a:t>
            </a:r>
          </a:p>
          <a:p>
            <a:pPr marL="342900" indent="-342900">
              <a:buFontTx/>
              <a:buAutoNum type="arabicPeriod"/>
            </a:pPr>
            <a:r>
              <a:rPr lang="fr-CA" sz="1800" dirty="0">
                <a:effectLst/>
                <a:latin typeface="Arial" panose="020B0604020202020204" pitchFamily="34" charset="0"/>
                <a:ea typeface="Calibri" panose="020F0502020204030204" pitchFamily="34" charset="0"/>
                <a:cs typeface="Times New Roman" panose="02020603050405020304" pitchFamily="18" charset="0"/>
              </a:rPr>
              <a:t>Intégration de nouveaux ATT pour les équipes en autogestion des horaire</a:t>
            </a:r>
            <a:r>
              <a:rPr lang="fr-CA" dirty="0">
                <a:latin typeface="Arial" panose="020B0604020202020204" pitchFamily="34" charset="0"/>
                <a:ea typeface="Calibri" panose="020F0502020204030204" pitchFamily="34" charset="0"/>
                <a:cs typeface="Times New Roman" panose="02020603050405020304" pitchFamily="18" charset="0"/>
              </a:rPr>
              <a:t>s;</a:t>
            </a:r>
          </a:p>
          <a:p>
            <a:pPr marL="342900" indent="-342900">
              <a:buFontTx/>
              <a:buAutoNum type="arabicPeriod"/>
            </a:pPr>
            <a:r>
              <a:rPr lang="fr-CA" sz="1800" dirty="0">
                <a:effectLst/>
                <a:latin typeface="Arial" panose="020B0604020202020204" pitchFamily="34" charset="0"/>
                <a:ea typeface="Calibri" panose="020F0502020204030204" pitchFamily="34" charset="0"/>
                <a:cs typeface="Times New Roman" panose="02020603050405020304" pitchFamily="18" charset="0"/>
              </a:rPr>
              <a:t>Intégration d’un nouvel ATT de fin de semaine avec prime bonifiée;</a:t>
            </a:r>
          </a:p>
          <a:p>
            <a:pPr marL="342900" indent="-342900">
              <a:buFontTx/>
              <a:buAutoNum type="arabicPeriod"/>
            </a:pPr>
            <a:r>
              <a:rPr lang="fr-CA" sz="1800" dirty="0">
                <a:effectLst/>
                <a:latin typeface="Arial" panose="020B0604020202020204" pitchFamily="34" charset="0"/>
                <a:ea typeface="Calibri" panose="020F0502020204030204" pitchFamily="34" charset="0"/>
                <a:cs typeface="Times New Roman" panose="02020603050405020304" pitchFamily="18" charset="0"/>
              </a:rPr>
              <a:t> </a:t>
            </a:r>
            <a:r>
              <a:rPr lang="fr-CA" dirty="0">
                <a:latin typeface="Arial" panose="020B0604020202020204" pitchFamily="34" charset="0"/>
                <a:ea typeface="Arial" panose="020B0604020202020204" pitchFamily="34" charset="0"/>
                <a:cs typeface="Times New Roman" panose="02020603050405020304" pitchFamily="18" charset="0"/>
              </a:rPr>
              <a:t>Ajout d’un mandat au c</a:t>
            </a:r>
            <a:r>
              <a:rPr lang="fr-CA" sz="1800" dirty="0">
                <a:effectLst/>
                <a:latin typeface="Arial" panose="020B0604020202020204" pitchFamily="34" charset="0"/>
                <a:ea typeface="Calibri" panose="020F0502020204030204" pitchFamily="34" charset="0"/>
                <a:cs typeface="Times New Roman" panose="02020603050405020304" pitchFamily="18" charset="0"/>
              </a:rPr>
              <a:t>omité</a:t>
            </a:r>
            <a:r>
              <a:rPr lang="fr-CA" sz="1800" dirty="0">
                <a:effectLst/>
                <a:latin typeface="Arial" panose="020B0604020202020204" pitchFamily="34" charset="0"/>
                <a:ea typeface="Arial" panose="020B0604020202020204" pitchFamily="34" charset="0"/>
                <a:cs typeface="Times New Roman" panose="02020603050405020304" pitchFamily="18" charset="0"/>
              </a:rPr>
              <a:t> de relation de travail.</a:t>
            </a:r>
            <a:endParaRPr lang="fr-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Tx/>
              <a:buAutoNum type="arabicPeriod"/>
            </a:pPr>
            <a:endParaRPr lang="fr-CA"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custDataLst>
              <p:tags r:id="rId5"/>
            </p:custDataLst>
          </p:nvPr>
        </p:nvSpPr>
        <p:spPr/>
        <p:txBody>
          <a:bodyPr/>
          <a:lstStyle/>
          <a:p>
            <a:fld id="{18D25734-BAAB-45B8-8828-031302FAFDE5}" type="slidenum">
              <a:rPr lang="fr-CA" smtClean="0"/>
              <a:t>21</a:t>
            </a:fld>
            <a:endParaRPr lang="fr-CA"/>
          </a:p>
        </p:txBody>
      </p:sp>
    </p:spTree>
    <p:extLst>
      <p:ext uri="{BB962C8B-B14F-4D97-AF65-F5344CB8AC3E}">
        <p14:creationId xmlns:p14="http://schemas.microsoft.com/office/powerpoint/2010/main" val="1424175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5" y="1212209"/>
            <a:ext cx="10780699" cy="2351541"/>
          </a:xfrm>
          <a:prstGeom prst="rect">
            <a:avLst/>
          </a:prstGeom>
          <a:noFill/>
        </p:spPr>
        <p:txBody>
          <a:bodyPr wrap="square">
            <a:spAutoFit/>
          </a:bodyPr>
          <a:lstStyle/>
          <a:p>
            <a:pPr lvl="0">
              <a:lnSpc>
                <a:spcPct val="107000"/>
              </a:lnSpc>
            </a:pPr>
            <a:r>
              <a:rPr lang="fr-CA" b="1" dirty="0">
                <a:effectLst/>
                <a:latin typeface="Arial" panose="020B0604020202020204" pitchFamily="34" charset="0"/>
                <a:ea typeface="Calibri" panose="020F0502020204030204" pitchFamily="34" charset="0"/>
                <a:cs typeface="Arial" panose="020B0604020202020204" pitchFamily="34" charset="0"/>
              </a:rPr>
              <a:t>Horaire de 4 jours (Annexe P)</a:t>
            </a:r>
          </a:p>
          <a:p>
            <a:pPr lvl="0">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07000"/>
              </a:lnSpc>
              <a:buFont typeface="Arial" panose="020B0604020202020204" pitchFamily="34" charset="0"/>
              <a:buChar char="•"/>
            </a:pPr>
            <a:r>
              <a:rPr lang="fr-CA" dirty="0">
                <a:effectLst/>
                <a:latin typeface="Arial" panose="020B0604020202020204" pitchFamily="34" charset="0"/>
                <a:ea typeface="Calibri" panose="020F0502020204030204" pitchFamily="34" charset="0"/>
                <a:cs typeface="Arial" panose="020B0604020202020204" pitchFamily="34" charset="0"/>
              </a:rPr>
              <a:t>de permettre l’accès volontaire à l’ATT après une entente entre une personne salariée et l’employeur;</a:t>
            </a:r>
          </a:p>
          <a:p>
            <a:pPr marL="285750" lvl="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de retirer la notion d’aire d’application;</a:t>
            </a:r>
          </a:p>
          <a:p>
            <a:pPr marL="285750" lvl="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a:t>
            </a:r>
            <a:r>
              <a:rPr lang="fr-CA" dirty="0">
                <a:effectLst/>
                <a:latin typeface="Arial" panose="020B0604020202020204" pitchFamily="34" charset="0"/>
                <a:ea typeface="Calibri" panose="020F0502020204030204" pitchFamily="34" charset="0"/>
                <a:cs typeface="Arial" panose="020B0604020202020204" pitchFamily="34" charset="0"/>
              </a:rPr>
              <a:t>’indiquer que </a:t>
            </a:r>
            <a:r>
              <a:rPr lang="fr-CA" dirty="0">
                <a:latin typeface="Arial" panose="020B0604020202020204" pitchFamily="34" charset="0"/>
                <a:ea typeface="Calibri" panose="020F0502020204030204" pitchFamily="34" charset="0"/>
                <a:cs typeface="Arial" panose="020B0604020202020204" pitchFamily="34" charset="0"/>
              </a:rPr>
              <a:t>l</a:t>
            </a:r>
            <a:r>
              <a:rPr lang="fr-CA" dirty="0">
                <a:effectLst/>
                <a:latin typeface="Arial" panose="020B0604020202020204" pitchFamily="34" charset="0"/>
                <a:ea typeface="Calibri" panose="020F0502020204030204" pitchFamily="34" charset="0"/>
                <a:cs typeface="Arial" panose="020B0604020202020204" pitchFamily="34" charset="0"/>
              </a:rPr>
              <a:t>orsqu’il n’est pas possible d’accorder l’accès à l’horaire de 4 jours à l’ensemble des personnes salariées volontaires, l’employeur déploie ledit aménagement de temps de travail en tenant compte de l’ancienneté.</a:t>
            </a: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custDataLst>
              <p:tags r:id="rId5"/>
            </p:custDataLst>
          </p:nvPr>
        </p:nvSpPr>
        <p:spPr/>
        <p:txBody>
          <a:bodyPr/>
          <a:lstStyle/>
          <a:p>
            <a:fld id="{18D25734-BAAB-45B8-8828-031302FAFDE5}" type="slidenum">
              <a:rPr lang="fr-CA" smtClean="0"/>
              <a:t>22</a:t>
            </a:fld>
            <a:endParaRPr lang="fr-CA"/>
          </a:p>
        </p:txBody>
      </p:sp>
    </p:spTree>
    <p:extLst>
      <p:ext uri="{BB962C8B-B14F-4D97-AF65-F5344CB8AC3E}">
        <p14:creationId xmlns:p14="http://schemas.microsoft.com/office/powerpoint/2010/main" val="112911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5" y="1212209"/>
            <a:ext cx="10808409" cy="4129720"/>
          </a:xfrm>
          <a:prstGeom prst="rect">
            <a:avLst/>
          </a:prstGeom>
          <a:noFill/>
        </p:spPr>
        <p:txBody>
          <a:bodyPr wrap="square">
            <a:spAutoFit/>
          </a:bodyPr>
          <a:lstStyle/>
          <a:p>
            <a:pPr lvl="0">
              <a:lnSpc>
                <a:spcPct val="107000"/>
              </a:lnSpc>
            </a:pPr>
            <a:r>
              <a:rPr lang="fr-CA" b="1" dirty="0">
                <a:effectLst/>
                <a:latin typeface="Arial" panose="020B0604020202020204" pitchFamily="34" charset="0"/>
                <a:ea typeface="Calibri" panose="020F0502020204030204" pitchFamily="34" charset="0"/>
                <a:cs typeface="Arial" panose="020B0604020202020204" pitchFamily="34" charset="0"/>
              </a:rPr>
              <a:t>Horaires atypiques (Annexe Y)</a:t>
            </a:r>
          </a:p>
          <a:p>
            <a:pPr lvl="0">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dirty="0">
                <a:effectLst/>
                <a:latin typeface="Arial" panose="020B0604020202020204" pitchFamily="34" charset="0"/>
                <a:ea typeface="Calibri" panose="020F0502020204030204" pitchFamily="34" charset="0"/>
                <a:cs typeface="Arial" panose="020B0604020202020204" pitchFamily="34" charset="0"/>
              </a:rPr>
              <a:t>de permettre l’accès volontaire à l’ATT après une entente entre une personne salariée et l’employeur;</a:t>
            </a: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Times New Roman" panose="02020603050405020304" pitchFamily="18" charset="0"/>
              </a:rPr>
              <a:t>de prévoir qu’u</a:t>
            </a:r>
            <a:r>
              <a:rPr lang="fr-CA" sz="1800" dirty="0">
                <a:effectLst/>
                <a:latin typeface="Arial" panose="020B0604020202020204" pitchFamily="34" charset="0"/>
                <a:ea typeface="Calibri" panose="020F0502020204030204" pitchFamily="34" charset="0"/>
                <a:cs typeface="Times New Roman" panose="02020603050405020304" pitchFamily="18" charset="0"/>
              </a:rPr>
              <a:t>ne telle entente est d’une durée minimale d’un an et est renouvelable; </a:t>
            </a: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Times New Roman" panose="02020603050405020304" pitchFamily="18" charset="0"/>
              </a:rPr>
              <a:t>d</a:t>
            </a:r>
            <a:r>
              <a:rPr lang="fr-CA" sz="1800" dirty="0">
                <a:effectLst/>
                <a:latin typeface="Arial" panose="020B0604020202020204" pitchFamily="34" charset="0"/>
                <a:ea typeface="Calibri" panose="020F0502020204030204" pitchFamily="34" charset="0"/>
                <a:cs typeface="Times New Roman" panose="02020603050405020304" pitchFamily="18" charset="0"/>
              </a:rPr>
              <a:t>e prévoir que l’employeur ou la personne salariée visée peut mettre fin à l’aménagement du temps de travail, avec un préavis de soixante (60) jours. Malgré ceci, l’employeur et la personne salariée visée peuvent mettre fin à l’aménagement du temps de travail en tout temps, si elles en conviennent;  </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de permettre une amplitude pouvant aller jusqu’à 16 h. Toutefois, dans l’éventualité où l’entente prévoit une amplitude de plus de 12 heures, l’employeur avise le syndicat;</a:t>
            </a: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a:t>
            </a:r>
            <a:r>
              <a:rPr lang="fr-CA" dirty="0">
                <a:effectLst/>
                <a:latin typeface="Arial" panose="020B0604020202020204" pitchFamily="34" charset="0"/>
                <a:ea typeface="Calibri" panose="020F0502020204030204" pitchFamily="34" charset="0"/>
                <a:cs typeface="Arial" panose="020B0604020202020204" pitchFamily="34" charset="0"/>
              </a:rPr>
              <a:t>’indiquer que </a:t>
            </a:r>
            <a:r>
              <a:rPr lang="fr-CA" dirty="0">
                <a:latin typeface="Arial" panose="020B0604020202020204" pitchFamily="34" charset="0"/>
                <a:ea typeface="Calibri" panose="020F0502020204030204" pitchFamily="34" charset="0"/>
                <a:cs typeface="Arial" panose="020B0604020202020204" pitchFamily="34" charset="0"/>
              </a:rPr>
              <a:t>l</a:t>
            </a:r>
            <a:r>
              <a:rPr lang="fr-CA" dirty="0">
                <a:effectLst/>
                <a:latin typeface="Arial" panose="020B0604020202020204" pitchFamily="34" charset="0"/>
                <a:ea typeface="Calibri" panose="020F0502020204030204" pitchFamily="34" charset="0"/>
                <a:cs typeface="Arial" panose="020B0604020202020204" pitchFamily="34" charset="0"/>
              </a:rPr>
              <a:t>orsqu’il n’est pas possible d’accorder l’accès à </a:t>
            </a:r>
            <a:r>
              <a:rPr lang="fr-CA" dirty="0">
                <a:latin typeface="Arial" panose="020B0604020202020204" pitchFamily="34" charset="0"/>
                <a:ea typeface="Calibri" panose="020F0502020204030204" pitchFamily="34" charset="0"/>
                <a:cs typeface="Arial" panose="020B0604020202020204" pitchFamily="34" charset="0"/>
              </a:rPr>
              <a:t>cet ATT</a:t>
            </a:r>
            <a:r>
              <a:rPr lang="fr-CA" dirty="0">
                <a:effectLst/>
                <a:latin typeface="Arial" panose="020B0604020202020204" pitchFamily="34" charset="0"/>
                <a:ea typeface="Calibri" panose="020F0502020204030204" pitchFamily="34" charset="0"/>
                <a:cs typeface="Arial" panose="020B0604020202020204" pitchFamily="34" charset="0"/>
              </a:rPr>
              <a:t> à l’ensemble des personnes salariées volontaires, l’employeur déploie ledit aménagement de temps de travail en tenant compte de l’ancienneté.</a:t>
            </a:r>
          </a:p>
          <a:p>
            <a:pPr marL="90170" algn="just">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custDataLst>
              <p:tags r:id="rId5"/>
            </p:custDataLst>
          </p:nvPr>
        </p:nvSpPr>
        <p:spPr/>
        <p:txBody>
          <a:bodyPr/>
          <a:lstStyle/>
          <a:p>
            <a:fld id="{18D25734-BAAB-45B8-8828-031302FAFDE5}" type="slidenum">
              <a:rPr lang="fr-CA" smtClean="0"/>
              <a:t>23</a:t>
            </a:fld>
            <a:endParaRPr lang="fr-CA"/>
          </a:p>
        </p:txBody>
      </p:sp>
    </p:spTree>
    <p:extLst>
      <p:ext uri="{BB962C8B-B14F-4D97-AF65-F5344CB8AC3E}">
        <p14:creationId xmlns:p14="http://schemas.microsoft.com/office/powerpoint/2010/main" val="1428370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058273"/>
          </a:xfrm>
          <a:prstGeom prst="rect">
            <a:avLst/>
          </a:prstGeom>
          <a:noFill/>
        </p:spPr>
        <p:txBody>
          <a:bodyPr wrap="square">
            <a:spAutoFit/>
          </a:bodyPr>
          <a:lstStyle/>
          <a:p>
            <a:pPr lvl="0">
              <a:lnSpc>
                <a:spcPct val="107000"/>
              </a:lnSpc>
            </a:pPr>
            <a:r>
              <a:rPr lang="fr-CA" b="1" dirty="0">
                <a:latin typeface="Arial" panose="020B0604020202020204" pitchFamily="34" charset="0"/>
                <a:ea typeface="Calibri" panose="020F0502020204030204" pitchFamily="34" charset="0"/>
                <a:cs typeface="Arial" panose="020B0604020202020204" pitchFamily="34" charset="0"/>
              </a:rPr>
              <a:t>ATT de jour, de soir, de nuit et sur quart de rotation</a:t>
            </a:r>
            <a:r>
              <a:rPr lang="fr-CA" b="1" dirty="0">
                <a:effectLst/>
                <a:latin typeface="Arial" panose="020B0604020202020204" pitchFamily="34" charset="0"/>
                <a:ea typeface="Calibri" panose="020F0502020204030204" pitchFamily="34" charset="0"/>
                <a:cs typeface="Arial" panose="020B0604020202020204" pitchFamily="34" charset="0"/>
              </a:rPr>
              <a:t> (</a:t>
            </a:r>
            <a:r>
              <a:rPr lang="fr-CA" b="1" dirty="0">
                <a:latin typeface="Arial" panose="020B0604020202020204" pitchFamily="34" charset="0"/>
                <a:ea typeface="Calibri" panose="020F0502020204030204" pitchFamily="34" charset="0"/>
                <a:cs typeface="Arial" panose="020B0604020202020204" pitchFamily="34" charset="0"/>
              </a:rPr>
              <a:t>lettre d’entente no 36</a:t>
            </a:r>
            <a:r>
              <a:rPr lang="fr-CA" b="1" dirty="0">
                <a:effectLst/>
                <a:latin typeface="Arial" panose="020B0604020202020204" pitchFamily="34" charset="0"/>
                <a:ea typeface="Calibri" panose="020F0502020204030204" pitchFamily="34" charset="0"/>
                <a:cs typeface="Arial" panose="020B0604020202020204" pitchFamily="34" charset="0"/>
              </a:rPr>
              <a:t>)</a:t>
            </a:r>
          </a:p>
          <a:p>
            <a:pPr lvl="0">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dirty="0">
                <a:effectLst/>
                <a:latin typeface="Arial" panose="020B0604020202020204" pitchFamily="34" charset="0"/>
                <a:ea typeface="Calibri" panose="020F0502020204030204" pitchFamily="34" charset="0"/>
                <a:cs typeface="Arial" panose="020B0604020202020204" pitchFamily="34" charset="0"/>
              </a:rPr>
              <a:t>de permettre l’accès volontaire </a:t>
            </a:r>
            <a:r>
              <a:rPr lang="fr-CA" dirty="0">
                <a:latin typeface="Arial" panose="020B0604020202020204" pitchFamily="34" charset="0"/>
                <a:ea typeface="Calibri" panose="020F0502020204030204" pitchFamily="34" charset="0"/>
                <a:cs typeface="Arial" panose="020B0604020202020204" pitchFamily="34" charset="0"/>
              </a:rPr>
              <a:t>aux</a:t>
            </a:r>
            <a:r>
              <a:rPr lang="fr-CA" dirty="0">
                <a:effectLst/>
                <a:latin typeface="Arial" panose="020B0604020202020204" pitchFamily="34" charset="0"/>
                <a:ea typeface="Calibri" panose="020F0502020204030204" pitchFamily="34" charset="0"/>
                <a:cs typeface="Arial" panose="020B0604020202020204" pitchFamily="34" charset="0"/>
              </a:rPr>
              <a:t> ATT après une entente entre une personne salariée et l’employeur;</a:t>
            </a: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a:t>
            </a:r>
            <a:r>
              <a:rPr lang="fr-CA" dirty="0">
                <a:effectLst/>
                <a:latin typeface="Arial" panose="020B0604020202020204" pitchFamily="34" charset="0"/>
                <a:ea typeface="Calibri" panose="020F0502020204030204" pitchFamily="34" charset="0"/>
                <a:cs typeface="Arial" panose="020B0604020202020204" pitchFamily="34" charset="0"/>
              </a:rPr>
              <a:t>’indiquer que </a:t>
            </a:r>
            <a:r>
              <a:rPr lang="fr-CA" dirty="0">
                <a:latin typeface="Arial" panose="020B0604020202020204" pitchFamily="34" charset="0"/>
                <a:ea typeface="Calibri" panose="020F0502020204030204" pitchFamily="34" charset="0"/>
                <a:cs typeface="Arial" panose="020B0604020202020204" pitchFamily="34" charset="0"/>
              </a:rPr>
              <a:t>l</a:t>
            </a:r>
            <a:r>
              <a:rPr lang="fr-CA" dirty="0">
                <a:effectLst/>
                <a:latin typeface="Arial" panose="020B0604020202020204" pitchFamily="34" charset="0"/>
                <a:ea typeface="Calibri" panose="020F0502020204030204" pitchFamily="34" charset="0"/>
                <a:cs typeface="Arial" panose="020B0604020202020204" pitchFamily="34" charset="0"/>
              </a:rPr>
              <a:t>orsqu’il n’est pas possible d’accorder l’accès à </a:t>
            </a:r>
            <a:r>
              <a:rPr lang="fr-CA" dirty="0">
                <a:latin typeface="Arial" panose="020B0604020202020204" pitchFamily="34" charset="0"/>
                <a:ea typeface="Calibri" panose="020F0502020204030204" pitchFamily="34" charset="0"/>
                <a:cs typeface="Arial" panose="020B0604020202020204" pitchFamily="34" charset="0"/>
              </a:rPr>
              <a:t>cet ATT</a:t>
            </a:r>
            <a:r>
              <a:rPr lang="fr-CA" dirty="0">
                <a:effectLst/>
                <a:latin typeface="Arial" panose="020B0604020202020204" pitchFamily="34" charset="0"/>
                <a:ea typeface="Calibri" panose="020F0502020204030204" pitchFamily="34" charset="0"/>
                <a:cs typeface="Arial" panose="020B0604020202020204" pitchFamily="34" charset="0"/>
              </a:rPr>
              <a:t> à l’ensemble des personnes salariées volontaires, l’employeur déploie ledit aménagement de temps de travail en tenant compte de l’ancienneté.</a:t>
            </a:r>
            <a:endParaRPr lang="fr-CA" sz="1800" b="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CA" b="1" dirty="0">
              <a:latin typeface="Arial" panose="020B0604020202020204" pitchFamily="34" charset="0"/>
              <a:ea typeface="Calibri" panose="020F0502020204030204" pitchFamily="34" charset="0"/>
              <a:cs typeface="Times New Roman" panose="02020603050405020304" pitchFamily="18" charset="0"/>
            </a:endParaRPr>
          </a:p>
          <a:p>
            <a:r>
              <a:rPr lang="fr-CA" sz="1800" b="1" dirty="0">
                <a:effectLst/>
                <a:latin typeface="Arial" panose="020B0604020202020204" pitchFamily="34" charset="0"/>
                <a:ea typeface="Arial" panose="020B0604020202020204" pitchFamily="34"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88E3E334-605C-F7A0-9723-0535AA2904AE}"/>
              </a:ext>
            </a:extLst>
          </p:cNvPr>
          <p:cNvSpPr>
            <a:spLocks noGrp="1"/>
          </p:cNvSpPr>
          <p:nvPr>
            <p:ph type="sldNum" sz="quarter" idx="12"/>
            <p:custDataLst>
              <p:tags r:id="rId5"/>
            </p:custDataLst>
          </p:nvPr>
        </p:nvSpPr>
        <p:spPr/>
        <p:txBody>
          <a:bodyPr/>
          <a:lstStyle/>
          <a:p>
            <a:fld id="{18D25734-BAAB-45B8-8828-031302FAFDE5}" type="slidenum">
              <a:rPr lang="fr-CA" smtClean="0"/>
              <a:t>24</a:t>
            </a:fld>
            <a:endParaRPr lang="fr-CA"/>
          </a:p>
        </p:txBody>
      </p:sp>
    </p:spTree>
    <p:extLst>
      <p:ext uri="{BB962C8B-B14F-4D97-AF65-F5344CB8AC3E}">
        <p14:creationId xmlns:p14="http://schemas.microsoft.com/office/powerpoint/2010/main" val="196332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77292" cy="2351541"/>
          </a:xfrm>
          <a:prstGeom prst="rect">
            <a:avLst/>
          </a:prstGeom>
          <a:noFill/>
        </p:spPr>
        <p:txBody>
          <a:bodyPr wrap="square">
            <a:spAutoFit/>
          </a:bodyPr>
          <a:lstStyle/>
          <a:p>
            <a:pPr lvl="0">
              <a:lnSpc>
                <a:spcPct val="107000"/>
              </a:lnSpc>
            </a:pPr>
            <a:r>
              <a:rPr lang="fr-CA" b="1" dirty="0">
                <a:latin typeface="Arial" panose="020B0604020202020204" pitchFamily="34" charset="0"/>
                <a:ea typeface="Calibri" panose="020F0502020204030204" pitchFamily="34" charset="0"/>
                <a:cs typeface="Arial" panose="020B0604020202020204" pitchFamily="34" charset="0"/>
              </a:rPr>
              <a:t>ATT 9/14 de soir pour la catégorie 1</a:t>
            </a:r>
            <a:r>
              <a:rPr lang="fr-CA" b="1" dirty="0">
                <a:effectLst/>
                <a:latin typeface="Arial" panose="020B0604020202020204" pitchFamily="34" charset="0"/>
                <a:ea typeface="Calibri" panose="020F0502020204030204" pitchFamily="34" charset="0"/>
                <a:cs typeface="Arial" panose="020B0604020202020204" pitchFamily="34" charset="0"/>
              </a:rPr>
              <a:t> (L</a:t>
            </a:r>
            <a:r>
              <a:rPr lang="fr-CA" b="1" dirty="0">
                <a:latin typeface="Arial" panose="020B0604020202020204" pitchFamily="34" charset="0"/>
                <a:ea typeface="Calibri" panose="020F0502020204030204" pitchFamily="34" charset="0"/>
                <a:cs typeface="Arial" panose="020B0604020202020204" pitchFamily="34" charset="0"/>
              </a:rPr>
              <a:t>ettre d’entente n</a:t>
            </a:r>
            <a:r>
              <a:rPr lang="fr-CA" b="1" baseline="30000" dirty="0">
                <a:latin typeface="Arial" panose="020B0604020202020204" pitchFamily="34" charset="0"/>
                <a:ea typeface="Calibri" panose="020F0502020204030204" pitchFamily="34" charset="0"/>
                <a:cs typeface="Arial" panose="020B0604020202020204" pitchFamily="34" charset="0"/>
              </a:rPr>
              <a:t>o</a:t>
            </a:r>
            <a:r>
              <a:rPr lang="fr-CA" b="1" dirty="0">
                <a:latin typeface="Arial" panose="020B0604020202020204" pitchFamily="34" charset="0"/>
                <a:ea typeface="Calibri" panose="020F0502020204030204" pitchFamily="34" charset="0"/>
                <a:cs typeface="Arial" panose="020B0604020202020204" pitchFamily="34" charset="0"/>
              </a:rPr>
              <a:t> 35</a:t>
            </a:r>
            <a:r>
              <a:rPr lang="fr-CA" b="1" dirty="0">
                <a:effectLst/>
                <a:latin typeface="Arial" panose="020B0604020202020204" pitchFamily="34" charset="0"/>
                <a:ea typeface="Calibri" panose="020F0502020204030204" pitchFamily="34" charset="0"/>
                <a:cs typeface="Arial" panose="020B0604020202020204" pitchFamily="34" charset="0"/>
              </a:rPr>
              <a:t>)</a:t>
            </a:r>
          </a:p>
          <a:p>
            <a:pPr lvl="0">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dirty="0">
                <a:effectLst/>
                <a:latin typeface="Arial" panose="020B0604020202020204" pitchFamily="34" charset="0"/>
                <a:ea typeface="Calibri" panose="020F0502020204030204" pitchFamily="34" charset="0"/>
                <a:cs typeface="Arial" panose="020B0604020202020204" pitchFamily="34" charset="0"/>
              </a:rPr>
              <a:t>de permettre l’accès volontaire à l’ATT après une entente entre une personne salariée et l’employeur;</a:t>
            </a:r>
          </a:p>
          <a:p>
            <a:pPr marL="285750" indent="-285750">
              <a:lnSpc>
                <a:spcPct val="107000"/>
              </a:lnSpc>
              <a:buFont typeface="Arial" panose="020B0604020202020204" pitchFamily="34" charset="0"/>
              <a:buChar char="•"/>
            </a:pPr>
            <a:r>
              <a:rPr lang="fr-CA" dirty="0">
                <a:latin typeface="Arial" panose="020B0604020202020204" pitchFamily="34" charset="0"/>
                <a:ea typeface="Calibri" panose="020F0502020204030204" pitchFamily="34" charset="0"/>
                <a:cs typeface="Arial" panose="020B0604020202020204" pitchFamily="34" charset="0"/>
              </a:rPr>
              <a:t>d</a:t>
            </a:r>
            <a:r>
              <a:rPr lang="fr-CA" dirty="0">
                <a:effectLst/>
                <a:latin typeface="Arial" panose="020B0604020202020204" pitchFamily="34" charset="0"/>
                <a:ea typeface="Calibri" panose="020F0502020204030204" pitchFamily="34" charset="0"/>
                <a:cs typeface="Arial" panose="020B0604020202020204" pitchFamily="34" charset="0"/>
              </a:rPr>
              <a:t>’indiquer que </a:t>
            </a:r>
            <a:r>
              <a:rPr lang="fr-CA" dirty="0">
                <a:latin typeface="Arial" panose="020B0604020202020204" pitchFamily="34" charset="0"/>
                <a:ea typeface="Calibri" panose="020F0502020204030204" pitchFamily="34" charset="0"/>
                <a:cs typeface="Arial" panose="020B0604020202020204" pitchFamily="34" charset="0"/>
              </a:rPr>
              <a:t>l</a:t>
            </a:r>
            <a:r>
              <a:rPr lang="fr-CA" dirty="0">
                <a:effectLst/>
                <a:latin typeface="Arial" panose="020B0604020202020204" pitchFamily="34" charset="0"/>
                <a:ea typeface="Calibri" panose="020F0502020204030204" pitchFamily="34" charset="0"/>
                <a:cs typeface="Arial" panose="020B0604020202020204" pitchFamily="34" charset="0"/>
              </a:rPr>
              <a:t>orsqu’il n’est pas possible d’accorder l’accès à </a:t>
            </a:r>
            <a:r>
              <a:rPr lang="fr-CA" dirty="0">
                <a:latin typeface="Arial" panose="020B0604020202020204" pitchFamily="34" charset="0"/>
                <a:ea typeface="Calibri" panose="020F0502020204030204" pitchFamily="34" charset="0"/>
                <a:cs typeface="Arial" panose="020B0604020202020204" pitchFamily="34" charset="0"/>
              </a:rPr>
              <a:t>cet ATT</a:t>
            </a:r>
            <a:r>
              <a:rPr lang="fr-CA" dirty="0">
                <a:effectLst/>
                <a:latin typeface="Arial" panose="020B0604020202020204" pitchFamily="34" charset="0"/>
                <a:ea typeface="Calibri" panose="020F0502020204030204" pitchFamily="34" charset="0"/>
                <a:cs typeface="Arial" panose="020B0604020202020204" pitchFamily="34" charset="0"/>
              </a:rPr>
              <a:t> à l’ensemble des personnes salariées volontaires, l’employeur déploie ledit aménagement de temps de travail en tenant compte de l’ancienneté.</a:t>
            </a:r>
          </a:p>
          <a:p>
            <a:pPr marL="90170" algn="just">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custDataLst>
              <p:tags r:id="rId5"/>
            </p:custDataLst>
          </p:nvPr>
        </p:nvSpPr>
        <p:spPr/>
        <p:txBody>
          <a:bodyPr/>
          <a:lstStyle/>
          <a:p>
            <a:fld id="{18D25734-BAAB-45B8-8828-031302FAFDE5}" type="slidenum">
              <a:rPr lang="fr-CA" smtClean="0"/>
              <a:t>25</a:t>
            </a:fld>
            <a:endParaRPr lang="fr-CA"/>
          </a:p>
        </p:txBody>
      </p:sp>
    </p:spTree>
    <p:extLst>
      <p:ext uri="{BB962C8B-B14F-4D97-AF65-F5344CB8AC3E}">
        <p14:creationId xmlns:p14="http://schemas.microsoft.com/office/powerpoint/2010/main" val="262722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307718"/>
          </a:xfrm>
          <a:prstGeom prst="rect">
            <a:avLst/>
          </a:prstGeom>
          <a:noFill/>
        </p:spPr>
        <p:txBody>
          <a:bodyPr wrap="square">
            <a:spAutoFit/>
          </a:bodyPr>
          <a:lstStyle/>
          <a:p>
            <a:pPr marL="180340" algn="just"/>
            <a:r>
              <a:rPr lang="fr-CA" sz="1800" b="1" dirty="0">
                <a:effectLst/>
                <a:latin typeface="Arial" panose="020B0604020202020204" pitchFamily="34" charset="0"/>
                <a:ea typeface="Times New Roman" panose="02020603050405020304" pitchFamily="18" charset="0"/>
                <a:cs typeface="Arial" panose="020B0604020202020204" pitchFamily="34" charset="0"/>
              </a:rPr>
              <a:t>Aménagement de temps de travail pour les équipes en autogestion des horaires dans les services dont les services sont dispensés vingt-quatre heures par jour, sept jours par semaine</a:t>
            </a:r>
            <a:r>
              <a:rPr lang="fr-CA" sz="1800" b="1" dirty="0">
                <a:effectLst/>
                <a:latin typeface="Arial" panose="020B0604020202020204" pitchFamily="34" charset="0"/>
                <a:ea typeface="Times New Roman" panose="02020603050405020304" pitchFamily="18" charset="0"/>
                <a:cs typeface="Times New Roman" panose="02020603050405020304" pitchFamily="18" charset="0"/>
              </a:rPr>
              <a:t> (catégorie 1)</a:t>
            </a:r>
          </a:p>
          <a:p>
            <a:r>
              <a:rPr lang="fr-CA"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Pour travailler l’équivalent de 9/14 de soir, il est permis de convertir jusqu’à 8.5 % de prime de soir et utiliser un minimum de sept (7) jours fériés.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L’employeur accorde automatiquement à 25 % du personnel titulaires de poste à temps complet présents sur le quart de soir, pour l’ensemble du service, la possibilité de travailler l’équivalent d’un 9/14 de soir sur demande. Cet aménagement est accordé à la personne salariée en contrepartie de son engagement à travailler 4 heures additionnelles durant la fin de semaine dans son centre d’activités, jusqu’à 17 reprises à l’intérieur d’une année, rémunérées au taux du temps supplémentaire.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F139296-6F6D-C7CC-836F-B5E6B40F116D}"/>
              </a:ext>
            </a:extLst>
          </p:cNvPr>
          <p:cNvSpPr>
            <a:spLocks noGrp="1"/>
          </p:cNvSpPr>
          <p:nvPr>
            <p:ph type="sldNum" sz="quarter" idx="12"/>
            <p:custDataLst>
              <p:tags r:id="rId5"/>
            </p:custDataLst>
          </p:nvPr>
        </p:nvSpPr>
        <p:spPr/>
        <p:txBody>
          <a:bodyPr/>
          <a:lstStyle/>
          <a:p>
            <a:fld id="{18D25734-BAAB-45B8-8828-031302FAFDE5}" type="slidenum">
              <a:rPr lang="fr-CA" smtClean="0"/>
              <a:t>26</a:t>
            </a:fld>
            <a:endParaRPr lang="fr-CA"/>
          </a:p>
        </p:txBody>
      </p:sp>
    </p:spTree>
    <p:extLst>
      <p:ext uri="{BB962C8B-B14F-4D97-AF65-F5344CB8AC3E}">
        <p14:creationId xmlns:p14="http://schemas.microsoft.com/office/powerpoint/2010/main" val="3988232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861716"/>
          </a:xfrm>
          <a:prstGeom prst="rect">
            <a:avLst/>
          </a:prstGeom>
          <a:noFill/>
        </p:spPr>
        <p:txBody>
          <a:bodyPr wrap="square">
            <a:spAutoFit/>
          </a:bodyPr>
          <a:lstStyle/>
          <a:p>
            <a:pPr marL="180340" algn="just"/>
            <a:r>
              <a:rPr lang="fr-CA" sz="1800" i="1" dirty="0">
                <a:effectLst/>
                <a:latin typeface="Arial" panose="020B0604020202020204" pitchFamily="34" charset="0"/>
                <a:ea typeface="Times New Roman" panose="02020603050405020304" pitchFamily="18" charset="0"/>
                <a:cs typeface="Arial" panose="020B0604020202020204" pitchFamily="34" charset="0"/>
              </a:rPr>
              <a:t>(suite)</a:t>
            </a:r>
            <a:endParaRPr lang="fr-CA" sz="1800" i="1"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dirty="0">
                <a:effectLst/>
                <a:latin typeface="Arial" panose="020B0604020202020204" pitchFamily="34" charset="0"/>
                <a:ea typeface="Times New Roman" panose="02020603050405020304" pitchFamily="18" charset="0"/>
                <a:cs typeface="Arial" panose="020B0604020202020204" pitchFamily="34" charset="0"/>
              </a:rPr>
              <a:t>Pour travailler l’équivalent de 8/14 de nuit, il est permis de convertir jusqu’à 18 % de la prime de nuit, jusqu’à trois (3) jours de maladies et utiliser un minimum de onze (11) jours fériés.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L’employeur accorde automatiquement à 25 % du personnel titulaire de postes à temps complet présent sur le quart de nuit, pour l’ensemble du centre d’activités, la possibilité de travailler l’équivalent d’un 8/14 sur demande. Cet aménagement est accordé en contrepartie de l’engagement de la personne salariée à travailler 4 heures additionnelles durant la fin de semaine</a:t>
            </a:r>
            <a:r>
              <a:rPr lang="fr-CA" sz="1800" u="sng" dirty="0">
                <a:solidFill>
                  <a:srgbClr val="8764B8"/>
                </a:solidFill>
                <a:effectLst/>
                <a:latin typeface="Arial" panose="020B0604020202020204" pitchFamily="34" charset="0"/>
                <a:ea typeface="Times New Roman" panose="02020603050405020304" pitchFamily="18" charset="0"/>
                <a:cs typeface="Arial" panose="020B0604020202020204" pitchFamily="34" charset="0"/>
              </a:rPr>
              <a:t>,</a:t>
            </a:r>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dans son service et ce, jusqu’à 10 reprises à l’intérieur d’une année. Ces heures sont rémunérées au taux du temps supplémentaire.  </a:t>
            </a:r>
          </a:p>
          <a:p>
            <a:pPr marL="180340" algn="just"/>
            <a:endPar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Dans tous les cas qui </a:t>
            </a:r>
            <a:r>
              <a:rPr lang="fr-CA" sz="1800" dirty="0">
                <a:effectLst/>
                <a:latin typeface="Arial" panose="020B0604020202020204" pitchFamily="34" charset="0"/>
                <a:ea typeface="Times New Roman" panose="02020603050405020304" pitchFamily="18" charset="0"/>
                <a:cs typeface="Arial" panose="020B0604020202020204" pitchFamily="34" charset="0"/>
              </a:rPr>
              <a:t>précèdent, si les membres de l’équipe sont dans l’incapacité de combler les besoins occasionnés par les congés chômés de la personne salariée en ATT, l’Employeur peut y mettre fin</a:t>
            </a:r>
            <a:r>
              <a:rPr lang="fr-CA" sz="1800" dirty="0">
                <a:effectLst/>
                <a:latin typeface="Segoe UI" panose="020B0502040204020203" pitchFamily="34" charset="0"/>
                <a:ea typeface="Times New Roman" panose="02020603050405020304" pitchFamily="18" charset="0"/>
                <a:cs typeface="Times New Roman" panose="02020603050405020304" pitchFamily="18" charset="0"/>
              </a:rPr>
              <a:t> </a:t>
            </a:r>
            <a:r>
              <a:rPr lang="fr-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après avoir donné un préavis minimal de quatre (4) semaines à la personne salariée visée.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F139296-6F6D-C7CC-836F-B5E6B40F116D}"/>
              </a:ext>
            </a:extLst>
          </p:cNvPr>
          <p:cNvSpPr>
            <a:spLocks noGrp="1"/>
          </p:cNvSpPr>
          <p:nvPr>
            <p:ph type="sldNum" sz="quarter" idx="12"/>
            <p:custDataLst>
              <p:tags r:id="rId5"/>
            </p:custDataLst>
          </p:nvPr>
        </p:nvSpPr>
        <p:spPr/>
        <p:txBody>
          <a:bodyPr/>
          <a:lstStyle/>
          <a:p>
            <a:fld id="{18D25734-BAAB-45B8-8828-031302FAFDE5}" type="slidenum">
              <a:rPr lang="fr-CA" smtClean="0"/>
              <a:t>27</a:t>
            </a:fld>
            <a:endParaRPr lang="fr-CA"/>
          </a:p>
        </p:txBody>
      </p:sp>
    </p:spTree>
    <p:extLst>
      <p:ext uri="{BB962C8B-B14F-4D97-AF65-F5344CB8AC3E}">
        <p14:creationId xmlns:p14="http://schemas.microsoft.com/office/powerpoint/2010/main" val="4064741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5022722"/>
          </a:xfrm>
          <a:prstGeom prst="rect">
            <a:avLst/>
          </a:prstGeom>
          <a:noFill/>
        </p:spPr>
        <p:txBody>
          <a:bodyPr wrap="square">
            <a:spAutoFit/>
          </a:bodyPr>
          <a:lstStyle/>
          <a:p>
            <a:pPr lvl="0" algn="just">
              <a:lnSpc>
                <a:spcPct val="107000"/>
              </a:lnSpc>
              <a:spcAft>
                <a:spcPts val="800"/>
              </a:spcAft>
            </a:pPr>
            <a:r>
              <a:rPr lang="fr-CA" sz="1600" b="1" dirty="0">
                <a:effectLst/>
                <a:latin typeface="Arial" panose="020B0604020202020204" pitchFamily="34" charset="0"/>
                <a:ea typeface="Calibri" panose="020F0502020204030204" pitchFamily="34" charset="0"/>
                <a:cs typeface="Arial" panose="020B0604020202020204" pitchFamily="34" charset="0"/>
              </a:rPr>
              <a:t>Intégration d’un nouvel ATT de fin de semaine avec prime bonifiée (Catégories 1 et 2)</a:t>
            </a:r>
          </a:p>
          <a:p>
            <a:pPr lvl="0" algn="just">
              <a:lnSpc>
                <a:spcPct val="107000"/>
              </a:lnSpc>
            </a:pPr>
            <a:r>
              <a:rPr lang="fr-CA" sz="1600" kern="100" dirty="0">
                <a:effectLst/>
                <a:latin typeface="Arial" panose="020B0604020202020204" pitchFamily="34" charset="0"/>
                <a:ea typeface="Calibri" panose="020F0502020204030204" pitchFamily="34" charset="0"/>
                <a:cs typeface="Arial" panose="020B0604020202020204" pitchFamily="34" charset="0"/>
              </a:rPr>
              <a:t>Les parties nationales conviennent d’intégrer une nouvelle annexe à la convention collective permettant un ATT de fin de semaine avec prime bonifiée. Celui-ci est accessible aux personnes salariées volontaires de la catégorie 1 et aux titres d’emploi en soins d’assistance de la catégorie 2 œuvrant dans des services 24/7. Lorsqu’il n’est pas possible d’accorder l’accès à cet ATT à l’ensemble des personnes salariées volontaires, l’établissement déploie ledit ATT en tenant compte de l’ancienneté.</a:t>
            </a:r>
            <a:endParaRPr lang="fr-CA" sz="1600" kern="1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600" kern="1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600" kern="100" dirty="0">
                <a:effectLst/>
                <a:latin typeface="Arial" panose="020B0604020202020204" pitchFamily="34" charset="0"/>
                <a:ea typeface="Calibri" panose="020F0502020204030204" pitchFamily="34" charset="0"/>
                <a:cs typeface="Arial" panose="020B0604020202020204" pitchFamily="34" charset="0"/>
              </a:rPr>
              <a:t>Ce nouveau mode d’aménagement du temps de travail condensé de fin de semaine, en offrant un horaire de cinq quarts de travail de douze heures, uniquement de fin de semaine, par période de quatorze jours, et ce, avec rotation de quarts, est instauré.</a:t>
            </a:r>
            <a:endParaRPr lang="fr-CA" sz="1600" kern="1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600" kern="1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600" kern="100" dirty="0">
                <a:effectLst/>
                <a:latin typeface="Arial" panose="020B0604020202020204" pitchFamily="34" charset="0"/>
                <a:ea typeface="Calibri" panose="020F0502020204030204" pitchFamily="34" charset="0"/>
                <a:cs typeface="Arial" panose="020B0604020202020204" pitchFamily="34" charset="0"/>
              </a:rPr>
              <a:t>La personne salariée, ayant choisi cet horaire, reçoit une prime équivalente à 16 % de son salaire pour les jours de fin de semaine, et ce, en plus des primes actuellement prévues aux conventions collectives. La conversion d’une partie des primes d’inconvénients et de la prime additionnelle est possible en plus de l’utilisation de 10 jours de congé annuel fractionnés, 12 congés fériés et 3 congés de maladie pour motifs personnels pour permettre à la personne salariée d’avoir un statut à temps complet.</a:t>
            </a:r>
          </a:p>
          <a:p>
            <a:pPr lvl="0" algn="just">
              <a:lnSpc>
                <a:spcPct val="107000"/>
              </a:lnSpc>
              <a:spcAft>
                <a:spcPts val="800"/>
              </a:spcAft>
            </a:pPr>
            <a:endParaRPr lang="fr-CA" sz="1600" dirty="0">
              <a:effectLst/>
              <a:latin typeface="Arial" panose="020B0604020202020204" pitchFamily="34" charset="0"/>
              <a:ea typeface="Calibri" panose="020F0502020204030204" pitchFamily="34" charset="0"/>
              <a:cs typeface="Arial" panose="020B0604020202020204" pitchFamily="34" charset="0"/>
            </a:endParaRPr>
          </a:p>
          <a:p>
            <a:endParaRPr lang="fr-CA" sz="16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2EFAE99A-BD13-5B01-262E-1751F90708F1}"/>
              </a:ext>
            </a:extLst>
          </p:cNvPr>
          <p:cNvSpPr>
            <a:spLocks noGrp="1"/>
          </p:cNvSpPr>
          <p:nvPr>
            <p:ph type="sldNum" sz="quarter" idx="12"/>
            <p:custDataLst>
              <p:tags r:id="rId5"/>
            </p:custDataLst>
          </p:nvPr>
        </p:nvSpPr>
        <p:spPr/>
        <p:txBody>
          <a:bodyPr/>
          <a:lstStyle/>
          <a:p>
            <a:fld id="{18D25734-BAAB-45B8-8828-031302FAFDE5}" type="slidenum">
              <a:rPr lang="fr-CA" smtClean="0"/>
              <a:t>28</a:t>
            </a:fld>
            <a:endParaRPr lang="fr-CA"/>
          </a:p>
        </p:txBody>
      </p:sp>
    </p:spTree>
    <p:extLst>
      <p:ext uri="{BB962C8B-B14F-4D97-AF65-F5344CB8AC3E}">
        <p14:creationId xmlns:p14="http://schemas.microsoft.com/office/powerpoint/2010/main" val="2670933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Aménagements du temps de travail (ATT)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199961"/>
          </a:xfrm>
          <a:prstGeom prst="rect">
            <a:avLst/>
          </a:prstGeom>
          <a:noFill/>
        </p:spPr>
        <p:txBody>
          <a:bodyPr wrap="square">
            <a:spAutoFit/>
          </a:bodyPr>
          <a:lstStyle/>
          <a:p>
            <a:pPr lvl="0" algn="just">
              <a:lnSpc>
                <a:spcPct val="107000"/>
              </a:lnSpc>
              <a:spcAft>
                <a:spcPts val="800"/>
              </a:spcAft>
            </a:pPr>
            <a:endParaRPr lang="fr-CA" b="1" dirty="0">
              <a:latin typeface="Arial" panose="020B0604020202020204" pitchFamily="34" charset="0"/>
              <a:ea typeface="Arial" panose="020B0604020202020204" pitchFamily="34" charset="0"/>
              <a:cs typeface="Times New Roman" panose="02020603050405020304" pitchFamily="18" charset="0"/>
            </a:endParaRPr>
          </a:p>
          <a:p>
            <a:pPr lvl="0" algn="just">
              <a:lnSpc>
                <a:spcPct val="107000"/>
              </a:lnSpc>
              <a:spcAft>
                <a:spcPts val="800"/>
              </a:spcAft>
            </a:pPr>
            <a:r>
              <a:rPr lang="fr-CA" b="1" dirty="0">
                <a:latin typeface="Arial" panose="020B0604020202020204" pitchFamily="34" charset="0"/>
                <a:ea typeface="Arial" panose="020B0604020202020204" pitchFamily="34" charset="0"/>
                <a:cs typeface="Times New Roman" panose="02020603050405020304" pitchFamily="18" charset="0"/>
              </a:rPr>
              <a:t>Ajout d’un mandat au c</a:t>
            </a:r>
            <a:r>
              <a:rPr lang="fr-CA" sz="1800" b="1" dirty="0">
                <a:effectLst/>
                <a:latin typeface="Arial" panose="020B0604020202020204" pitchFamily="34" charset="0"/>
                <a:ea typeface="Calibri" panose="020F0502020204030204" pitchFamily="34" charset="0"/>
                <a:cs typeface="Times New Roman" panose="02020603050405020304" pitchFamily="18" charset="0"/>
              </a:rPr>
              <a:t>omité</a:t>
            </a:r>
            <a:r>
              <a:rPr lang="fr-CA" sz="1800" b="1" dirty="0">
                <a:effectLst/>
                <a:latin typeface="Arial" panose="020B0604020202020204" pitchFamily="34" charset="0"/>
                <a:ea typeface="Arial" panose="020B0604020202020204" pitchFamily="34" charset="0"/>
                <a:cs typeface="Times New Roman" panose="02020603050405020304" pitchFamily="18" charset="0"/>
              </a:rPr>
              <a:t> de relation de travail</a:t>
            </a:r>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spcAft>
                <a:spcPts val="800"/>
              </a:spcAft>
            </a:pPr>
            <a:r>
              <a:rPr lang="fr-CA" sz="1800" dirty="0">
                <a:effectLst/>
                <a:latin typeface="Arial" panose="020B0604020202020204" pitchFamily="34" charset="0"/>
                <a:ea typeface="Times New Roman" panose="02020603050405020304" pitchFamily="18" charset="0"/>
                <a:cs typeface="Arial" panose="020B0604020202020204" pitchFamily="34" charset="0"/>
              </a:rPr>
              <a:t>Ce comité est mandaté, notamment, pour assurer le suivi de la mise en œuvre et de l’application des aménagements du temps de travail.</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6BF4F643-2162-28E1-CA83-E5C3C689DB05}"/>
              </a:ext>
            </a:extLst>
          </p:cNvPr>
          <p:cNvSpPr>
            <a:spLocks noGrp="1"/>
          </p:cNvSpPr>
          <p:nvPr>
            <p:ph type="sldNum" sz="quarter" idx="12"/>
            <p:custDataLst>
              <p:tags r:id="rId5"/>
            </p:custDataLst>
          </p:nvPr>
        </p:nvSpPr>
        <p:spPr/>
        <p:txBody>
          <a:bodyPr/>
          <a:lstStyle/>
          <a:p>
            <a:fld id="{18D25734-BAAB-45B8-8828-031302FAFDE5}" type="slidenum">
              <a:rPr lang="fr-CA" smtClean="0"/>
              <a:t>29</a:t>
            </a:fld>
            <a:endParaRPr lang="fr-CA"/>
          </a:p>
        </p:txBody>
      </p:sp>
    </p:spTree>
    <p:extLst>
      <p:ext uri="{BB962C8B-B14F-4D97-AF65-F5344CB8AC3E}">
        <p14:creationId xmlns:p14="http://schemas.microsoft.com/office/powerpoint/2010/main" val="201832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PDRH et transfert des connaissances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2503249"/>
          </a:xfrm>
          <a:prstGeom prst="rect">
            <a:avLst/>
          </a:prstGeom>
          <a:noFill/>
        </p:spPr>
        <p:txBody>
          <a:bodyPr wrap="square">
            <a:spAutoFit/>
          </a:bodyPr>
          <a:lstStyle/>
          <a:p>
            <a:pPr algn="just">
              <a:spcAft>
                <a:spcPts val="1100"/>
              </a:spcAft>
            </a:pPr>
            <a:endParaRPr lang="fr-CA" sz="2400"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dirty="0">
                <a:latin typeface="Arial" panose="020B0604020202020204" pitchFamily="34" charset="0"/>
                <a:ea typeface="Times New Roman" panose="02020603050405020304" pitchFamily="18" charset="0"/>
                <a:cs typeface="Arial" panose="020B0604020202020204" pitchFamily="34" charset="0"/>
              </a:rPr>
              <a:t> </a:t>
            </a:r>
          </a:p>
          <a:p>
            <a:pPr marL="342900" indent="-342900" algn="just">
              <a:spcAft>
                <a:spcPts val="1100"/>
              </a:spcAft>
              <a:buFont typeface="+mj-lt"/>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Augmentation du budget PDRH pour le personnel de la catégorie 3;</a:t>
            </a:r>
          </a:p>
          <a:p>
            <a:pPr marL="342900" indent="-342900" algn="just">
              <a:spcAft>
                <a:spcPts val="1100"/>
              </a:spcAft>
              <a:buFont typeface="+mj-lt"/>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Nouveau b</a:t>
            </a:r>
            <a:r>
              <a:rPr lang="fr-CA" dirty="0">
                <a:effectLst/>
                <a:latin typeface="Arial" panose="020B0604020202020204" pitchFamily="34" charset="0"/>
                <a:ea typeface="Times New Roman" panose="02020603050405020304" pitchFamily="18" charset="0"/>
                <a:cs typeface="Arial" panose="020B0604020202020204" pitchFamily="34" charset="0"/>
              </a:rPr>
              <a:t>udget annuel dédié à la formation et à l’encadrement professionnel pour les personnes salariées ayant moins de deux (2) ans de pratique (catégorie 1, 2 et 4).</a:t>
            </a:r>
            <a:endParaRPr lang="fr-CA" dirty="0">
              <a:effectLst/>
              <a:latin typeface="Arial" panose="020B0604020202020204" pitchFamily="34" charset="0"/>
              <a:ea typeface="Calibri" panose="020F0502020204030204" pitchFamily="34" charset="0"/>
              <a:cs typeface="Arial" panose="020B0604020202020204" pitchFamily="34" charset="0"/>
            </a:endParaRPr>
          </a:p>
          <a:p>
            <a:endParaRPr lang="fr-CA" sz="24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5"/>
            </p:custDataLst>
          </p:nvPr>
        </p:nvSpPr>
        <p:spPr/>
        <p:txBody>
          <a:bodyPr/>
          <a:lstStyle/>
          <a:p>
            <a:fld id="{18D25734-BAAB-45B8-8828-031302FAFDE5}" type="slidenum">
              <a:rPr lang="fr-CA" smtClean="0"/>
              <a:t>3</a:t>
            </a:fld>
            <a:endParaRPr lang="fr-CA"/>
          </a:p>
        </p:txBody>
      </p:sp>
    </p:spTree>
    <p:extLst>
      <p:ext uri="{BB962C8B-B14F-4D97-AF65-F5344CB8AC3E}">
        <p14:creationId xmlns:p14="http://schemas.microsoft.com/office/powerpoint/2010/main" val="2665051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Déplacements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582280"/>
          </a:xfrm>
          <a:prstGeom prst="rect">
            <a:avLst/>
          </a:prstGeom>
          <a:noFill/>
        </p:spPr>
        <p:txBody>
          <a:bodyPr wrap="square">
            <a:spAutoFit/>
          </a:bodyPr>
          <a:lstStyle/>
          <a:p>
            <a:pPr algn="just">
              <a:lnSpc>
                <a:spcPct val="107000"/>
              </a:lnSpc>
              <a:spcAft>
                <a:spcPts val="800"/>
              </a:spcAft>
            </a:pPr>
            <a:r>
              <a:rPr lang="fr-CA" sz="1800" b="1" dirty="0">
                <a:effectLst/>
                <a:latin typeface="Arial" panose="020B0604020202020204" pitchFamily="34" charset="0"/>
                <a:ea typeface="Arial" panose="020B0604020202020204" pitchFamily="34" charset="0"/>
                <a:cs typeface="Arial" panose="020B0604020202020204" pitchFamily="34" charset="0"/>
              </a:rPr>
              <a:t>Déplacement volontaire de personnel</a:t>
            </a:r>
          </a:p>
          <a:p>
            <a:pPr marL="28575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Arial" panose="020B0604020202020204" pitchFamily="34" charset="0"/>
                <a:cs typeface="Arial" panose="020B0604020202020204" pitchFamily="34" charset="0"/>
              </a:rPr>
              <a:t>Un nouvel article à la convention collective octroyant des montants forfaitaires à l’occasion d’un déplacement intra ou </a:t>
            </a:r>
            <a:r>
              <a:rPr lang="fr-CA" sz="1800" dirty="0" err="1">
                <a:effectLst/>
                <a:latin typeface="Arial" panose="020B0604020202020204" pitchFamily="34" charset="0"/>
                <a:ea typeface="Arial" panose="020B0604020202020204" pitchFamily="34" charset="0"/>
                <a:cs typeface="Arial" panose="020B0604020202020204" pitchFamily="34" charset="0"/>
              </a:rPr>
              <a:t>interétablissement</a:t>
            </a:r>
            <a:r>
              <a:rPr lang="fr-CA" sz="1800" dirty="0">
                <a:effectLst/>
                <a:latin typeface="Arial" panose="020B0604020202020204" pitchFamily="34" charset="0"/>
                <a:ea typeface="Arial" panose="020B0604020202020204" pitchFamily="34" charset="0"/>
                <a:cs typeface="Arial" panose="020B0604020202020204" pitchFamily="34" charset="0"/>
              </a:rPr>
              <a:t> d’une personne salariée volontaire;</a:t>
            </a:r>
            <a:endParaRPr lang="fr-CA"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Arial" panose="020B0604020202020204" pitchFamily="34" charset="0"/>
                <a:cs typeface="Times New Roman" panose="02020603050405020304" pitchFamily="18" charset="0"/>
              </a:rPr>
              <a:t>Le déplacement volontaire temporaire de la personne salariée hors de son port d’attache</a:t>
            </a:r>
            <a:r>
              <a:rPr lang="fr-CA" dirty="0">
                <a:latin typeface="Arial" panose="020B0604020202020204" pitchFamily="34" charset="0"/>
                <a:ea typeface="Arial" panose="020B0604020202020204" pitchFamily="34" charset="0"/>
                <a:cs typeface="Times New Roman" panose="02020603050405020304" pitchFamily="18" charset="0"/>
              </a:rPr>
              <a:t> </a:t>
            </a:r>
            <a:r>
              <a:rPr lang="fr-CA" sz="1800" dirty="0">
                <a:effectLst/>
                <a:latin typeface="Arial" panose="020B0604020202020204" pitchFamily="34" charset="0"/>
                <a:ea typeface="Arial" panose="020B0604020202020204" pitchFamily="34" charset="0"/>
                <a:cs typeface="Times New Roman" panose="02020603050405020304" pitchFamily="18" charset="0"/>
              </a:rPr>
              <a:t>est assujetti aux dispositions locales et nationales de la convention collective de son établissement d’origine</a:t>
            </a:r>
            <a:r>
              <a:rPr lang="fr-CA" dirty="0">
                <a:latin typeface="Arial" panose="020B0604020202020204" pitchFamily="34" charset="0"/>
                <a:ea typeface="Arial" panose="020B060402020202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Arial" panose="020B0604020202020204" pitchFamily="34" charset="0"/>
                <a:cs typeface="Times New Roman" panose="02020603050405020304" pitchFamily="18" charset="0"/>
              </a:rPr>
              <a:t>Celle-ci continue ainsi de bénéficier de l’ensemble des conditions de travail et de la rémunération qui lui est applicable</a:t>
            </a:r>
            <a:r>
              <a:rPr lang="fr-CA" dirty="0">
                <a:latin typeface="Arial" panose="020B0604020202020204" pitchFamily="34" charset="0"/>
                <a:ea typeface="Arial" panose="020B060402020202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Arial" panose="020B0604020202020204" pitchFamily="34" charset="0"/>
                <a:cs typeface="Arial" panose="020B0604020202020204" pitchFamily="34" charset="0"/>
              </a:rPr>
              <a:t>La personne salariée visée par de tels déplacements ne peut recevoir, quotidiennement, plus d’un montant forfaitaire prévu au présent article;</a:t>
            </a:r>
            <a:endParaRPr lang="fr-CA"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Arial" panose="020B0604020202020204" pitchFamily="34" charset="0"/>
                <a:cs typeface="Arial" panose="020B0604020202020204" pitchFamily="34" charset="0"/>
              </a:rPr>
              <a:t>Les montants forfaitaires prévus au présent article sont non cotisables et non admissibles au régime de retraite.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fr-CA" sz="1800" dirty="0">
              <a:effectLst/>
              <a:latin typeface="Calibri Light" panose="020F0302020204030204" pitchFamily="34" charset="0"/>
              <a:ea typeface="MS Gothic" panose="020B0609070205080204" pitchFamily="49" charset="-128"/>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D7D3C831-9E77-FF36-3278-607CFC6CBEFB}"/>
              </a:ext>
            </a:extLst>
          </p:cNvPr>
          <p:cNvSpPr>
            <a:spLocks noGrp="1"/>
          </p:cNvSpPr>
          <p:nvPr>
            <p:ph type="sldNum" sz="quarter" idx="12"/>
            <p:custDataLst>
              <p:tags r:id="rId5"/>
            </p:custDataLst>
          </p:nvPr>
        </p:nvSpPr>
        <p:spPr/>
        <p:txBody>
          <a:bodyPr/>
          <a:lstStyle/>
          <a:p>
            <a:fld id="{18D25734-BAAB-45B8-8828-031302FAFDE5}" type="slidenum">
              <a:rPr lang="fr-CA" smtClean="0"/>
              <a:t>30</a:t>
            </a:fld>
            <a:endParaRPr lang="fr-CA"/>
          </a:p>
        </p:txBody>
      </p:sp>
    </p:spTree>
    <p:extLst>
      <p:ext uri="{BB962C8B-B14F-4D97-AF65-F5344CB8AC3E}">
        <p14:creationId xmlns:p14="http://schemas.microsoft.com/office/powerpoint/2010/main" val="952696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Déplacements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784369"/>
          </a:xfrm>
          <a:prstGeom prst="rect">
            <a:avLst/>
          </a:prstGeom>
          <a:noFill/>
        </p:spPr>
        <p:txBody>
          <a:bodyPr wrap="square">
            <a:spAutoFit/>
          </a:bodyPr>
          <a:lstStyle/>
          <a:p>
            <a:pPr algn="just">
              <a:lnSpc>
                <a:spcPct val="107000"/>
              </a:lnSpc>
              <a:spcAft>
                <a:spcPts val="800"/>
              </a:spcAft>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r>
              <a:rPr lang="fr-CA" sz="1800" b="1" dirty="0">
                <a:effectLst/>
                <a:latin typeface="Arial" panose="020B0604020202020204" pitchFamily="34" charset="0"/>
                <a:ea typeface="Arial" panose="020B0604020202020204" pitchFamily="34" charset="0"/>
                <a:cs typeface="Arial" panose="020B0604020202020204" pitchFamily="34" charset="0"/>
              </a:rPr>
              <a:t>Déplacement </a:t>
            </a:r>
            <a:r>
              <a:rPr lang="fr-CA" sz="1800" b="1" dirty="0" err="1">
                <a:effectLst/>
                <a:latin typeface="Arial" panose="020B0604020202020204" pitchFamily="34" charset="0"/>
                <a:ea typeface="Arial" panose="020B0604020202020204" pitchFamily="34" charset="0"/>
                <a:cs typeface="Arial" panose="020B0604020202020204" pitchFamily="34" charset="0"/>
              </a:rPr>
              <a:t>intraétablissement</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La personne salariée qui accepte d’être déplacée temporairement</a:t>
            </a:r>
            <a:r>
              <a:rPr lang="fr-CA" sz="1800" b="1" dirty="0">
                <a:effectLst/>
                <a:latin typeface="Arial" panose="020B0604020202020204" pitchFamily="34" charset="0"/>
                <a:ea typeface="Arial" panose="020B0604020202020204" pitchFamily="34" charset="0"/>
                <a:cs typeface="Arial" panose="020B0604020202020204" pitchFamily="34" charset="0"/>
              </a:rPr>
              <a:t> </a:t>
            </a:r>
            <a:r>
              <a:rPr lang="fr-CA" sz="1800" dirty="0">
                <a:effectLst/>
                <a:latin typeface="Arial" panose="020B0604020202020204" pitchFamily="34" charset="0"/>
                <a:ea typeface="Arial" panose="020B0604020202020204" pitchFamily="34" charset="0"/>
                <a:cs typeface="Arial" panose="020B0604020202020204" pitchFamily="34" charset="0"/>
              </a:rPr>
              <a:t>dans une des installations de l’Employeur situées à vingt (20) kilomètres et plus, mais à moins de cent (100) kilomètres de son port d’attache, a droit à un montant forfaitaire de cinquante dollars (50 $) par jour, en plus des allocations de déplacement prévues à la convention collective.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Lorsque l’installation n’est pas accessible par voie routière, le montant forfaitaire prévu à l’alinéa précédent s’applique même si elle est située à moins de vingt (20) kilomètres.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Lorsque l’installation est située à cent (100) kilomètres ou plus de son port d’attache, le montant forfaitaire prévu aux alinéas précédents est augmenté à cent dollars (100 $).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0405E1CB-D648-285F-B6F7-3A05A8F11A66}"/>
              </a:ext>
            </a:extLst>
          </p:cNvPr>
          <p:cNvSpPr>
            <a:spLocks noGrp="1"/>
          </p:cNvSpPr>
          <p:nvPr>
            <p:ph type="sldNum" sz="quarter" idx="12"/>
            <p:custDataLst>
              <p:tags r:id="rId5"/>
            </p:custDataLst>
          </p:nvPr>
        </p:nvSpPr>
        <p:spPr/>
        <p:txBody>
          <a:bodyPr/>
          <a:lstStyle/>
          <a:p>
            <a:fld id="{18D25734-BAAB-45B8-8828-031302FAFDE5}" type="slidenum">
              <a:rPr lang="fr-CA" smtClean="0"/>
              <a:t>31</a:t>
            </a:fld>
            <a:endParaRPr lang="fr-CA"/>
          </a:p>
        </p:txBody>
      </p:sp>
    </p:spTree>
    <p:extLst>
      <p:ext uri="{BB962C8B-B14F-4D97-AF65-F5344CB8AC3E}">
        <p14:creationId xmlns:p14="http://schemas.microsoft.com/office/powerpoint/2010/main" val="3917768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Déplacements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488006"/>
          </a:xfrm>
          <a:prstGeom prst="rect">
            <a:avLst/>
          </a:prstGeom>
          <a:noFill/>
        </p:spPr>
        <p:txBody>
          <a:bodyPr wrap="square">
            <a:spAutoFit/>
          </a:bodyPr>
          <a:lstStyle/>
          <a:p>
            <a:pPr algn="just">
              <a:lnSpc>
                <a:spcPct val="107000"/>
              </a:lnSpc>
              <a:spcAft>
                <a:spcPts val="800"/>
              </a:spcAft>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endParaRPr lang="fr-CA" b="1" dirty="0">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r>
              <a:rPr lang="fr-CA" sz="1800" b="1" dirty="0">
                <a:effectLst/>
                <a:latin typeface="Arial" panose="020B0604020202020204" pitchFamily="34" charset="0"/>
                <a:ea typeface="Arial" panose="020B0604020202020204" pitchFamily="34" charset="0"/>
                <a:cs typeface="Arial" panose="020B0604020202020204" pitchFamily="34" charset="0"/>
              </a:rPr>
              <a:t>Déplacement </a:t>
            </a:r>
            <a:r>
              <a:rPr lang="fr-CA" sz="1800" b="1" dirty="0" err="1">
                <a:effectLst/>
                <a:latin typeface="Arial" panose="020B0604020202020204" pitchFamily="34" charset="0"/>
                <a:ea typeface="Arial" panose="020B0604020202020204" pitchFamily="34" charset="0"/>
                <a:cs typeface="Arial" panose="020B0604020202020204" pitchFamily="34" charset="0"/>
              </a:rPr>
              <a:t>interétablissement</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La personne salariée qui accepte d’être déplacée temporairement dans une des installations d’un autre établissement situé à moins de cent (100) kilomètres de son port d’attache a droit à un montant forfaitaire de cinquante dollars (50 $) par jour, en plus des allocations de déplacement prévues à la convention collective.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dirty="0">
                <a:effectLst/>
                <a:latin typeface="Arial" panose="020B0604020202020204" pitchFamily="34" charset="0"/>
                <a:ea typeface="Arial" panose="020B0604020202020204" pitchFamily="34" charset="0"/>
                <a:cs typeface="Arial" panose="020B0604020202020204" pitchFamily="34" charset="0"/>
              </a:rPr>
              <a:t>Lorsque l’installation est située à cent (100) kilomètres ou plus de son port d’attache, le montant forfaitaire prévu aux alinéas précédents est augmenté à cent dollars (100 $).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5CE2A25-BE30-09D3-05EA-07DA9F8B7AA5}"/>
              </a:ext>
            </a:extLst>
          </p:cNvPr>
          <p:cNvSpPr>
            <a:spLocks noGrp="1"/>
          </p:cNvSpPr>
          <p:nvPr>
            <p:ph type="sldNum" sz="quarter" idx="12"/>
            <p:custDataLst>
              <p:tags r:id="rId5"/>
            </p:custDataLst>
          </p:nvPr>
        </p:nvSpPr>
        <p:spPr/>
        <p:txBody>
          <a:bodyPr/>
          <a:lstStyle/>
          <a:p>
            <a:fld id="{18D25734-BAAB-45B8-8828-031302FAFDE5}" type="slidenum">
              <a:rPr lang="fr-CA" smtClean="0"/>
              <a:t>32</a:t>
            </a:fld>
            <a:endParaRPr lang="fr-CA"/>
          </a:p>
        </p:txBody>
      </p:sp>
    </p:spTree>
    <p:extLst>
      <p:ext uri="{BB962C8B-B14F-4D97-AF65-F5344CB8AC3E}">
        <p14:creationId xmlns:p14="http://schemas.microsoft.com/office/powerpoint/2010/main" val="892538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Temps supplémentaire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4739759"/>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dirty="0">
                <a:effectLst/>
                <a:latin typeface="Arial" panose="020B0604020202020204" pitchFamily="34" charset="0"/>
                <a:ea typeface="Times New Roman" panose="02020603050405020304" pitchFamily="18" charset="0"/>
                <a:cs typeface="Arial" panose="020B0604020202020204" pitchFamily="34" charset="0"/>
              </a:rPr>
              <a:t>Augmentation du taux de rémunération à 200 % pour les quarts de travail complet en temps supplémentaire effectué durant la fin de semaine;</a:t>
            </a:r>
          </a:p>
          <a:p>
            <a:pPr marL="342900" indent="-342900">
              <a:buFontTx/>
              <a:buAutoNum type="arabicPeriod"/>
            </a:pPr>
            <a:r>
              <a:rPr lang="fr-CA" sz="1800" dirty="0">
                <a:effectLst/>
                <a:latin typeface="Arial" panose="020B0604020202020204" pitchFamily="34" charset="0"/>
                <a:ea typeface="Calibri" panose="020F0502020204030204" pitchFamily="34" charset="0"/>
                <a:cs typeface="Times New Roman" panose="02020603050405020304" pitchFamily="18" charset="0"/>
              </a:rPr>
              <a:t>Conversion du temps supplémentaire sur des quarts de travail de fin de semaine en congé chômé;</a:t>
            </a:r>
          </a:p>
          <a:p>
            <a:pPr marL="342900" indent="-342900">
              <a:buFontTx/>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Priorité de l’accès volontaire au temps supplémentaire aux personnes salariées disponibles à temps complet;</a:t>
            </a:r>
          </a:p>
          <a:p>
            <a:pPr marL="342900" indent="-342900">
              <a:buFontTx/>
              <a:buAutoNum type="arabicPeriod"/>
            </a:pPr>
            <a:r>
              <a:rPr lang="fr-CA" sz="1800" dirty="0">
                <a:effectLst/>
                <a:latin typeface="Arial" panose="020B0604020202020204" pitchFamily="34" charset="0"/>
                <a:ea typeface="Times New Roman" panose="02020603050405020304" pitchFamily="18" charset="0"/>
                <a:cs typeface="Times New Roman" panose="02020603050405020304" pitchFamily="18" charset="0"/>
              </a:rPr>
              <a:t>L’intervalle minimal entre deux (2) quarts de travail ne peut constituer un frein aux aménagements de temps de travail et à l’autogestion des horaires.</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Tx/>
              <a:buAutoNum type="arabicPeriod"/>
            </a:pPr>
            <a:endParaRPr lang="fr-CA"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AutoNum type="arabicPeriod"/>
            </a:pP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E1364257-C1DC-D46A-33E9-F10931A09FB4}"/>
              </a:ext>
            </a:extLst>
          </p:cNvPr>
          <p:cNvSpPr>
            <a:spLocks noGrp="1"/>
          </p:cNvSpPr>
          <p:nvPr>
            <p:ph type="sldNum" sz="quarter" idx="12"/>
            <p:custDataLst>
              <p:tags r:id="rId5"/>
            </p:custDataLst>
          </p:nvPr>
        </p:nvSpPr>
        <p:spPr/>
        <p:txBody>
          <a:bodyPr/>
          <a:lstStyle/>
          <a:p>
            <a:fld id="{18D25734-BAAB-45B8-8828-031302FAFDE5}" type="slidenum">
              <a:rPr lang="fr-CA" smtClean="0"/>
              <a:t>33</a:t>
            </a:fld>
            <a:endParaRPr lang="fr-CA"/>
          </a:p>
        </p:txBody>
      </p:sp>
    </p:spTree>
    <p:extLst>
      <p:ext uri="{BB962C8B-B14F-4D97-AF65-F5344CB8AC3E}">
        <p14:creationId xmlns:p14="http://schemas.microsoft.com/office/powerpoint/2010/main" val="992335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Temps supplémentaire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5078313"/>
          </a:xfrm>
          <a:prstGeom prst="rect">
            <a:avLst/>
          </a:prstGeom>
          <a:noFill/>
        </p:spPr>
        <p:txBody>
          <a:bodyPr wrap="square">
            <a:spAutoFit/>
          </a:bodyPr>
          <a:lstStyle/>
          <a:p>
            <a:r>
              <a:rPr lang="fr-CA" sz="1800" b="1" dirty="0">
                <a:effectLst/>
                <a:latin typeface="Arial" panose="020B0604020202020204" pitchFamily="34" charset="0"/>
                <a:ea typeface="Times New Roman" panose="02020603050405020304" pitchFamily="18" charset="0"/>
                <a:cs typeface="Arial" panose="020B0604020202020204" pitchFamily="34" charset="0"/>
              </a:rPr>
              <a:t>Augmentation du taux de rémunération à 200 % pour les quarts de travail complets en temps supplémentaire effectués durant la fin de semaine </a:t>
            </a:r>
          </a:p>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Dans les services 24/7;</a:t>
            </a:r>
          </a:p>
          <a:p>
            <a:pPr marL="285750" indent="-285750">
              <a:buFont typeface="Arial" panose="020B0604020202020204" pitchFamily="34" charset="0"/>
              <a:buChar char="•"/>
            </a:pPr>
            <a:r>
              <a:rPr lang="fr-FR" dirty="0">
                <a:latin typeface="Arial" panose="020B0604020202020204" pitchFamily="34" charset="0"/>
                <a:ea typeface="Calibri" panose="020F0502020204030204" pitchFamily="34" charset="0"/>
                <a:cs typeface="Times New Roman" panose="02020603050405020304" pitchFamily="18" charset="0"/>
              </a:rPr>
              <a:t>Pour des quarts de travail complets la fin de semaine et après la semaine régulière de travail;</a:t>
            </a:r>
          </a:p>
          <a:p>
            <a:pPr marL="285750" indent="-285750">
              <a:buFont typeface="Arial" panose="020B0604020202020204" pitchFamily="34" charset="0"/>
              <a:buChar char="•"/>
            </a:pPr>
            <a:r>
              <a:rPr lang="fr-FR" dirty="0">
                <a:latin typeface="Arial" panose="020B0604020202020204" pitchFamily="34" charset="0"/>
                <a:ea typeface="Calibri" panose="020F0502020204030204" pitchFamily="34" charset="0"/>
                <a:cs typeface="Times New Roman" panose="02020603050405020304" pitchFamily="18" charset="0"/>
              </a:rPr>
              <a:t>Pour les personnes salariées des quatre (4) catégories de personnel;</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Respect de l’horaire de travail sept (7) jours avant et sept (7) jours après le quart de travail visé;</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Les absences suivantes ne sont pas pénalisantes :</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annuels prévus au calendrier;</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fériés prévus au calendrier;</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libérations syndicales (internes et externes);</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la conversion des primes;</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mobiles;</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parentaux, incluant les visites médicales liées à la grossesse; </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prévus à l’horaire aux fins d’aménagement de temps de travail ou d’ententes particulières (ex. : horaire 9/10, horaire 4/32, etc.);</a:t>
            </a:r>
            <a:endParaRPr lang="fr-CA"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dirty="0">
                <a:effectLst/>
                <a:latin typeface="Arial" panose="020B0604020202020204" pitchFamily="34" charset="0"/>
                <a:ea typeface="Calibri" panose="020F0502020204030204" pitchFamily="34" charset="0"/>
                <a:cs typeface="Times New Roman" panose="02020603050405020304" pitchFamily="18" charset="0"/>
              </a:rPr>
              <a:t>les congés sociaux.</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E1364257-C1DC-D46A-33E9-F10931A09FB4}"/>
              </a:ext>
            </a:extLst>
          </p:cNvPr>
          <p:cNvSpPr>
            <a:spLocks noGrp="1"/>
          </p:cNvSpPr>
          <p:nvPr>
            <p:ph type="sldNum" sz="quarter" idx="12"/>
            <p:custDataLst>
              <p:tags r:id="rId5"/>
            </p:custDataLst>
          </p:nvPr>
        </p:nvSpPr>
        <p:spPr/>
        <p:txBody>
          <a:bodyPr/>
          <a:lstStyle/>
          <a:p>
            <a:fld id="{18D25734-BAAB-45B8-8828-031302FAFDE5}" type="slidenum">
              <a:rPr lang="fr-CA" smtClean="0"/>
              <a:t>34</a:t>
            </a:fld>
            <a:endParaRPr lang="fr-CA"/>
          </a:p>
        </p:txBody>
      </p:sp>
    </p:spTree>
    <p:extLst>
      <p:ext uri="{BB962C8B-B14F-4D97-AF65-F5344CB8AC3E}">
        <p14:creationId xmlns:p14="http://schemas.microsoft.com/office/powerpoint/2010/main" val="4204830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Temps supplémentaire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4238083"/>
          </a:xfrm>
          <a:prstGeom prst="rect">
            <a:avLst/>
          </a:prstGeom>
          <a:noFill/>
        </p:spPr>
        <p:txBody>
          <a:bodyPr wrap="square">
            <a:spAutoFit/>
          </a:bodyPr>
          <a:lstStyle/>
          <a:p>
            <a:pPr lvl="0" algn="just">
              <a:lnSpc>
                <a:spcPct val="107000"/>
              </a:lnSpc>
              <a:spcAft>
                <a:spcPts val="800"/>
              </a:spcAft>
            </a:pPr>
            <a:endParaRPr lang="fr-CA" sz="1800" b="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CA" b="1" dirty="0">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b="1" dirty="0">
                <a:effectLst/>
                <a:latin typeface="Arial" panose="020B0604020202020204" pitchFamily="34" charset="0"/>
                <a:ea typeface="Calibri" panose="020F0502020204030204" pitchFamily="34" charset="0"/>
                <a:cs typeface="Times New Roman" panose="02020603050405020304" pitchFamily="18" charset="0"/>
              </a:rPr>
              <a:t>Conversion du temps supplémentaire sur des quarts de travail de fin de semaine en congé chômé</a:t>
            </a:r>
            <a:endParaRPr lang="fr-CA" b="1"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spcAft>
                <a:spcPts val="8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Après 15 quarts complets de travail en temps supplémentaire sur des quarts de fin de semaine rémunérés à taux double, la personne salariée peut choisir d’être payée à taux et demi et accumuler en banque de temps, à partir du 16</a:t>
            </a:r>
            <a:r>
              <a:rPr lang="fr-FR" sz="1800" baseline="30000" dirty="0">
                <a:effectLst/>
                <a:latin typeface="Arial" panose="020B0604020202020204" pitchFamily="34" charset="0"/>
                <a:ea typeface="Times New Roman" panose="02020603050405020304" pitchFamily="18" charset="0"/>
                <a:cs typeface="Arial" panose="020B0604020202020204" pitchFamily="34" charset="0"/>
              </a:rPr>
              <a:t>e</a:t>
            </a:r>
            <a:r>
              <a:rPr lang="fr-FR" sz="1800" dirty="0">
                <a:effectLst/>
                <a:latin typeface="Arial" panose="020B0604020202020204" pitchFamily="34" charset="0"/>
                <a:ea typeface="Times New Roman" panose="02020603050405020304" pitchFamily="18" charset="0"/>
                <a:cs typeface="Arial" panose="020B0604020202020204" pitchFamily="34" charset="0"/>
              </a:rPr>
              <a:t> quart de travail en temps supplémentaire sur un quart de fin de semaine, 0,5 jour par quart, jusqu’à un maximum de 5 jours par année.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FR"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a:p>
            <a:endParaRPr lang="fr-CA" sz="3200" dirty="0"/>
          </a:p>
        </p:txBody>
      </p:sp>
      <p:sp>
        <p:nvSpPr>
          <p:cNvPr id="4" name="Espace réservé du numéro de diapositive 3">
            <a:extLst>
              <a:ext uri="{FF2B5EF4-FFF2-40B4-BE49-F238E27FC236}">
                <a16:creationId xmlns:a16="http://schemas.microsoft.com/office/drawing/2014/main" id="{77ADAF9B-C0F2-BB23-8188-F636E1FBF747}"/>
              </a:ext>
            </a:extLst>
          </p:cNvPr>
          <p:cNvSpPr>
            <a:spLocks noGrp="1"/>
          </p:cNvSpPr>
          <p:nvPr>
            <p:ph type="sldNum" sz="quarter" idx="12"/>
            <p:custDataLst>
              <p:tags r:id="rId5"/>
            </p:custDataLst>
          </p:nvPr>
        </p:nvSpPr>
        <p:spPr/>
        <p:txBody>
          <a:bodyPr/>
          <a:lstStyle/>
          <a:p>
            <a:fld id="{18D25734-BAAB-45B8-8828-031302FAFDE5}" type="slidenum">
              <a:rPr lang="fr-CA" smtClean="0"/>
              <a:t>35</a:t>
            </a:fld>
            <a:endParaRPr lang="fr-CA"/>
          </a:p>
        </p:txBody>
      </p:sp>
    </p:spTree>
    <p:extLst>
      <p:ext uri="{BB962C8B-B14F-4D97-AF65-F5344CB8AC3E}">
        <p14:creationId xmlns:p14="http://schemas.microsoft.com/office/powerpoint/2010/main" val="2259373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Temps supplémentaire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5704062"/>
          </a:xfrm>
          <a:prstGeom prst="rect">
            <a:avLst/>
          </a:prstGeom>
          <a:noFill/>
        </p:spPr>
        <p:txBody>
          <a:bodyPr wrap="square">
            <a:spAutoFit/>
          </a:bodyPr>
          <a:lstStyle/>
          <a:p>
            <a:pPr lvl="0" algn="just">
              <a:lnSpc>
                <a:spcPct val="107000"/>
              </a:lnSpc>
            </a:pPr>
            <a:r>
              <a:rPr lang="fr-CA" b="1" dirty="0">
                <a:latin typeface="Arial" panose="020B0604020202020204" pitchFamily="34" charset="0"/>
                <a:ea typeface="Calibri" panose="020F0502020204030204" pitchFamily="34" charset="0"/>
                <a:cs typeface="Arial" panose="020B0604020202020204" pitchFamily="34" charset="0"/>
              </a:rPr>
              <a:t>Priorité de l’accès volontaire au temps supplémentaire aux personnes salariées disponibles à temps complet </a:t>
            </a:r>
            <a:r>
              <a:rPr lang="fr-FR" b="1"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pPr>
            <a:endParaRPr lang="fr-CA"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fr-CA" sz="1800" dirty="0">
                <a:effectLst/>
                <a:latin typeface="Arial" panose="020B0604020202020204" pitchFamily="34" charset="0"/>
                <a:ea typeface="Calibri" panose="020F0502020204030204" pitchFamily="34" charset="0"/>
              </a:rPr>
              <a:t>Malgré toutes dispositions locales à l’effet contraire, si du travail doit être exécuté en temps supplémentaire, l’Employeur doit d’abord l’offrir en priorité aux personnes salariées à temps complet ainsi qu’aux personnes salariées à temps partiel qui offrent et respectent leurs disponibilités émises à temps complet qui sont disponibles, à tour de rôle, de façon à la répartir équitablement entre ces personnes salariées qui font normalement ce travail dans le service. </a:t>
            </a:r>
          </a:p>
          <a:p>
            <a:pPr lvl="0" algn="just">
              <a:lnSpc>
                <a:spcPct val="107000"/>
              </a:lnSpc>
              <a:spcAft>
                <a:spcPts val="800"/>
              </a:spcAft>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pPr>
            <a:r>
              <a:rPr lang="fr-CA" b="1" dirty="0">
                <a:effectLst/>
                <a:latin typeface="Arial" panose="020B0604020202020204" pitchFamily="34" charset="0"/>
                <a:ea typeface="Times New Roman" panose="02020603050405020304" pitchFamily="18" charset="0"/>
                <a:cs typeface="Arial" panose="020B0604020202020204" pitchFamily="34" charset="0"/>
              </a:rPr>
              <a:t>L’intervalle minimal entre deux (2) quarts de travail</a:t>
            </a:r>
          </a:p>
          <a:p>
            <a:pPr algn="just">
              <a:lnSpc>
                <a:spcPct val="107000"/>
              </a:lnSpc>
            </a:pPr>
            <a:endParaRPr lang="fr-CA"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dirty="0">
                <a:effectLst/>
                <a:latin typeface="Arial" panose="020B0604020202020204" pitchFamily="34" charset="0"/>
                <a:ea typeface="Times New Roman" panose="02020603050405020304" pitchFamily="18" charset="0"/>
                <a:cs typeface="Arial" panose="020B0604020202020204" pitchFamily="34" charset="0"/>
              </a:rPr>
              <a:t>Ajouter au paragraphe 8.09 de la convention collective l’alinéa suivant : </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fr-CA" dirty="0">
                <a:effectLst/>
                <a:latin typeface="Arial" panose="020B0604020202020204" pitchFamily="34" charset="0"/>
                <a:ea typeface="Times New Roman" panose="02020603050405020304" pitchFamily="18" charset="0"/>
                <a:cs typeface="Arial" panose="020B0604020202020204" pitchFamily="34" charset="0"/>
              </a:rPr>
              <a:t>L’intervalle minimal entre deux (2) quarts de travail ne peut constituer un frein aux aménagements de temps de travail et à l’autogestion des horaires.</a:t>
            </a:r>
            <a:endParaRPr lang="fr-CA"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pP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301AA139-DF48-D463-DF0C-877880330306}"/>
              </a:ext>
            </a:extLst>
          </p:cNvPr>
          <p:cNvSpPr>
            <a:spLocks noGrp="1"/>
          </p:cNvSpPr>
          <p:nvPr>
            <p:ph type="sldNum" sz="quarter" idx="12"/>
            <p:custDataLst>
              <p:tags r:id="rId5"/>
            </p:custDataLst>
          </p:nvPr>
        </p:nvSpPr>
        <p:spPr/>
        <p:txBody>
          <a:bodyPr/>
          <a:lstStyle/>
          <a:p>
            <a:fld id="{18D25734-BAAB-45B8-8828-031302FAFDE5}" type="slidenum">
              <a:rPr lang="fr-CA" smtClean="0"/>
              <a:t>36</a:t>
            </a:fld>
            <a:endParaRPr lang="fr-CA"/>
          </a:p>
        </p:txBody>
      </p:sp>
    </p:spTree>
    <p:extLst>
      <p:ext uri="{BB962C8B-B14F-4D97-AF65-F5344CB8AC3E}">
        <p14:creationId xmlns:p14="http://schemas.microsoft.com/office/powerpoint/2010/main" val="1268102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milieux</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37</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154984"/>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800100" lvl="1" indent="-342900">
              <a:buAutoNum type="arabicPeriod"/>
            </a:pPr>
            <a:r>
              <a:rPr lang="fr-CA" dirty="0">
                <a:effectLst/>
                <a:latin typeface="Arial" panose="020B0604020202020204" pitchFamily="34" charset="0"/>
                <a:ea typeface="Arial" panose="020B0604020202020204" pitchFamily="34" charset="0"/>
                <a:cs typeface="Arial" panose="020B0604020202020204" pitchFamily="34" charset="0"/>
              </a:rPr>
              <a:t>Prime de soins critiques;</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spécifique de soins critiques;</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Centre jeunesse;</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TGC;</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de psychiatrie;</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pour le personnel de la catégorie 3 œuvrant à l’urgence;</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RAC;</a:t>
            </a:r>
          </a:p>
          <a:p>
            <a:pPr marL="800100" lvl="1" indent="-342900">
              <a:buFontTx/>
              <a:buAutoNum type="arabicPeriod"/>
            </a:pPr>
            <a:r>
              <a:rPr lang="fr-CA" dirty="0">
                <a:latin typeface="Arial" panose="020B0604020202020204" pitchFamily="34" charset="0"/>
                <a:ea typeface="Arial" panose="020B0604020202020204" pitchFamily="34" charset="0"/>
                <a:cs typeface="Arial" panose="020B0604020202020204" pitchFamily="34" charset="0"/>
              </a:rPr>
              <a:t>Prime et montant forfaitaire CHSLD;</a:t>
            </a:r>
          </a:p>
          <a:p>
            <a:pPr marL="800100" lvl="1" indent="-342900">
              <a:buFontTx/>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C</a:t>
            </a:r>
            <a:r>
              <a:rPr lang="fr-CA" dirty="0">
                <a:effectLst/>
                <a:latin typeface="Arial" panose="020B0604020202020204" pitchFamily="34" charset="0"/>
                <a:ea typeface="Times New Roman" panose="02020603050405020304" pitchFamily="18" charset="0"/>
                <a:cs typeface="Arial" panose="020B0604020202020204" pitchFamily="34" charset="0"/>
              </a:rPr>
              <a:t>onditions particulières pour les milieux carcéraux;</a:t>
            </a:r>
          </a:p>
          <a:p>
            <a:pPr marL="800100" lvl="1" indent="-342900">
              <a:buFontTx/>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Prime de tri de linges souillés;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FontTx/>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Mise à jour des listes d’installations des annexes A, R et T.</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40565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soins critiques</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38</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1520545800"/>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Prime de 12 %</a:t>
                      </a:r>
                    </a:p>
                    <a:p>
                      <a:endParaRPr lang="fr-CA" dirty="0"/>
                    </a:p>
                    <a:p>
                      <a:r>
                        <a:rPr lang="fr-CA" dirty="0"/>
                        <a:t>Prime majorée* de 14 %</a:t>
                      </a:r>
                    </a:p>
                    <a:p>
                      <a:endParaRPr lang="fr-CA" dirty="0"/>
                    </a:p>
                    <a:p>
                      <a:r>
                        <a:rPr lang="fr-CA" dirty="0"/>
                        <a:t>*Pour la personne salariée qui offre et respecte une disponibilité 16/28</a:t>
                      </a:r>
                    </a:p>
                  </a:txBody>
                  <a:tcPr>
                    <a:solidFill>
                      <a:srgbClr val="F3DDEA"/>
                    </a:solidFill>
                  </a:tcPr>
                </a:tc>
                <a:tc>
                  <a:txBody>
                    <a:bodyPr/>
                    <a:lstStyle/>
                    <a:p>
                      <a:endParaRPr lang="fr-CA" dirty="0"/>
                    </a:p>
                    <a:p>
                      <a:r>
                        <a:rPr lang="fr-CA" dirty="0"/>
                        <a:t>Palier 1 – 15 %</a:t>
                      </a:r>
                    </a:p>
                    <a:p>
                      <a:endParaRPr lang="fr-CA" dirty="0"/>
                    </a:p>
                    <a:p>
                      <a:r>
                        <a:rPr lang="fr-CA" dirty="0"/>
                        <a:t>Palier 2 – 14 %</a:t>
                      </a:r>
                    </a:p>
                    <a:p>
                      <a:endParaRPr lang="fr-CA" dirty="0"/>
                    </a:p>
                    <a:p>
                      <a:r>
                        <a:rPr lang="fr-CA" dirty="0"/>
                        <a:t>Palier 3 – 10 %</a:t>
                      </a:r>
                    </a:p>
                    <a:p>
                      <a:endParaRPr lang="fr-CA" dirty="0"/>
                    </a:p>
                    <a:p>
                      <a:endParaRPr lang="fr-CA" dirty="0"/>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171060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spécifique de soins critiques</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39</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4039260271"/>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Prime de 6 %</a:t>
                      </a:r>
                    </a:p>
                    <a:p>
                      <a:endParaRPr lang="fr-CA" dirty="0"/>
                    </a:p>
                    <a:p>
                      <a:r>
                        <a:rPr lang="fr-CA" dirty="0"/>
                        <a:t>Prime majorée* de 7 %</a:t>
                      </a:r>
                    </a:p>
                    <a:p>
                      <a:endParaRPr lang="fr-CA" dirty="0"/>
                    </a:p>
                    <a:p>
                      <a:r>
                        <a:rPr lang="fr-CA" dirty="0"/>
                        <a:t>*Pour la personne salariée qui offre et respecte une disponibilité 16/28</a:t>
                      </a:r>
                    </a:p>
                  </a:txBody>
                  <a:tcPr>
                    <a:solidFill>
                      <a:srgbClr val="F3DDEA"/>
                    </a:solidFill>
                  </a:tcPr>
                </a:tc>
                <a:tc>
                  <a:txBody>
                    <a:bodyPr/>
                    <a:lstStyle/>
                    <a:p>
                      <a:endParaRPr lang="fr-CA" dirty="0"/>
                    </a:p>
                    <a:p>
                      <a:r>
                        <a:rPr lang="fr-CA" dirty="0"/>
                        <a:t>Palier 1 – 10 %</a:t>
                      </a:r>
                    </a:p>
                    <a:p>
                      <a:endParaRPr lang="fr-CA" dirty="0"/>
                    </a:p>
                    <a:p>
                      <a:r>
                        <a:rPr lang="fr-CA" dirty="0"/>
                        <a:t>Palier 2 – 7 %</a:t>
                      </a:r>
                    </a:p>
                    <a:p>
                      <a:endParaRPr lang="fr-CA" dirty="0"/>
                    </a:p>
                    <a:p>
                      <a:r>
                        <a:rPr lang="fr-CA" dirty="0"/>
                        <a:t>Palier 3 – 6 %</a:t>
                      </a:r>
                    </a:p>
                    <a:p>
                      <a:endParaRPr lang="fr-CA" dirty="0"/>
                    </a:p>
                    <a:p>
                      <a:endParaRPr lang="fr-CA" dirty="0"/>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94483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PDRH et transfert des connaissances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3593548"/>
          </a:xfrm>
          <a:prstGeom prst="rect">
            <a:avLst/>
          </a:prstGeom>
          <a:noFill/>
        </p:spPr>
        <p:txBody>
          <a:bodyPr wrap="square">
            <a:spAutoFit/>
          </a:bodyPr>
          <a:lstStyle/>
          <a:p>
            <a:pPr algn="just">
              <a:spcAft>
                <a:spcPts val="1100"/>
              </a:spcAft>
            </a:pPr>
            <a:endParaRPr lang="fr-CA"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endParaRPr lang="fr-CA" b="1" dirty="0">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dirty="0">
                <a:effectLst/>
                <a:latin typeface="Arial" panose="020B0604020202020204" pitchFamily="34" charset="0"/>
                <a:ea typeface="Times New Roman" panose="02020603050405020304" pitchFamily="18" charset="0"/>
                <a:cs typeface="Arial" panose="020B0604020202020204" pitchFamily="34" charset="0"/>
              </a:rPr>
              <a:t>Augmentation du budget pour la formation et le développement des compétences du personnel de la catégorie 3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 budget de développement des ressources humaines prévu au paragraphe 13.01 de la convention collective de la catégorie 3 pour le </a:t>
            </a:r>
            <a:r>
              <a:rPr lang="fr-CA" dirty="0">
                <a:effectLst/>
                <a:latin typeface="Arial" panose="020B0604020202020204" pitchFamily="34" charset="0"/>
                <a:ea typeface="Calibri" panose="020F0502020204030204" pitchFamily="34" charset="0"/>
                <a:cs typeface="Times New Roman" panose="02020603050405020304" pitchFamily="18" charset="0"/>
              </a:rPr>
              <a:t>personnel de bureau, des techniciens et des professionnels de l’administration sera de 0,55 % de la masse salariale</a:t>
            </a:r>
            <a:r>
              <a:rPr lang="fr-CA" dirty="0">
                <a:effectLst/>
                <a:latin typeface="Calibri" panose="020F0502020204030204" pitchFamily="34" charset="0"/>
                <a:ea typeface="Calibri" panose="020F0502020204030204" pitchFamily="34" charset="0"/>
                <a:cs typeface="Arial" panose="020B0604020202020204" pitchFamily="34" charset="0"/>
              </a:rPr>
              <a:t>.</a:t>
            </a:r>
            <a:endParaRPr lang="fr-CA"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6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5"/>
            </p:custDataLst>
          </p:nvPr>
        </p:nvSpPr>
        <p:spPr/>
        <p:txBody>
          <a:bodyPr/>
          <a:lstStyle/>
          <a:p>
            <a:fld id="{18D25734-BAAB-45B8-8828-031302FAFDE5}" type="slidenum">
              <a:rPr lang="fr-CA" smtClean="0"/>
              <a:t>4</a:t>
            </a:fld>
            <a:endParaRPr lang="fr-CA"/>
          </a:p>
        </p:txBody>
      </p:sp>
    </p:spTree>
    <p:extLst>
      <p:ext uri="{BB962C8B-B14F-4D97-AF65-F5344CB8AC3E}">
        <p14:creationId xmlns:p14="http://schemas.microsoft.com/office/powerpoint/2010/main" val="410014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latin typeface="Arial" panose="020B0604020202020204" pitchFamily="34" charset="0"/>
                <a:cs typeface="Arial" panose="020B0604020202020204" pitchFamily="34" charset="0"/>
              </a:rPr>
              <a:t>Curiethérapie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1204753"/>
          </a:xfrm>
          <a:prstGeom prst="rect">
            <a:avLst/>
          </a:prstGeom>
          <a:noFill/>
        </p:spPr>
        <p:txBody>
          <a:bodyPr wrap="square">
            <a:spAutoFit/>
          </a:bodyPr>
          <a:lstStyle/>
          <a:p>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Prime </a:t>
            </a:r>
            <a:r>
              <a:rPr lang="fr-CA" b="1" dirty="0">
                <a:latin typeface="Arial" panose="020B0604020202020204" pitchFamily="34" charset="0"/>
                <a:ea typeface="Times New Roman" panose="02020603050405020304" pitchFamily="18" charset="0"/>
                <a:cs typeface="Arial" panose="020B0604020202020204" pitchFamily="34" charset="0"/>
              </a:rPr>
              <a:t>spécifique de soins critiques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La curiethérapie est ajoutée à la liste des services visés par la prime spécifique de soins critiques</a:t>
            </a:r>
            <a:r>
              <a:rPr lang="fr-CA" dirty="0">
                <a:latin typeface="Arial" panose="020B0604020202020204" pitchFamily="34" charset="0"/>
                <a:ea typeface="Calibri" panose="020F0502020204030204" pitchFamily="34" charset="0"/>
                <a:cs typeface="Times New Roman" panose="02020603050405020304" pitchFamily="18" charset="0"/>
              </a:rPr>
              <a:t>. </a:t>
            </a:r>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custDataLst>
              <p:tags r:id="rId5"/>
            </p:custDataLst>
          </p:nvPr>
        </p:nvSpPr>
        <p:spPr/>
        <p:txBody>
          <a:bodyPr/>
          <a:lstStyle/>
          <a:p>
            <a:fld id="{18D25734-BAAB-45B8-8828-031302FAFDE5}" type="slidenum">
              <a:rPr lang="fr-CA" smtClean="0"/>
              <a:t>40</a:t>
            </a:fld>
            <a:endParaRPr lang="fr-CA"/>
          </a:p>
        </p:txBody>
      </p:sp>
    </p:spTree>
    <p:extLst>
      <p:ext uri="{BB962C8B-B14F-4D97-AF65-F5344CB8AC3E}">
        <p14:creationId xmlns:p14="http://schemas.microsoft.com/office/powerpoint/2010/main" val="1884622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centre jeunesse (incluant DPJ)</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41</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2851004556"/>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Prime de 4 % pour le personnel de la catégorie 2 affecté à la surveillance ou à la réadaptation et pour le personnel de la catégorie 4</a:t>
                      </a:r>
                    </a:p>
                    <a:p>
                      <a:endParaRPr lang="fr-CA" dirty="0"/>
                    </a:p>
                    <a:p>
                      <a:r>
                        <a:rPr lang="fr-CA" dirty="0"/>
                        <a:t>Prime additionnelle temporaire de 3 % pour le personnel de la catégorie 4 à la réception et au traitement des signalements ou à l’accueil, l’évaluation et l’orientation ou à l’application des mesures</a:t>
                      </a:r>
                    </a:p>
                    <a:p>
                      <a:endParaRPr lang="fr-CA" dirty="0"/>
                    </a:p>
                  </a:txBody>
                  <a:tcPr>
                    <a:solidFill>
                      <a:srgbClr val="F3DDEA"/>
                    </a:solidFill>
                  </a:tcPr>
                </a:tc>
                <a:tc>
                  <a:txBody>
                    <a:bodyPr/>
                    <a:lstStyle/>
                    <a:p>
                      <a:endParaRPr lang="fr-CA" dirty="0"/>
                    </a:p>
                    <a:p>
                      <a:r>
                        <a:rPr lang="fr-CA" dirty="0"/>
                        <a:t>Palier 1 – 10 %</a:t>
                      </a:r>
                    </a:p>
                    <a:p>
                      <a:endParaRPr lang="fr-CA" dirty="0"/>
                    </a:p>
                    <a:p>
                      <a:r>
                        <a:rPr lang="fr-CA" dirty="0"/>
                        <a:t>Palier 2 – 7 %</a:t>
                      </a:r>
                    </a:p>
                    <a:p>
                      <a:endParaRPr lang="fr-CA" dirty="0"/>
                    </a:p>
                    <a:p>
                      <a:r>
                        <a:rPr lang="fr-CA" dirty="0"/>
                        <a:t>Palier 3 – 6 %</a:t>
                      </a:r>
                    </a:p>
                    <a:p>
                      <a:endParaRPr lang="fr-CA" dirty="0"/>
                    </a:p>
                    <a:p>
                      <a:r>
                        <a:rPr lang="fr-CA" dirty="0"/>
                        <a:t>Mesure permanente</a:t>
                      </a:r>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5234705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troubles graves du comportement (TGC)</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42</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410818788"/>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Montants forfaitaires par tranche de 500 heures effectivement travaillées variables selon les titres d’emploi </a:t>
                      </a:r>
                    </a:p>
                    <a:p>
                      <a:r>
                        <a:rPr lang="fr-CA" dirty="0"/>
                        <a:t>(195 $, 295 $, 360 $) + conversion du montant forfaitaire en temps chômé pour quelques titres d’emploi</a:t>
                      </a:r>
                    </a:p>
                    <a:p>
                      <a:endParaRPr lang="fr-CA" dirty="0"/>
                    </a:p>
                    <a:p>
                      <a:r>
                        <a:rPr lang="fr-CA" dirty="0"/>
                        <a:t>Mesure temporaire</a:t>
                      </a:r>
                    </a:p>
                  </a:txBody>
                  <a:tcPr>
                    <a:solidFill>
                      <a:srgbClr val="F3DDEA"/>
                    </a:solidFill>
                  </a:tcPr>
                </a:tc>
                <a:tc>
                  <a:txBody>
                    <a:bodyPr/>
                    <a:lstStyle/>
                    <a:p>
                      <a:endParaRPr lang="fr-CA" dirty="0"/>
                    </a:p>
                    <a:p>
                      <a:r>
                        <a:rPr lang="fr-CA" dirty="0"/>
                        <a:t>Palier 1 – 3,5 %</a:t>
                      </a:r>
                    </a:p>
                    <a:p>
                      <a:endParaRPr lang="fr-CA" dirty="0"/>
                    </a:p>
                    <a:p>
                      <a:r>
                        <a:rPr lang="fr-CA" dirty="0"/>
                        <a:t>Palier 2 – 2,25 %</a:t>
                      </a:r>
                    </a:p>
                    <a:p>
                      <a:endParaRPr lang="fr-CA" dirty="0"/>
                    </a:p>
                    <a:p>
                      <a:r>
                        <a:rPr lang="fr-CA" dirty="0"/>
                        <a:t>Palier 3 – 1 %</a:t>
                      </a:r>
                    </a:p>
                    <a:p>
                      <a:endParaRPr lang="fr-CA" dirty="0"/>
                    </a:p>
                    <a:p>
                      <a:r>
                        <a:rPr lang="fr-CA" dirty="0"/>
                        <a:t>Mesure permanente</a:t>
                      </a:r>
                    </a:p>
                    <a:p>
                      <a:endParaRPr lang="fr-CA" dirty="0"/>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3107901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troubles graves du comportement (TGC)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43</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431983"/>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ASSS ou un PAB œuvrant dans un milieu TGC </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0,39 $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permanente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taux unique au rangement 9)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0,95 $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0,68 $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0,27 $ l’heure</a:t>
            </a: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155003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troubles graves du comportement (TGC)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44</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éducateur œuvrant dans un milieu TGC </a:t>
            </a:r>
          </a:p>
          <a:p>
            <a:r>
              <a:rPr lang="fr-CA" dirty="0">
                <a:latin typeface="Arial" panose="020B0604020202020204" pitchFamily="34" charset="0"/>
                <a:ea typeface="Arial" panose="020B0604020202020204" pitchFamily="34" charset="0"/>
                <a:cs typeface="Arial" panose="020B0604020202020204" pitchFamily="34" charset="0"/>
              </a:rPr>
              <a:t>(catégorie 4)</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0,59 $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permanente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16)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1,32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0,95 $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0,37 $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436651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troubles graves du comportement (TGC)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45</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travailleur social œuvrant dans un milieu TGC </a:t>
            </a:r>
          </a:p>
          <a:p>
            <a:r>
              <a:rPr lang="fr-CA" dirty="0">
                <a:latin typeface="Arial" panose="020B0604020202020204" pitchFamily="34" charset="0"/>
                <a:ea typeface="Arial" panose="020B0604020202020204" pitchFamily="34" charset="0"/>
                <a:cs typeface="Arial" panose="020B0604020202020204" pitchFamily="34" charset="0"/>
              </a:rPr>
              <a:t>(catégorie 4)</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0,72 $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permanente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22)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1,78 $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1,27 $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0,51 $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245931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psychiatrie</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46</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884981359"/>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Prime hebdomadaire de 21,27 $ en date du 1</a:t>
                      </a:r>
                      <a:r>
                        <a:rPr lang="fr-CA" baseline="30000" dirty="0"/>
                        <a:t>er</a:t>
                      </a:r>
                      <a:r>
                        <a:rPr lang="fr-CA" dirty="0"/>
                        <a:t> avril 2022</a:t>
                      </a:r>
                    </a:p>
                  </a:txBody>
                  <a:tcPr>
                    <a:solidFill>
                      <a:srgbClr val="F3DDEA"/>
                    </a:solidFill>
                  </a:tcPr>
                </a:tc>
                <a:tc>
                  <a:txBody>
                    <a:bodyPr/>
                    <a:lstStyle/>
                    <a:p>
                      <a:endParaRPr lang="fr-CA" dirty="0"/>
                    </a:p>
                    <a:p>
                      <a:r>
                        <a:rPr lang="fr-CA" dirty="0"/>
                        <a:t>Palier 1 – 3,5 %</a:t>
                      </a:r>
                    </a:p>
                    <a:p>
                      <a:endParaRPr lang="fr-CA" dirty="0"/>
                    </a:p>
                    <a:p>
                      <a:r>
                        <a:rPr lang="fr-CA" dirty="0"/>
                        <a:t>Palier 2 – 2,25 %</a:t>
                      </a:r>
                    </a:p>
                    <a:p>
                      <a:endParaRPr lang="fr-CA" dirty="0"/>
                    </a:p>
                    <a:p>
                      <a:r>
                        <a:rPr lang="fr-CA" dirty="0"/>
                        <a:t>Palier 3 – 1 %</a:t>
                      </a:r>
                    </a:p>
                    <a:p>
                      <a:endParaRPr lang="fr-CA" dirty="0"/>
                    </a:p>
                    <a:p>
                      <a:endParaRPr lang="fr-CA" dirty="0"/>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8553113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psychiatrie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47</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infirmière (sur la base d’un 37,5 heures) </a:t>
            </a:r>
          </a:p>
          <a:p>
            <a:r>
              <a:rPr lang="fr-CA" dirty="0">
                <a:latin typeface="Arial" panose="020B0604020202020204" pitchFamily="34" charset="0"/>
                <a:ea typeface="Arial" panose="020B0604020202020204" pitchFamily="34" charset="0"/>
                <a:cs typeface="Arial" panose="020B0604020202020204" pitchFamily="34" charset="0"/>
              </a:rPr>
              <a:t>(Catégorie 1)</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la prime en montant fixe actuelle — Ces personnes salariées reçoivent un équivalent de 0,57 $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19)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1,53 $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1,10 $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0,44 $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077793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psychiatrie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48</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ISPS (nouveau titre d’emploi à la place des AIMP) (sur la base d’un 37,5 heures) (Catégorie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la prime en montant fixe actuelle — Ces personnes salariées reçoivent un équivalent de 0,57 $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10)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1,01 $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0,71 $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0,29 $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9214904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catégorie 3 au service de l’urgence</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49</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2081906254"/>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Montant forfaitaire de 195 $ par tranche de 400 heures effectivement travaillées</a:t>
                      </a:r>
                    </a:p>
                  </a:txBody>
                  <a:tcPr>
                    <a:solidFill>
                      <a:srgbClr val="F3DDEA"/>
                    </a:solidFill>
                  </a:tcPr>
                </a:tc>
                <a:tc>
                  <a:txBody>
                    <a:bodyPr/>
                    <a:lstStyle/>
                    <a:p>
                      <a:endParaRPr lang="fr-CA" dirty="0"/>
                    </a:p>
                    <a:p>
                      <a:r>
                        <a:rPr lang="fr-CA" dirty="0"/>
                        <a:t>Palier 1 – 2,5 %</a:t>
                      </a:r>
                    </a:p>
                    <a:p>
                      <a:endParaRPr lang="fr-CA" dirty="0"/>
                    </a:p>
                    <a:p>
                      <a:r>
                        <a:rPr lang="fr-CA" dirty="0"/>
                        <a:t>Palier 2 – 1 %</a:t>
                      </a:r>
                    </a:p>
                    <a:p>
                      <a:endParaRPr lang="fr-CA" dirty="0"/>
                    </a:p>
                    <a:p>
                      <a:r>
                        <a:rPr lang="fr-CA" dirty="0"/>
                        <a:t>Palier 3 – 0,5 %</a:t>
                      </a:r>
                    </a:p>
                    <a:p>
                      <a:endParaRPr lang="fr-CA" dirty="0"/>
                    </a:p>
                    <a:p>
                      <a:endParaRPr lang="fr-CA" dirty="0"/>
                    </a:p>
                    <a:p>
                      <a:r>
                        <a:rPr lang="fr-CA" sz="1600" i="1" dirty="0"/>
                        <a:t>Définition paliers</a:t>
                      </a:r>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254361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PDRH et transfert des connaissances</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5343450"/>
          </a:xfrm>
          <a:prstGeom prst="rect">
            <a:avLst/>
          </a:prstGeom>
          <a:noFill/>
        </p:spPr>
        <p:txBody>
          <a:bodyPr wrap="square">
            <a:spAutoFit/>
          </a:bodyPr>
          <a:lstStyle/>
          <a:p>
            <a:pPr algn="just"/>
            <a:r>
              <a:rPr lang="fr-CA" b="1" dirty="0">
                <a:latin typeface="Arial" panose="020B0604020202020204" pitchFamily="34" charset="0"/>
                <a:ea typeface="Times New Roman" panose="02020603050405020304" pitchFamily="18" charset="0"/>
                <a:cs typeface="Arial" panose="020B0604020202020204" pitchFamily="34" charset="0"/>
              </a:rPr>
              <a:t>Nouveau b</a:t>
            </a:r>
            <a:r>
              <a:rPr lang="fr-CA" b="1" dirty="0">
                <a:effectLst/>
                <a:latin typeface="Arial" panose="020B0604020202020204" pitchFamily="34" charset="0"/>
                <a:ea typeface="Times New Roman" panose="02020603050405020304" pitchFamily="18" charset="0"/>
                <a:cs typeface="Arial" panose="020B0604020202020204" pitchFamily="34" charset="0"/>
              </a:rPr>
              <a:t>udget annuel dédié à la formation et à l’encadrement professionnel pour les personnes salariées ayant moins de deux (2) ans de pratique </a:t>
            </a:r>
          </a:p>
          <a:p>
            <a:pPr algn="just"/>
            <a:r>
              <a:rPr lang="fr-CA" sz="1600" dirty="0">
                <a:effectLst/>
                <a:latin typeface="Arial" panose="020B0604020202020204" pitchFamily="34" charset="0"/>
                <a:ea typeface="Times New Roman" panose="02020603050405020304" pitchFamily="18" charset="0"/>
                <a:cs typeface="Arial" panose="020B0604020202020204" pitchFamily="34" charset="0"/>
              </a:rPr>
              <a:t> </a:t>
            </a:r>
            <a:endParaRPr lang="fr-CA" sz="16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dirty="0">
                <a:latin typeface="Arial" panose="020B0604020202020204" pitchFamily="34" charset="0"/>
                <a:ea typeface="Calibri" panose="020F0502020204030204" pitchFamily="34" charset="0"/>
                <a:cs typeface="Times New Roman" panose="02020603050405020304" pitchFamily="18" charset="0"/>
              </a:rPr>
              <a:t>U</a:t>
            </a:r>
            <a:r>
              <a:rPr lang="fr-CA" dirty="0">
                <a:effectLst/>
                <a:latin typeface="Arial" panose="020B0604020202020204" pitchFamily="34" charset="0"/>
                <a:ea typeface="Calibri" panose="020F0502020204030204" pitchFamily="34" charset="0"/>
                <a:cs typeface="Times New Roman" panose="02020603050405020304" pitchFamily="18" charset="0"/>
              </a:rPr>
              <a:t>n budget annuel local pour la durée de la convention collective dédié à la formation et à l’encadrement professionnel des personnes </a:t>
            </a:r>
            <a:r>
              <a:rPr lang="fr-CA"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salariées ayant moins de deux (2) ans de pratique dans leur emploi et qui sont affectées à la réadaptation, aux soins ou à la surveillance des personnes bénéficiaires équivalent à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indent="450215">
              <a:spcAft>
                <a:spcPts val="600"/>
              </a:spcAft>
            </a:pPr>
            <a:r>
              <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0,19 %* pour la catégorie 1;</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indent="450215">
              <a:spcAft>
                <a:spcPts val="600"/>
              </a:spcAft>
            </a:pPr>
            <a:r>
              <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0,10 %* pour la catégorie 2;</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indent="450215">
              <a:spcAft>
                <a:spcPts val="600"/>
              </a:spcAft>
            </a:pPr>
            <a:r>
              <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0,19 %* pour la catégorie 4.</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dirty="0">
                <a:effectLst/>
                <a:latin typeface="Arial" panose="020B0604020202020204" pitchFamily="34" charset="0"/>
                <a:ea typeface="Calibri" panose="020F0502020204030204" pitchFamily="34" charset="0"/>
              </a:rPr>
              <a:t>Si au cours d’une année, l’employeur n’engage pas tout le montant ainsi déterminé, le reste s’ajoute au montant qu’il doit affecter à ces activités l’année suivante.</a:t>
            </a:r>
            <a:endParaRPr lang="fr-CA" dirty="0">
              <a:effectLst/>
              <a:latin typeface="Calibri" panose="020F0502020204030204" pitchFamily="34" charset="0"/>
              <a:ea typeface="Calibri" panose="020F0502020204030204" pitchFamily="34" charset="0"/>
            </a:endParaRPr>
          </a:p>
          <a:p>
            <a:pPr algn="just"/>
            <a:endPar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parties doivent convenir, par arrangement local, de l’utilisation de ce budget dédié.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600" dirty="0">
              <a:effectLst/>
              <a:latin typeface="Arial" panose="020B0604020202020204" pitchFamily="34" charset="0"/>
              <a:ea typeface="Times New Roman" panose="02020603050405020304" pitchFamily="18" charset="0"/>
            </a:endParaRPr>
          </a:p>
          <a:p>
            <a:r>
              <a:rPr lang="fr-CA" sz="1400" i="1" dirty="0">
                <a:effectLst/>
                <a:latin typeface="Arial" panose="020B0604020202020204" pitchFamily="34" charset="0"/>
                <a:ea typeface="Times New Roman" panose="02020603050405020304" pitchFamily="18" charset="0"/>
              </a:rPr>
              <a:t>				* En pourcentage de la masse salariale du personnel salarié de ces catégories qui </a:t>
            </a:r>
            <a:r>
              <a:rPr lang="fr-CA" sz="1400" i="1" dirty="0">
                <a:latin typeface="Arial" panose="020B0604020202020204" pitchFamily="34" charset="0"/>
                <a:ea typeface="Times New Roman" panose="02020603050405020304" pitchFamily="18" charset="0"/>
              </a:rPr>
              <a:t>est</a:t>
            </a:r>
            <a:r>
              <a:rPr lang="fr-CA" sz="1400" i="1" dirty="0">
                <a:effectLst/>
                <a:latin typeface="Arial" panose="020B0604020202020204" pitchFamily="34" charset="0"/>
                <a:ea typeface="Times New Roman" panose="02020603050405020304" pitchFamily="18" charset="0"/>
              </a:rPr>
              <a:t> 				  affecté à la réadaptation, aux soins ou à la surveillance des personnes bénéficiaires.</a:t>
            </a:r>
            <a:endParaRPr lang="fr-CA" sz="1400" i="1" dirty="0">
              <a:effectLst/>
              <a:latin typeface="Times New Roman" panose="02020603050405020304" pitchFamily="18" charset="0"/>
              <a:ea typeface="Times New Roman" panose="02020603050405020304" pitchFamily="18" charset="0"/>
            </a:endParaRPr>
          </a:p>
          <a:p>
            <a:pPr lvl="0" algn="just">
              <a:lnSpc>
                <a:spcPct val="107000"/>
              </a:lnSpc>
              <a:spcAft>
                <a:spcPts val="800"/>
              </a:spcAft>
            </a:pP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6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5"/>
            </p:custDataLst>
          </p:nvPr>
        </p:nvSpPr>
        <p:spPr/>
        <p:txBody>
          <a:bodyPr/>
          <a:lstStyle/>
          <a:p>
            <a:fld id="{18D25734-BAAB-45B8-8828-031302FAFDE5}" type="slidenum">
              <a:rPr lang="fr-CA" smtClean="0"/>
              <a:t>5</a:t>
            </a:fld>
            <a:endParaRPr lang="fr-CA"/>
          </a:p>
        </p:txBody>
      </p:sp>
    </p:spTree>
    <p:extLst>
      <p:ext uri="{BB962C8B-B14F-4D97-AF65-F5344CB8AC3E}">
        <p14:creationId xmlns:p14="http://schemas.microsoft.com/office/powerpoint/2010/main" val="610264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catégorie 3 au service de l’urgence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50</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agente administrative classe 3 (sur la base d’un 35 heures)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0,49 $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7)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0,64 $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0,26 $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0,13 $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931844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catégorie 3 au service de l’urgence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51</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agente administrative classe 2 (sur la base d’un 35 heures)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0,49 $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 majoration de salaire)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0,69 $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0,28 $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0,14 $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39784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catégorie 3 au service de l’urgence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52</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431983"/>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agente administrative classe 1 (sur la base d’un 35 heures)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0,49 $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0,69 $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0,28 $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0,14 $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2200663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résidence à assistance continue (RAC)</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53</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2933139863"/>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3796745">
                <a:tc>
                  <a:txBody>
                    <a:bodyPr/>
                    <a:lstStyle/>
                    <a:p>
                      <a:endParaRPr lang="fr-CA" dirty="0"/>
                    </a:p>
                    <a:p>
                      <a:r>
                        <a:rPr lang="fr-CA" dirty="0"/>
                        <a:t>Montants forfaitaires par tranche de 500 heures effectivement travaillées variables selon les titres d’emploi </a:t>
                      </a:r>
                    </a:p>
                    <a:p>
                      <a:r>
                        <a:rPr lang="fr-CA" dirty="0"/>
                        <a:t>(195 $, 295 $, 360 $) + conversion du montant forfaitaire en temps chômé pour quelques titres d’emploi</a:t>
                      </a:r>
                    </a:p>
                    <a:p>
                      <a:endParaRPr lang="fr-CA" dirty="0"/>
                    </a:p>
                    <a:p>
                      <a:r>
                        <a:rPr lang="fr-CA" dirty="0"/>
                        <a:t>Mesure temporaire</a:t>
                      </a:r>
                    </a:p>
                  </a:txBody>
                  <a:tcPr>
                    <a:solidFill>
                      <a:srgbClr val="F3DDEA"/>
                    </a:solidFill>
                  </a:tcPr>
                </a:tc>
                <a:tc>
                  <a:txBody>
                    <a:bodyPr/>
                    <a:lstStyle/>
                    <a:p>
                      <a:endParaRPr lang="fr-CA" dirty="0"/>
                    </a:p>
                    <a:p>
                      <a:r>
                        <a:rPr lang="fr-CA" dirty="0"/>
                        <a:t>Palier 1 – 5 %</a:t>
                      </a:r>
                    </a:p>
                    <a:p>
                      <a:endParaRPr lang="fr-CA" dirty="0"/>
                    </a:p>
                    <a:p>
                      <a:r>
                        <a:rPr lang="fr-CA" dirty="0"/>
                        <a:t>Palier 2 – 3 %</a:t>
                      </a:r>
                    </a:p>
                    <a:p>
                      <a:endParaRPr lang="fr-CA" dirty="0"/>
                    </a:p>
                    <a:p>
                      <a:r>
                        <a:rPr lang="fr-CA" dirty="0"/>
                        <a:t>Palier 3 – 1 %</a:t>
                      </a:r>
                    </a:p>
                    <a:p>
                      <a:endParaRPr lang="fr-CA" dirty="0"/>
                    </a:p>
                    <a:p>
                      <a:r>
                        <a:rPr lang="fr-CA" dirty="0"/>
                        <a:t>Mesure permanente</a:t>
                      </a:r>
                    </a:p>
                    <a:p>
                      <a:endParaRPr lang="fr-CA" dirty="0"/>
                    </a:p>
                    <a:p>
                      <a:endParaRPr lang="fr-CA" sz="1600" i="1" dirty="0"/>
                    </a:p>
                    <a:p>
                      <a:r>
                        <a:rPr lang="fr-CA" sz="1600" i="1" dirty="0"/>
                        <a:t>Palier 1 — être rémunéré 70 h et +</a:t>
                      </a:r>
                    </a:p>
                    <a:p>
                      <a:r>
                        <a:rPr lang="fr-CA" sz="1600" i="1" dirty="0"/>
                        <a:t>Palier 2 — être rémunéré entre 42 h et moins de 70 h</a:t>
                      </a:r>
                    </a:p>
                    <a:p>
                      <a:r>
                        <a:rPr lang="fr-CA" sz="1600" i="1" dirty="0"/>
                        <a:t>Palier 3 — être rémunéré moins de 42 h</a:t>
                      </a:r>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548321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résidence à assistance continue (RAC)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54</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431983"/>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ASSS ou un PAB œuvrant dans une RAC</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0,39 $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permanente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taux unique au rangement 9)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1,36 $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0,82 $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0,27 $ l’heure</a:t>
            </a: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0822461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résidence à assistance continue (RAC)</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55</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éducateur œuvrant dans une RAC</a:t>
            </a:r>
          </a:p>
          <a:p>
            <a:r>
              <a:rPr lang="fr-CA" dirty="0">
                <a:latin typeface="Arial" panose="020B0604020202020204" pitchFamily="34" charset="0"/>
                <a:ea typeface="Arial" panose="020B0604020202020204" pitchFamily="34" charset="0"/>
                <a:cs typeface="Arial" panose="020B0604020202020204" pitchFamily="34" charset="0"/>
              </a:rPr>
              <a:t>(Catégorie 4)</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Selon le montant forfaitaire actuel — Ces personnes salariées reçoivent un équivalent de 0,59 $ l’heure (montant actuellement fixe dans le temps).</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permanente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sur la base du dernier échelon du rangement 16)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1,89 $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1,13 $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0,38 $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749017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milieux</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3693319"/>
          </a:xfrm>
          <a:prstGeom prst="rect">
            <a:avLst/>
          </a:prstGeom>
          <a:noFill/>
        </p:spPr>
        <p:txBody>
          <a:bodyPr wrap="square">
            <a:spAutoFit/>
          </a:bodyPr>
          <a:lstStyle/>
          <a:p>
            <a:pPr algn="just"/>
            <a:r>
              <a:rPr lang="fr-CA" dirty="0">
                <a:latin typeface="Arial" panose="020B0604020202020204" pitchFamily="34" charset="0"/>
                <a:ea typeface="Calibri" panose="020F0502020204030204" pitchFamily="34" charset="0"/>
                <a:cs typeface="Arial" panose="020B0604020202020204" pitchFamily="34" charset="0"/>
              </a:rPr>
              <a:t>Pour l’ensemble des primes milieux vu précédemment :</a:t>
            </a:r>
          </a:p>
          <a:p>
            <a:pPr algn="just"/>
            <a:endParaRPr lang="fr-CA"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Times New Roman" panose="02020603050405020304" pitchFamily="18" charset="0"/>
              </a:rPr>
              <a:t>La prime est versée sur les heures effectivement travaillées dans les milieux visés, incluant les heures en temps supplémentaires et les heures d’absences autorisées rémunérées</a:t>
            </a:r>
            <a:r>
              <a:rPr lang="fr-CA" dirty="0">
                <a:latin typeface="Arial" panose="020B0604020202020204" pitchFamily="34"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Times New Roman" panose="02020603050405020304" pitchFamily="18" charset="0"/>
              </a:rPr>
              <a:t>Aux fins de l’admissibilité aux différents paliers de primes, ce sont les heures rémunérées qui sont considérées. Ces heures incluent les absences autorisées rémunérées, mais excluent le temps supplémentaire; le tout, sans égard aux milieux et titres d’emploi dans lesquels ces heures ont été travaillées.</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b="1" dirty="0">
              <a:latin typeface="Arial" panose="020B0604020202020204" pitchFamily="34" charset="0"/>
              <a:cs typeface="Arial" panose="020B0604020202020204" pitchFamily="34" charset="0"/>
            </a:endParaRPr>
          </a:p>
          <a:p>
            <a:pPr algn="just"/>
            <a:endParaRPr lang="fr-CA" sz="1200" b="1" dirty="0">
              <a:latin typeface="Arial" panose="020B0604020202020204" pitchFamily="34" charset="0"/>
              <a:cs typeface="Arial" panose="020B0604020202020204" pitchFamily="34" charset="0"/>
            </a:endParaRPr>
          </a:p>
          <a:p>
            <a:pPr algn="just"/>
            <a:endParaRPr lang="fr-CA" sz="1200" b="1" dirty="0">
              <a:latin typeface="Arial" panose="020B0604020202020204" pitchFamily="34" charset="0"/>
              <a:cs typeface="Arial" panose="020B0604020202020204" pitchFamily="34"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id="{D8014890-B1CA-4C32-B3AE-78D421E4C24F}"/>
              </a:ext>
            </a:extLst>
          </p:cNvPr>
          <p:cNvSpPr>
            <a:spLocks noGrp="1"/>
          </p:cNvSpPr>
          <p:nvPr>
            <p:ph type="sldNum" sz="quarter" idx="12"/>
            <p:custDataLst>
              <p:tags r:id="rId5"/>
            </p:custDataLst>
          </p:nvPr>
        </p:nvSpPr>
        <p:spPr/>
        <p:txBody>
          <a:bodyPr/>
          <a:lstStyle/>
          <a:p>
            <a:fld id="{18D25734-BAAB-45B8-8828-031302FAFDE5}" type="slidenum">
              <a:rPr lang="fr-CA" smtClean="0"/>
              <a:t>56</a:t>
            </a:fld>
            <a:endParaRPr lang="fr-CA"/>
          </a:p>
        </p:txBody>
      </p:sp>
    </p:spTree>
    <p:extLst>
      <p:ext uri="{BB962C8B-B14F-4D97-AF65-F5344CB8AC3E}">
        <p14:creationId xmlns:p14="http://schemas.microsoft.com/office/powerpoint/2010/main" val="40101147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CHSLD-MDA-MA</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4662174"/>
          </a:xfrm>
          <a:prstGeom prst="rect">
            <a:avLst/>
          </a:prstGeom>
          <a:noFill/>
        </p:spPr>
        <p:txBody>
          <a:bodyPr wrap="square">
            <a:spAutoFit/>
          </a:bodyPr>
          <a:lstStyle/>
          <a:p>
            <a:pPr algn="just"/>
            <a:r>
              <a:rPr lang="fr-CA" sz="1800" b="1" dirty="0">
                <a:effectLst/>
                <a:latin typeface="Arial" panose="020B0604020202020204" pitchFamily="34" charset="0"/>
                <a:ea typeface="Times New Roman" panose="02020603050405020304" pitchFamily="18" charset="0"/>
                <a:cs typeface="Arial" panose="020B0604020202020204" pitchFamily="34" charset="0"/>
              </a:rPr>
              <a:t>Prime et montant forfaitaire en CHSLD-MDA-MA</a:t>
            </a:r>
          </a:p>
          <a:p>
            <a:pPr algn="just"/>
            <a:endParaRPr lang="fr-CA" b="1" dirty="0">
              <a:latin typeface="Arial" panose="020B0604020202020204" pitchFamily="34" charset="0"/>
              <a:ea typeface="Times New Roman" panose="02020603050405020304" pitchFamily="18" charset="0"/>
              <a:cs typeface="Arial" panose="020B0604020202020204" pitchFamily="34" charset="0"/>
            </a:endParaRPr>
          </a:p>
          <a:p>
            <a:pPr algn="just"/>
            <a:r>
              <a:rPr lang="fr-CA" sz="1800" b="1" dirty="0">
                <a:effectLst/>
                <a:latin typeface="Arial" panose="020B0604020202020204" pitchFamily="34" charset="0"/>
                <a:ea typeface="Times New Roman" panose="02020603050405020304" pitchFamily="18" charset="0"/>
                <a:cs typeface="Arial" panose="020B0604020202020204" pitchFamily="34" charset="0"/>
              </a:rPr>
              <a:t>Lettre d’entente n</a:t>
            </a:r>
            <a:r>
              <a:rPr lang="fr-CA" sz="1800" b="1" baseline="30000" dirty="0">
                <a:effectLst/>
                <a:latin typeface="Arial" panose="020B0604020202020204" pitchFamily="34" charset="0"/>
                <a:ea typeface="Times New Roman" panose="02020603050405020304" pitchFamily="18" charset="0"/>
                <a:cs typeface="Arial" panose="020B0604020202020204" pitchFamily="34" charset="0"/>
              </a:rPr>
              <a:t>o</a:t>
            </a:r>
            <a:r>
              <a:rPr lang="fr-CA" sz="1800" b="1" dirty="0">
                <a:effectLst/>
                <a:latin typeface="Arial" panose="020B0604020202020204" pitchFamily="34" charset="0"/>
                <a:ea typeface="Times New Roman" panose="02020603050405020304" pitchFamily="18" charset="0"/>
                <a:cs typeface="Arial" panose="020B0604020202020204" pitchFamily="34" charset="0"/>
              </a:rPr>
              <a:t> 40 relative à la personne salariée de la catégorie 4 œuvrant auprès d’une clientèle en Centre d’hébergement et de soins de longue durée, en Maison des aînés et en Maison alternative.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CA" dirty="0">
                <a:latin typeface="Arial" panose="020B0604020202020204" pitchFamily="34" charset="0"/>
                <a:ea typeface="Calibri" panose="020F0502020204030204" pitchFamily="34" charset="0"/>
                <a:cs typeface="Times New Roman" panose="02020603050405020304" pitchFamily="18" charset="0"/>
              </a:rPr>
              <a:t>P</a:t>
            </a:r>
            <a:r>
              <a:rPr lang="fr-CA" sz="1800" dirty="0">
                <a:effectLst/>
                <a:latin typeface="Arial" panose="020B0604020202020204" pitchFamily="34" charset="0"/>
                <a:ea typeface="Calibri" panose="020F0502020204030204" pitchFamily="34" charset="0"/>
                <a:cs typeface="Times New Roman" panose="02020603050405020304" pitchFamily="18" charset="0"/>
              </a:rPr>
              <a:t>érennisation de la lettre d’entente n</a:t>
            </a:r>
            <a:r>
              <a:rPr lang="fr-CA" sz="1800" baseline="30000" dirty="0">
                <a:effectLst/>
                <a:latin typeface="Arial" panose="020B0604020202020204" pitchFamily="34" charset="0"/>
                <a:ea typeface="Calibri" panose="020F0502020204030204" pitchFamily="34" charset="0"/>
                <a:cs typeface="Times New Roman" panose="02020603050405020304" pitchFamily="18" charset="0"/>
              </a:rPr>
              <a:t>o</a:t>
            </a:r>
            <a:r>
              <a:rPr lang="fr-CA" sz="1800" dirty="0">
                <a:effectLst/>
                <a:latin typeface="Arial" panose="020B0604020202020204" pitchFamily="34" charset="0"/>
                <a:ea typeface="Calibri" panose="020F0502020204030204" pitchFamily="34" charset="0"/>
                <a:cs typeface="Times New Roman" panose="02020603050405020304" pitchFamily="18" charset="0"/>
              </a:rPr>
              <a:t> 40;</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Times New Roman" panose="02020603050405020304" pitchFamily="18" charset="0"/>
              </a:rPr>
              <a:t>Le montant de cent-quatre-vingts dollars (180 $) est porté à deux-cent-quinze dollars (215 $); </a:t>
            </a:r>
          </a:p>
          <a:p>
            <a:pPr marL="285750" lvl="0" indent="-285750" algn="just">
              <a:lnSpc>
                <a:spcPct val="107000"/>
              </a:lnSpc>
              <a:spcAft>
                <a:spcPts val="800"/>
              </a:spcAft>
              <a:buFont typeface="Arial" panose="020B0604020202020204" pitchFamily="34" charset="0"/>
              <a:buChar char="•"/>
            </a:pPr>
            <a:r>
              <a:rPr lang="fr-CA" dirty="0">
                <a:latin typeface="Arial" panose="020B0604020202020204" pitchFamily="34" charset="0"/>
                <a:ea typeface="Calibri" panose="020F0502020204030204" pitchFamily="34" charset="0"/>
                <a:cs typeface="Times New Roman" panose="02020603050405020304" pitchFamily="18" charset="0"/>
              </a:rPr>
              <a:t>R</a:t>
            </a:r>
            <a:r>
              <a:rPr lang="fr-CA" sz="1800" dirty="0">
                <a:effectLst/>
                <a:latin typeface="Arial" panose="020B0604020202020204" pitchFamily="34" charset="0"/>
                <a:ea typeface="Calibri" panose="020F0502020204030204" pitchFamily="34" charset="0"/>
                <a:cs typeface="Times New Roman" panose="02020603050405020304" pitchFamily="18" charset="0"/>
              </a:rPr>
              <a:t>etrait de la liste des centres et sous centres d’activités de l’article 2.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Prime CHSLD/MDA/MA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CA" sz="1800" dirty="0">
                <a:effectLst/>
                <a:latin typeface="Arial" panose="020B0604020202020204" pitchFamily="34" charset="0"/>
                <a:ea typeface="Calibri" panose="020F0502020204030204" pitchFamily="34" charset="0"/>
                <a:cs typeface="Times New Roman" panose="02020603050405020304" pitchFamily="18" charset="0"/>
              </a:rPr>
              <a:t>La prime prévue au paragraphe 9.19 de la convention collective est également accessible à la personne salariée titulaire du titre d’emploi de préposé ou préposée à l’unité ou au pavillon (3685).</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D8014890-B1CA-4C32-B3AE-78D421E4C24F}"/>
              </a:ext>
            </a:extLst>
          </p:cNvPr>
          <p:cNvSpPr>
            <a:spLocks noGrp="1"/>
          </p:cNvSpPr>
          <p:nvPr>
            <p:ph type="sldNum" sz="quarter" idx="12"/>
            <p:custDataLst>
              <p:tags r:id="rId5"/>
            </p:custDataLst>
          </p:nvPr>
        </p:nvSpPr>
        <p:spPr/>
        <p:txBody>
          <a:bodyPr/>
          <a:lstStyle/>
          <a:p>
            <a:fld id="{18D25734-BAAB-45B8-8828-031302FAFDE5}" type="slidenum">
              <a:rPr lang="fr-CA" smtClean="0"/>
              <a:t>57</a:t>
            </a:fld>
            <a:endParaRPr lang="fr-CA"/>
          </a:p>
        </p:txBody>
      </p:sp>
    </p:spTree>
    <p:extLst>
      <p:ext uri="{BB962C8B-B14F-4D97-AF65-F5344CB8AC3E}">
        <p14:creationId xmlns:p14="http://schemas.microsoft.com/office/powerpoint/2010/main" val="33139750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latin typeface="Arial" panose="020B0604020202020204" pitchFamily="34" charset="0"/>
                <a:ea typeface="Times New Roman" panose="02020603050405020304" pitchFamily="18" charset="0"/>
                <a:cs typeface="Arial" panose="020B0604020202020204" pitchFamily="34" charset="0"/>
              </a:rPr>
              <a:t>M</a:t>
            </a:r>
            <a:r>
              <a:rPr lang="fr-CA" sz="3600" b="1" dirty="0">
                <a:effectLst/>
                <a:latin typeface="Arial" panose="020B0604020202020204" pitchFamily="34" charset="0"/>
                <a:ea typeface="Times New Roman" panose="02020603050405020304" pitchFamily="18" charset="0"/>
                <a:cs typeface="Arial" panose="020B0604020202020204" pitchFamily="34" charset="0"/>
              </a:rPr>
              <a:t>ilieux carcéraux</a:t>
            </a:r>
            <a:endParaRPr lang="fr-CA" sz="3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2376676"/>
          </a:xfrm>
          <a:prstGeom prst="rect">
            <a:avLst/>
          </a:prstGeom>
          <a:noFill/>
        </p:spPr>
        <p:txBody>
          <a:bodyPr wrap="square">
            <a:spAutoFit/>
          </a:bodyPr>
          <a:lstStyle/>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Intégration de conditions particulières pour les milieux carcéraux</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Les personnes salariées des catégories 1, 2, 3 et 4 œuvrant en milieux carcéraux bénéficient </a:t>
            </a:r>
            <a:r>
              <a:rPr lang="fr-CA" dirty="0">
                <a:latin typeface="Arial" panose="020B0604020202020204" pitchFamily="34" charset="0"/>
                <a:ea typeface="Calibri" panose="020F0502020204030204" pitchFamily="34" charset="0"/>
                <a:cs typeface="Times New Roman" panose="02020603050405020304" pitchFamily="18" charset="0"/>
              </a:rPr>
              <a:t>d’</a:t>
            </a:r>
            <a:r>
              <a:rPr lang="fr-CA" sz="1800" dirty="0">
                <a:effectLst/>
                <a:latin typeface="Arial" panose="020B0604020202020204" pitchFamily="34" charset="0"/>
                <a:ea typeface="Calibri" panose="020F0502020204030204" pitchFamily="34" charset="0"/>
                <a:cs typeface="Times New Roman" panose="02020603050405020304" pitchFamily="18" charset="0"/>
              </a:rPr>
              <a:t>un congé de cinq (5) jours de congés mobiles lorsqu’elles sont titulaires d’un poste à temps complet ou, lorsqu’</a:t>
            </a:r>
            <a:r>
              <a:rPr lang="fr-CA" dirty="0">
                <a:latin typeface="Arial" panose="020B0604020202020204" pitchFamily="34" charset="0"/>
                <a:ea typeface="Calibri" panose="020F0502020204030204" pitchFamily="34" charset="0"/>
                <a:cs typeface="Times New Roman" panose="02020603050405020304" pitchFamily="18" charset="0"/>
              </a:rPr>
              <a:t>elle</a:t>
            </a:r>
            <a:r>
              <a:rPr lang="fr-CA" sz="1800" dirty="0">
                <a:effectLst/>
                <a:latin typeface="Arial" panose="020B0604020202020204" pitchFamily="34" charset="0"/>
                <a:ea typeface="Calibri" panose="020F0502020204030204" pitchFamily="34" charset="0"/>
                <a:cs typeface="Times New Roman" panose="02020603050405020304" pitchFamily="18" charset="0"/>
              </a:rPr>
              <a:t>s sont à temps partiel, d’une compensation de 2,2 %.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custDataLst>
              <p:tags r:id="rId5"/>
            </p:custDataLst>
          </p:nvPr>
        </p:nvSpPr>
        <p:spPr/>
        <p:txBody>
          <a:bodyPr/>
          <a:lstStyle/>
          <a:p>
            <a:fld id="{18D25734-BAAB-45B8-8828-031302FAFDE5}" type="slidenum">
              <a:rPr lang="fr-CA" smtClean="0"/>
              <a:t>58</a:t>
            </a:fld>
            <a:endParaRPr lang="fr-CA"/>
          </a:p>
        </p:txBody>
      </p:sp>
    </p:spTree>
    <p:extLst>
      <p:ext uri="{BB962C8B-B14F-4D97-AF65-F5344CB8AC3E}">
        <p14:creationId xmlns:p14="http://schemas.microsoft.com/office/powerpoint/2010/main" val="14072168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latin typeface="Arial" panose="020B0604020202020204" pitchFamily="34" charset="0"/>
                <a:ea typeface="Times New Roman" panose="02020603050405020304" pitchFamily="18" charset="0"/>
                <a:cs typeface="Arial" panose="020B0604020202020204" pitchFamily="34" charset="0"/>
              </a:rPr>
              <a:t>L</a:t>
            </a:r>
            <a:r>
              <a:rPr lang="fr-CA" sz="3600" b="1" dirty="0">
                <a:effectLst/>
                <a:latin typeface="Arial" panose="020B0604020202020204" pitchFamily="34" charset="0"/>
                <a:ea typeface="Times New Roman" panose="02020603050405020304" pitchFamily="18" charset="0"/>
                <a:cs typeface="Arial" panose="020B0604020202020204" pitchFamily="34" charset="0"/>
              </a:rPr>
              <a:t>inges souillés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2891946"/>
          </a:xfrm>
          <a:prstGeom prst="rect">
            <a:avLst/>
          </a:prstGeom>
          <a:noFill/>
        </p:spPr>
        <p:txBody>
          <a:bodyPr wrap="square">
            <a:spAutoFit/>
          </a:bodyPr>
          <a:lstStyle/>
          <a:p>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Prime de tri de linges souillés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Les parties conviennent de modifier le texte du paragraphe 9.13 de la façon suivante :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r>
              <a:rPr lang="fr-CA" sz="1800" dirty="0">
                <a:effectLst/>
                <a:latin typeface="Arial" panose="020B0604020202020204" pitchFamily="34" charset="0"/>
                <a:ea typeface="Times New Roman" panose="02020603050405020304" pitchFamily="18" charset="0"/>
                <a:cs typeface="Calibri" panose="020F0502020204030204" pitchFamily="34" charset="0"/>
              </a:rPr>
              <a:t>«(…) </a:t>
            </a:r>
            <a:r>
              <a:rPr lang="fr-CA" sz="1800" dirty="0">
                <a:effectLst/>
                <a:latin typeface="Arial" panose="020B0604020202020204" pitchFamily="34" charset="0"/>
                <a:ea typeface="Times New Roman" panose="02020603050405020304" pitchFamily="18" charset="0"/>
                <a:cs typeface="Times New Roman" panose="02020603050405020304" pitchFamily="18" charset="0"/>
              </a:rPr>
              <a:t>La personne salariée qui, dans un service de buanderie, est affectée de façon continue au tri </a:t>
            </a:r>
            <a:r>
              <a:rPr lang="fr-CA" sz="1800" b="1" u="sng" dirty="0">
                <a:effectLst/>
                <a:latin typeface="Arial" panose="020B0604020202020204" pitchFamily="34" charset="0"/>
                <a:ea typeface="Times New Roman" panose="02020603050405020304" pitchFamily="18" charset="0"/>
                <a:cs typeface="Times New Roman" panose="02020603050405020304" pitchFamily="18" charset="0"/>
              </a:rPr>
              <a:t>ou</a:t>
            </a:r>
            <a:r>
              <a:rPr lang="fr-CA" sz="1800" dirty="0">
                <a:effectLst/>
                <a:latin typeface="Arial" panose="020B0604020202020204" pitchFamily="34" charset="0"/>
                <a:ea typeface="Times New Roman" panose="02020603050405020304" pitchFamily="18" charset="0"/>
                <a:cs typeface="Times New Roman" panose="02020603050405020304" pitchFamily="18" charset="0"/>
              </a:rPr>
              <a:t> à l’acheminement du linge souillé vers la salle de lavage reçoit en plus de son salaire une prime hebdomadaire de (…)</a:t>
            </a:r>
            <a:r>
              <a:rPr lang="fr-CA" sz="1800" dirty="0">
                <a:effectLst/>
                <a:latin typeface="Arial" panose="020B0604020202020204" pitchFamily="34" charset="0"/>
                <a:ea typeface="Times New Roman" panose="02020603050405020304" pitchFamily="18" charset="0"/>
                <a:cs typeface="Calibri" panose="020F0502020204030204" pitchFamily="34" charset="0"/>
              </a:rPr>
              <a:t>»</a:t>
            </a:r>
          </a:p>
          <a:p>
            <a:pPr marL="228600"/>
            <a:endParaRPr lang="fr-CA" dirty="0">
              <a:latin typeface="Arial" panose="020B0604020202020204" pitchFamily="34" charset="0"/>
              <a:ea typeface="Times New Roman" panose="02020603050405020304" pitchFamily="18" charset="0"/>
              <a:cs typeface="Calibri" panose="020F0502020204030204" pitchFamily="34" charset="0"/>
            </a:endParaRPr>
          </a:p>
          <a:p>
            <a:pPr marL="228600"/>
            <a:r>
              <a:rPr lang="fr-CA" sz="1800" dirty="0">
                <a:effectLst/>
                <a:latin typeface="Arial" panose="020B0604020202020204" pitchFamily="34" charset="0"/>
                <a:ea typeface="Times New Roman" panose="02020603050405020304" pitchFamily="18" charset="0"/>
                <a:cs typeface="Calibri" panose="020F0502020204030204" pitchFamily="34" charset="0"/>
              </a:rPr>
              <a:t>*</a:t>
            </a:r>
            <a:r>
              <a:rPr lang="fr-CA" i="1" dirty="0">
                <a:latin typeface="Arial" panose="020B0604020202020204" pitchFamily="34" charset="0"/>
                <a:ea typeface="Times New Roman" panose="02020603050405020304" pitchFamily="18" charset="0"/>
                <a:cs typeface="Calibri" panose="020F0502020204030204" pitchFamily="34" charset="0"/>
              </a:rPr>
              <a:t>R</a:t>
            </a:r>
            <a:r>
              <a:rPr lang="fr-CA" sz="1800" i="1" dirty="0">
                <a:effectLst/>
                <a:latin typeface="Arial" panose="020B0604020202020204" pitchFamily="34" charset="0"/>
                <a:ea typeface="Times New Roman" panose="02020603050405020304" pitchFamily="18" charset="0"/>
                <a:cs typeface="Calibri" panose="020F0502020204030204" pitchFamily="34" charset="0"/>
              </a:rPr>
              <a:t>eprésente un gain de plus de 60 $ par période de paie</a:t>
            </a:r>
            <a:endParaRPr lang="fr-CA" sz="18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custDataLst>
              <p:tags r:id="rId5"/>
            </p:custDataLst>
          </p:nvPr>
        </p:nvSpPr>
        <p:spPr/>
        <p:txBody>
          <a:bodyPr/>
          <a:lstStyle/>
          <a:p>
            <a:fld id="{18D25734-BAAB-45B8-8828-031302FAFDE5}" type="slidenum">
              <a:rPr lang="fr-CA" smtClean="0"/>
              <a:t>59</a:t>
            </a:fld>
            <a:endParaRPr lang="fr-CA"/>
          </a:p>
        </p:txBody>
      </p:sp>
    </p:spTree>
    <p:extLst>
      <p:ext uri="{BB962C8B-B14F-4D97-AF65-F5344CB8AC3E}">
        <p14:creationId xmlns:p14="http://schemas.microsoft.com/office/powerpoint/2010/main" val="391081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45319"/>
            <a:ext cx="11044213" cy="4616648"/>
          </a:xfrm>
          <a:prstGeom prst="rect">
            <a:avLst/>
          </a:prstGeom>
          <a:noFill/>
        </p:spPr>
        <p:txBody>
          <a:bodyPr wrap="square">
            <a:spAutoFit/>
          </a:bodyPr>
          <a:lstStyle/>
          <a:p>
            <a:endParaRPr lang="fr-CA"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dirty="0">
                <a:latin typeface="Arial" panose="020B0604020202020204" pitchFamily="34" charset="0"/>
                <a:ea typeface="Times New Roman" panose="02020603050405020304" pitchFamily="18" charset="0"/>
                <a:cs typeface="Arial" panose="020B0604020202020204" pitchFamily="34" charset="0"/>
              </a:rPr>
              <a:t>Introduction de la médiation-arbitrage;</a:t>
            </a:r>
          </a:p>
          <a:p>
            <a:pPr marL="342900" indent="-342900">
              <a:buFont typeface="+mj-lt"/>
              <a:buAutoNum type="arabicPeriod"/>
            </a:pPr>
            <a:endParaRPr lang="fr-CA"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Lettre d’entente relative à la déjudiciarisation des relations de travail;</a:t>
            </a:r>
          </a:p>
          <a:p>
            <a:pPr marL="342900" indent="-342900">
              <a:buFont typeface="+mj-lt"/>
              <a:buAutoNum type="arabicPeriod"/>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Lettre d’entente relative au nouveau système d’information des ressources humaines du RSSS;</a:t>
            </a:r>
          </a:p>
          <a:p>
            <a:pPr marL="342900" indent="-342900">
              <a:buFont typeface="+mj-lt"/>
              <a:buAutoNum type="arabicPeriod"/>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Times New Roman" panose="02020603050405020304" pitchFamily="18" charset="0"/>
              </a:rPr>
              <a:t>Informations transmises aux syndicats;</a:t>
            </a:r>
          </a:p>
          <a:p>
            <a:pPr marL="342900" indent="-342900">
              <a:buFont typeface="+mj-lt"/>
              <a:buAutoNum type="arabicPeriod"/>
            </a:pP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Times New Roman" panose="02020603050405020304" pitchFamily="18" charset="0"/>
              </a:rPr>
              <a:t>Élargissement des griefs à être traités par le biais de la conférence préparatoire;</a:t>
            </a:r>
          </a:p>
          <a:p>
            <a:pPr marL="342900" indent="-342900">
              <a:buFont typeface="+mj-lt"/>
              <a:buAutoNum type="arabicPeriod"/>
            </a:pP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Harmonisation du délai pour déposer toute plainte de harcèlement psychologique avec la </a:t>
            </a:r>
            <a:r>
              <a:rPr lang="fr-CA" i="1" dirty="0">
                <a:effectLst/>
                <a:latin typeface="Arial" panose="020B0604020202020204" pitchFamily="34" charset="0"/>
                <a:ea typeface="Times New Roman" panose="02020603050405020304" pitchFamily="18" charset="0"/>
                <a:cs typeface="Arial" panose="020B0604020202020204" pitchFamily="34" charset="0"/>
              </a:rPr>
              <a:t>Loi sur les normes du travail</a:t>
            </a:r>
            <a:r>
              <a:rPr lang="fr-CA" dirty="0">
                <a:effectLst/>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mj-lt"/>
              <a:buAutoNum type="arabicPeriod"/>
            </a:pP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dirty="0">
                <a:effectLst/>
                <a:latin typeface="Arial" panose="020B0604020202020204" pitchFamily="34" charset="0"/>
                <a:ea typeface="Times New Roman" panose="02020603050405020304" pitchFamily="18" charset="0"/>
                <a:cs typeface="Arial" panose="020B0604020202020204" pitchFamily="34" charset="0"/>
              </a:rPr>
              <a:t>Comité de travail national sur les litiges et griefs de la crise sanitaire.</a:t>
            </a:r>
            <a:endParaRPr lang="fr-CA" dirty="0">
              <a:latin typeface="Arial" panose="020B0604020202020204" pitchFamily="34" charset="0"/>
              <a:ea typeface="Times New Roman" panose="02020603050405020304" pitchFamily="18" charset="0"/>
              <a:cs typeface="Times New Roman" panose="02020603050405020304" pitchFamily="18" charset="0"/>
            </a:endParaRPr>
          </a:p>
          <a:p>
            <a:endParaRPr lang="fr-CA"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custDataLst>
              <p:tags r:id="rId5"/>
            </p:custDataLst>
          </p:nvPr>
        </p:nvSpPr>
        <p:spPr/>
        <p:txBody>
          <a:bodyPr/>
          <a:lstStyle/>
          <a:p>
            <a:fld id="{18D25734-BAAB-45B8-8828-031302FAFDE5}" type="slidenum">
              <a:rPr lang="fr-CA" smtClean="0"/>
              <a:t>6</a:t>
            </a:fld>
            <a:endParaRPr lang="fr-CA"/>
          </a:p>
        </p:txBody>
      </p:sp>
    </p:spTree>
    <p:extLst>
      <p:ext uri="{BB962C8B-B14F-4D97-AF65-F5344CB8AC3E}">
        <p14:creationId xmlns:p14="http://schemas.microsoft.com/office/powerpoint/2010/main" val="12422213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milieux</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1501117"/>
          </a:xfrm>
          <a:prstGeom prst="rect">
            <a:avLst/>
          </a:prstGeom>
          <a:noFill/>
        </p:spPr>
        <p:txBody>
          <a:bodyPr wrap="square">
            <a:spAutoFit/>
          </a:bodyPr>
          <a:lstStyle/>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Mise à jour des Annexes A, R et T de la convention collective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dirty="0">
                <a:effectLst/>
                <a:latin typeface="Arial" panose="020B0604020202020204" pitchFamily="34" charset="0"/>
                <a:ea typeface="Calibri" panose="020F0502020204030204" pitchFamily="34" charset="0"/>
                <a:cs typeface="Times New Roman" panose="02020603050405020304" pitchFamily="18" charset="0"/>
              </a:rPr>
              <a:t>Les parties conviennent de mettre en place un comité de mise à jour des listes apparaissant aux Annexes A, R et T de la convention collective dès le 15 janvier 2023. </a:t>
            </a:r>
            <a:endParaRPr lang="fr-CA" sz="1200" dirty="0"/>
          </a:p>
        </p:txBody>
      </p:sp>
      <p:sp>
        <p:nvSpPr>
          <p:cNvPr id="4" name="Espace réservé du numéro de diapositive 3">
            <a:extLst>
              <a:ext uri="{FF2B5EF4-FFF2-40B4-BE49-F238E27FC236}">
                <a16:creationId xmlns:a16="http://schemas.microsoft.com/office/drawing/2014/main" id="{FAC479AB-DE32-1BE6-1F63-F3BAE5F5A5DF}"/>
              </a:ext>
            </a:extLst>
          </p:cNvPr>
          <p:cNvSpPr>
            <a:spLocks noGrp="1"/>
          </p:cNvSpPr>
          <p:nvPr>
            <p:ph type="sldNum" sz="quarter" idx="12"/>
            <p:custDataLst>
              <p:tags r:id="rId5"/>
            </p:custDataLst>
          </p:nvPr>
        </p:nvSpPr>
        <p:spPr/>
        <p:txBody>
          <a:bodyPr/>
          <a:lstStyle/>
          <a:p>
            <a:fld id="{18D25734-BAAB-45B8-8828-031302FAFDE5}" type="slidenum">
              <a:rPr lang="fr-CA" smtClean="0"/>
              <a:t>60</a:t>
            </a:fld>
            <a:endParaRPr lang="fr-CA"/>
          </a:p>
        </p:txBody>
      </p:sp>
    </p:spTree>
    <p:extLst>
      <p:ext uri="{BB962C8B-B14F-4D97-AF65-F5344CB8AC3E}">
        <p14:creationId xmlns:p14="http://schemas.microsoft.com/office/powerpoint/2010/main" val="3636104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d’inconvénient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61</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2215991"/>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dirty="0">
                <a:latin typeface="Arial" panose="020B0604020202020204" pitchFamily="34" charset="0"/>
                <a:ea typeface="Arial" panose="020B0604020202020204" pitchFamily="34" charset="0"/>
                <a:cs typeface="Arial" panose="020B0604020202020204" pitchFamily="34" charset="0"/>
              </a:rPr>
              <a:t>Prime de soir;</a:t>
            </a:r>
          </a:p>
          <a:p>
            <a:pPr marL="342900" indent="-342900">
              <a:buAutoNum type="arabicPeriod"/>
            </a:pPr>
            <a:r>
              <a:rPr lang="fr-CA" sz="1800" dirty="0">
                <a:effectLst/>
                <a:latin typeface="Arial" panose="020B0604020202020204" pitchFamily="34" charset="0"/>
                <a:ea typeface="Arial" panose="020B0604020202020204" pitchFamily="34" charset="0"/>
                <a:cs typeface="Arial" panose="020B0604020202020204" pitchFamily="34" charset="0"/>
              </a:rPr>
              <a:t>Prime de nuit;</a:t>
            </a:r>
          </a:p>
          <a:p>
            <a:pPr marL="342900" indent="-342900">
              <a:buAutoNum type="arabicPeriod"/>
            </a:pPr>
            <a:r>
              <a:rPr lang="fr-CA" dirty="0">
                <a:latin typeface="Arial" panose="020B0604020202020204" pitchFamily="34" charset="0"/>
                <a:ea typeface="Arial" panose="020B0604020202020204" pitchFamily="34" charset="0"/>
                <a:cs typeface="Arial" panose="020B0604020202020204" pitchFamily="34" charset="0"/>
              </a:rPr>
              <a:t>Prime de fin de semaine.</a:t>
            </a:r>
            <a:endParaRPr lang="fr-CA" sz="1800"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9140837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soir</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62</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940789"/>
            <a:ext cx="10346755" cy="3877985"/>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2893164229"/>
              </p:ext>
            </p:extLst>
          </p:nvPr>
        </p:nvGraphicFramePr>
        <p:xfrm>
          <a:off x="2032000" y="1368400"/>
          <a:ext cx="8128000" cy="5062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72151">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4290729">
                <a:tc>
                  <a:txBody>
                    <a:bodyPr/>
                    <a:lstStyle/>
                    <a:p>
                      <a:endParaRPr lang="fr-CA" dirty="0"/>
                    </a:p>
                    <a:p>
                      <a:r>
                        <a:rPr lang="fr-CA" dirty="0"/>
                        <a:t>Prime de 4 % selon les modalités prévues à 9.07</a:t>
                      </a:r>
                    </a:p>
                    <a:p>
                      <a:endParaRPr lang="fr-CA" dirty="0"/>
                    </a:p>
                    <a:p>
                      <a:r>
                        <a:rPr lang="fr-CA" dirty="0"/>
                        <a:t>Prime majorée de 8 % selon les modalités à 9.08</a:t>
                      </a:r>
                    </a:p>
                  </a:txBody>
                  <a:tcPr>
                    <a:solidFill>
                      <a:srgbClr val="F3DDEA"/>
                    </a:solidFill>
                  </a:tcPr>
                </a:tc>
                <a:tc>
                  <a:txBody>
                    <a:bodyPr/>
                    <a:lstStyle/>
                    <a:p>
                      <a:endParaRPr lang="fr-CA" dirty="0"/>
                    </a:p>
                    <a:p>
                      <a:r>
                        <a:rPr lang="fr-CA" dirty="0"/>
                        <a:t>Palier 1 – 10 %</a:t>
                      </a:r>
                    </a:p>
                    <a:p>
                      <a:endParaRPr lang="fr-CA" dirty="0"/>
                    </a:p>
                    <a:p>
                      <a:r>
                        <a:rPr lang="fr-CA" dirty="0"/>
                        <a:t>Palier 2 – 7 %</a:t>
                      </a:r>
                    </a:p>
                    <a:p>
                      <a:endParaRPr lang="fr-CA" dirty="0"/>
                    </a:p>
                    <a:p>
                      <a:r>
                        <a:rPr lang="fr-CA" dirty="0"/>
                        <a:t>Palier 3 – 1,94 $/h</a:t>
                      </a:r>
                    </a:p>
                    <a:p>
                      <a:endParaRPr lang="fr-CA" sz="1600" i="1" dirty="0"/>
                    </a:p>
                    <a:p>
                      <a:r>
                        <a:rPr lang="fr-CA" sz="1600" i="1" dirty="0"/>
                        <a:t>Palier 1 — être rémunéré 70 h et +</a:t>
                      </a:r>
                    </a:p>
                    <a:p>
                      <a:r>
                        <a:rPr lang="fr-CA" sz="1600" i="1" dirty="0"/>
                        <a:t>Palier 2 — de base</a:t>
                      </a:r>
                    </a:p>
                    <a:p>
                      <a:r>
                        <a:rPr lang="fr-CA" sz="1600" i="1" dirty="0"/>
                        <a:t>Palier 3 — taux minimum*</a:t>
                      </a:r>
                    </a:p>
                    <a:p>
                      <a:endParaRPr lang="fr-CA" sz="1600" i="1" dirty="0"/>
                    </a:p>
                    <a:p>
                      <a:pPr marL="0" indent="0">
                        <a:buFont typeface="Arial" panose="020B0604020202020204" pitchFamily="34" charset="0"/>
                        <a:buNone/>
                      </a:pPr>
                      <a:r>
                        <a:rPr lang="fr-CA" sz="1600" i="1" kern="1200" dirty="0">
                          <a:solidFill>
                            <a:schemeClr val="dk1"/>
                          </a:solidFill>
                          <a:effectLst/>
                          <a:latin typeface="+mn-lt"/>
                          <a:ea typeface="+mn-ea"/>
                          <a:cs typeface="+mn-cs"/>
                        </a:rPr>
                        <a:t>*7 % appliqué sur le dernier échelon du rangement 9 </a:t>
                      </a:r>
                      <a:endParaRPr lang="fr-CA" sz="1600" i="1" dirty="0"/>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25361254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soir</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63</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infirmière</a:t>
            </a:r>
          </a:p>
          <a:p>
            <a:r>
              <a:rPr lang="fr-CA" dirty="0">
                <a:latin typeface="Arial" panose="020B0604020202020204" pitchFamily="34" charset="0"/>
                <a:ea typeface="Arial" panose="020B0604020202020204" pitchFamily="34" charset="0"/>
                <a:cs typeface="Arial" panose="020B0604020202020204" pitchFamily="34" charset="0"/>
              </a:rPr>
              <a:t>Rangement 19 dernier échelon</a:t>
            </a:r>
          </a:p>
          <a:p>
            <a:r>
              <a:rPr lang="fr-CA" dirty="0">
                <a:latin typeface="Arial" panose="020B0604020202020204" pitchFamily="34" charset="0"/>
                <a:ea typeface="Arial" panose="020B0604020202020204" pitchFamily="34" charset="0"/>
                <a:cs typeface="Arial" panose="020B0604020202020204" pitchFamily="34" charset="0"/>
              </a:rPr>
              <a:t>(Catégorie 1)</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soir majorée correspond à environ 3,31 $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4,39 $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3,07 $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3 : 1,94 $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9015560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soir</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64</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à l’entretien ménager (travaux lourds ou légers)</a:t>
            </a:r>
          </a:p>
          <a:p>
            <a:r>
              <a:rPr lang="fr-CA" dirty="0">
                <a:latin typeface="Arial" panose="020B0604020202020204" pitchFamily="34" charset="0"/>
                <a:ea typeface="Arial" panose="020B0604020202020204" pitchFamily="34" charset="0"/>
                <a:cs typeface="Arial" panose="020B0604020202020204" pitchFamily="34" charset="0"/>
              </a:rPr>
              <a:t>Rangement 3</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soir majorée correspond à environ 1,73 $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2,29 $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1,94 $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1,94 $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2208374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soir</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65</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aux bénéficiaires </a:t>
            </a:r>
          </a:p>
          <a:p>
            <a:r>
              <a:rPr lang="fr-CA" dirty="0">
                <a:latin typeface="Arial" panose="020B0604020202020204" pitchFamily="34" charset="0"/>
                <a:ea typeface="Arial" panose="020B0604020202020204" pitchFamily="34" charset="0"/>
                <a:cs typeface="Arial" panose="020B0604020202020204" pitchFamily="34" charset="0"/>
              </a:rPr>
              <a:t>Rangement 9 taux unique</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soir majorée correspond à environ 2,05 $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2,72 $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1,94 $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1,94 $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9855363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soir</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66</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agente administrative classe 2</a:t>
            </a:r>
          </a:p>
          <a:p>
            <a:r>
              <a:rPr lang="fr-CA" dirty="0">
                <a:latin typeface="Arial" panose="020B0604020202020204" pitchFamily="34" charset="0"/>
                <a:ea typeface="Arial" panose="020B0604020202020204" pitchFamily="34" charset="0"/>
                <a:cs typeface="Arial" panose="020B0604020202020204" pitchFamily="34" charset="0"/>
              </a:rPr>
              <a:t>Rangement 8 + majoration</a:t>
            </a:r>
          </a:p>
          <a:p>
            <a:r>
              <a:rPr lang="fr-CA" dirty="0">
                <a:latin typeface="Arial" panose="020B0604020202020204" pitchFamily="34" charset="0"/>
                <a:ea typeface="Arial" panose="020B0604020202020204" pitchFamily="34" charset="0"/>
                <a:cs typeface="Arial" panose="020B0604020202020204" pitchFamily="34" charset="0"/>
              </a:rPr>
              <a:t>(Catégorie 3)</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soir majorée correspond à environ 2,00 $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2,74 $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1,94 $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1,94 $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422851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67</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962561"/>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1572000374"/>
              </p:ext>
            </p:extLst>
          </p:nvPr>
        </p:nvGraphicFramePr>
        <p:xfrm>
          <a:off x="2032000" y="1368400"/>
          <a:ext cx="8128000" cy="5235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72151">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4463449">
                <a:tc>
                  <a:txBody>
                    <a:bodyPr/>
                    <a:lstStyle/>
                    <a:p>
                      <a:endParaRPr lang="fr-CA" dirty="0"/>
                    </a:p>
                    <a:p>
                      <a:r>
                        <a:rPr lang="fr-CA" dirty="0"/>
                        <a:t>Prime de 11, 12 ou 14 % en fonction de l’ancienneté et selon les modalités prévues à 9.07</a:t>
                      </a:r>
                    </a:p>
                    <a:p>
                      <a:endParaRPr lang="fr-CA" dirty="0"/>
                    </a:p>
                    <a:p>
                      <a:r>
                        <a:rPr lang="fr-CA" dirty="0"/>
                        <a:t>Prime majorée de 14, 15 ou 16 % en fonction de l’ancienneté et selon les modalités à 9.08</a:t>
                      </a:r>
                    </a:p>
                  </a:txBody>
                  <a:tcPr>
                    <a:solidFill>
                      <a:srgbClr val="F3DDEA"/>
                    </a:solidFill>
                  </a:tcPr>
                </a:tc>
                <a:tc>
                  <a:txBody>
                    <a:bodyPr/>
                    <a:lstStyle/>
                    <a:p>
                      <a:endParaRPr lang="fr-CA" dirty="0"/>
                    </a:p>
                    <a:p>
                      <a:r>
                        <a:rPr lang="fr-CA" dirty="0"/>
                        <a:t>Palier 1 – 18 %</a:t>
                      </a:r>
                    </a:p>
                    <a:p>
                      <a:endParaRPr lang="fr-CA" dirty="0"/>
                    </a:p>
                    <a:p>
                      <a:r>
                        <a:rPr lang="fr-CA" dirty="0"/>
                        <a:t>Palier 2 – 14 %</a:t>
                      </a:r>
                    </a:p>
                    <a:p>
                      <a:endParaRPr lang="fr-CA" dirty="0"/>
                    </a:p>
                    <a:p>
                      <a:r>
                        <a:rPr lang="fr-CA" dirty="0"/>
                        <a:t>Palier 3 – 3,88 $/h</a:t>
                      </a:r>
                    </a:p>
                    <a:p>
                      <a:endParaRPr lang="fr-CA" sz="1600" i="1" dirty="0"/>
                    </a:p>
                    <a:p>
                      <a:r>
                        <a:rPr lang="fr-CA" sz="1600" i="1" dirty="0"/>
                        <a:t>Palier 1 — être rémunéré 70 h et +</a:t>
                      </a:r>
                    </a:p>
                    <a:p>
                      <a:r>
                        <a:rPr lang="fr-CA" sz="1600" i="1" dirty="0"/>
                        <a:t>Palier 2 — de base</a:t>
                      </a:r>
                    </a:p>
                    <a:p>
                      <a:r>
                        <a:rPr lang="fr-CA" sz="1600" i="1" dirty="0"/>
                        <a:t>Palier 3 — taux minimum*</a:t>
                      </a:r>
                    </a:p>
                    <a:p>
                      <a:endParaRPr lang="fr-CA" sz="1600" i="1" dirty="0"/>
                    </a:p>
                    <a:p>
                      <a:pPr marL="0" indent="0">
                        <a:buFont typeface="Arial" panose="020B0604020202020204" pitchFamily="34" charset="0"/>
                        <a:buNone/>
                      </a:pPr>
                      <a:r>
                        <a:rPr lang="fr-CA" sz="1600" i="1" dirty="0"/>
                        <a:t>*Les taux horaires présentés sont en fonction, à titre indicatif, de la structure salariale au 1er avril 2024.</a:t>
                      </a:r>
                      <a:r>
                        <a:rPr lang="fr-CA" sz="1800" kern="1200" dirty="0">
                          <a:solidFill>
                            <a:schemeClr val="dk1"/>
                          </a:solidFill>
                          <a:effectLst/>
                          <a:latin typeface="+mn-lt"/>
                          <a:ea typeface="+mn-ea"/>
                          <a:cs typeface="+mn-cs"/>
                        </a:rPr>
                        <a:t> </a:t>
                      </a:r>
                    </a:p>
                    <a:p>
                      <a:pPr marL="0" indent="0">
                        <a:buFont typeface="Arial" panose="020B0604020202020204" pitchFamily="34" charset="0"/>
                        <a:buNone/>
                      </a:pPr>
                      <a:r>
                        <a:rPr lang="fr-CA" sz="1600" i="1" kern="1200" dirty="0">
                          <a:solidFill>
                            <a:schemeClr val="dk1"/>
                          </a:solidFill>
                          <a:effectLst/>
                          <a:latin typeface="+mn-lt"/>
                          <a:ea typeface="+mn-ea"/>
                          <a:cs typeface="+mn-cs"/>
                        </a:rPr>
                        <a:t>*14 % appliqué sur le dernier échelon du rangement 9 </a:t>
                      </a:r>
                      <a:endParaRPr lang="fr-CA" sz="1600" i="1" dirty="0"/>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3535910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68</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infirmière </a:t>
            </a:r>
          </a:p>
          <a:p>
            <a:r>
              <a:rPr lang="fr-CA" dirty="0">
                <a:latin typeface="Arial" panose="020B0604020202020204" pitchFamily="34" charset="0"/>
                <a:ea typeface="Arial" panose="020B0604020202020204" pitchFamily="34" charset="0"/>
                <a:cs typeface="Arial" panose="020B0604020202020204" pitchFamily="34" charset="0"/>
              </a:rPr>
              <a:t>Rangement 19</a:t>
            </a:r>
          </a:p>
          <a:p>
            <a:r>
              <a:rPr lang="fr-CA" dirty="0">
                <a:latin typeface="Arial" panose="020B0604020202020204" pitchFamily="34" charset="0"/>
                <a:ea typeface="Arial" panose="020B0604020202020204" pitchFamily="34" charset="0"/>
                <a:cs typeface="Arial" panose="020B0604020202020204" pitchFamily="34" charset="0"/>
              </a:rPr>
              <a:t>(Catégorie 1)</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nuit majorée (10 ans +) correspond à environ 6,62 $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7,80 $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6,14 $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3 : 3,88 $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47623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69</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à l’entretien ménager (travaux lourds ou légers)</a:t>
            </a:r>
          </a:p>
          <a:p>
            <a:r>
              <a:rPr lang="fr-CA" dirty="0">
                <a:latin typeface="Arial" panose="020B0604020202020204" pitchFamily="34" charset="0"/>
                <a:ea typeface="Arial" panose="020B0604020202020204" pitchFamily="34" charset="0"/>
                <a:cs typeface="Arial" panose="020B0604020202020204" pitchFamily="34" charset="0"/>
              </a:rPr>
              <a:t>Rangement 3 </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nuit majorée (10 ans +) correspond à environ 3,45 $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4,12 $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3,88 $ l’heure</a:t>
            </a:r>
            <a:endParaRPr lang="fr-CA" strike="sngStrike" dirty="0">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3,88 $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76653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534846"/>
            <a:ext cx="11044213" cy="4075731"/>
          </a:xfrm>
          <a:prstGeom prst="rect">
            <a:avLst/>
          </a:prstGeom>
          <a:noFill/>
        </p:spPr>
        <p:txBody>
          <a:bodyPr wrap="square">
            <a:spAutoFit/>
          </a:bodyPr>
          <a:lstStyle/>
          <a:p>
            <a:r>
              <a:rPr lang="fr-CA" sz="1800" b="1" dirty="0">
                <a:effectLst/>
                <a:latin typeface="Arial" panose="020B0604020202020204" pitchFamily="34" charset="0"/>
                <a:ea typeface="Times New Roman" panose="02020603050405020304" pitchFamily="18" charset="0"/>
                <a:cs typeface="Arial" panose="020B0604020202020204" pitchFamily="34" charset="0"/>
              </a:rPr>
              <a:t>Introduction de la médiation-arbitrage à l’article 11 de la convention collective</a:t>
            </a:r>
          </a:p>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Times New Roman" panose="02020603050405020304" pitchFamily="18" charset="0"/>
                <a:cs typeface="Arial" panose="020B0604020202020204" pitchFamily="34" charset="0"/>
              </a:rPr>
              <a:t>Un processus volontaire;</a:t>
            </a:r>
          </a:p>
          <a:p>
            <a:pPr marL="285750" indent="-285750">
              <a:buFont typeface="Arial" panose="020B0604020202020204" pitchFamily="34" charset="0"/>
              <a:buChar char="•"/>
            </a:pPr>
            <a:endParaRPr lang="fr-CA"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Times New Roman" panose="02020603050405020304" pitchFamily="18" charset="0"/>
                <a:cs typeface="Arial" panose="020B0604020202020204" pitchFamily="34" charset="0"/>
              </a:rPr>
              <a:t>Liste des médiateurs-arbitres ou au choix des parties locales;</a:t>
            </a:r>
          </a:p>
          <a:p>
            <a:pPr marL="285750" indent="-285750">
              <a:buFont typeface="Arial" panose="020B0604020202020204" pitchFamily="34" charset="0"/>
              <a:buChar char="•"/>
            </a:pPr>
            <a:endParaRPr lang="fr-CA"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Times New Roman" panose="02020603050405020304" pitchFamily="18" charset="0"/>
                <a:cs typeface="Arial" panose="020B0604020202020204" pitchFamily="34" charset="0"/>
              </a:rPr>
              <a:t>S</a:t>
            </a:r>
            <a:r>
              <a:rPr lang="fr-CA" sz="1800" dirty="0">
                <a:effectLst/>
                <a:latin typeface="Arial" panose="020B0604020202020204" pitchFamily="34" charset="0"/>
                <a:ea typeface="Times New Roman" panose="02020603050405020304" pitchFamily="18" charset="0"/>
                <a:cs typeface="Arial" panose="020B0604020202020204" pitchFamily="34" charset="0"/>
              </a:rPr>
              <a:t>i la médiation-arbitrage ne permet pas de convenir d’une entente, les parties reconnaissent le médiateur-arbitre valablement saisi du ou des griefs et habile à en disposer au fond;</a:t>
            </a:r>
          </a:p>
          <a:p>
            <a:pPr marL="285750" indent="-285750">
              <a:buFont typeface="Arial" panose="020B0604020202020204" pitchFamily="34" charset="0"/>
              <a:buChar char="•"/>
            </a:pPr>
            <a:endParaRPr lang="fr-CA"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sz="1800" dirty="0">
                <a:effectLst/>
                <a:latin typeface="Arial" panose="020B0604020202020204" pitchFamily="34" charset="0"/>
                <a:ea typeface="Times New Roman" panose="02020603050405020304" pitchFamily="18" charset="0"/>
                <a:cs typeface="Arial" panose="020B0604020202020204" pitchFamily="34" charset="0"/>
              </a:rPr>
              <a:t>Les frais partagés à parts égales entre les parties.</a:t>
            </a:r>
          </a:p>
          <a:p>
            <a:endParaRPr lang="fr-CA" sz="3200" i="1" dirty="0"/>
          </a:p>
          <a:p>
            <a:pPr lvl="0">
              <a:lnSpc>
                <a:spcPct val="115000"/>
              </a:lnSpc>
              <a:spcAft>
                <a:spcPts val="800"/>
              </a:spcAft>
            </a:pPr>
            <a:endParaRPr lang="fr-CA" dirty="0">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custDataLst>
              <p:tags r:id="rId5"/>
            </p:custDataLst>
          </p:nvPr>
        </p:nvSpPr>
        <p:spPr/>
        <p:txBody>
          <a:bodyPr/>
          <a:lstStyle/>
          <a:p>
            <a:fld id="{18D25734-BAAB-45B8-8828-031302FAFDE5}" type="slidenum">
              <a:rPr lang="fr-CA" smtClean="0"/>
              <a:t>7</a:t>
            </a:fld>
            <a:endParaRPr lang="fr-CA"/>
          </a:p>
        </p:txBody>
      </p:sp>
    </p:spTree>
    <p:extLst>
      <p:ext uri="{BB962C8B-B14F-4D97-AF65-F5344CB8AC3E}">
        <p14:creationId xmlns:p14="http://schemas.microsoft.com/office/powerpoint/2010/main" val="41530758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70</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aux bénéficiaires </a:t>
            </a:r>
          </a:p>
          <a:p>
            <a:r>
              <a:rPr lang="fr-CA" dirty="0">
                <a:latin typeface="Arial" panose="020B0604020202020204" pitchFamily="34" charset="0"/>
                <a:ea typeface="Arial" panose="020B0604020202020204" pitchFamily="34" charset="0"/>
                <a:cs typeface="Arial" panose="020B0604020202020204" pitchFamily="34" charset="0"/>
              </a:rPr>
              <a:t>Rangement 9 taux unique</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nuit majorée (10 ans +) correspond environ 4,10 $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4,89 $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3,88 $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3,88 $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8984461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71</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agente administrative classe 2</a:t>
            </a:r>
          </a:p>
          <a:p>
            <a:r>
              <a:rPr lang="fr-CA" dirty="0">
                <a:latin typeface="Arial" panose="020B0604020202020204" pitchFamily="34" charset="0"/>
                <a:ea typeface="Arial" panose="020B0604020202020204" pitchFamily="34" charset="0"/>
                <a:cs typeface="Arial" panose="020B0604020202020204" pitchFamily="34" charset="0"/>
              </a:rPr>
              <a:t>Rangement 8 + majoration</a:t>
            </a:r>
          </a:p>
          <a:p>
            <a:r>
              <a:rPr lang="fr-CA" dirty="0">
                <a:latin typeface="Arial" panose="020B0604020202020204" pitchFamily="34" charset="0"/>
                <a:ea typeface="Arial" panose="020B0604020202020204" pitchFamily="34" charset="0"/>
                <a:cs typeface="Arial" panose="020B0604020202020204" pitchFamily="34" charset="0"/>
              </a:rPr>
              <a:t>(Catégorie 3)</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nuit majorée (10 ans +) correspond à environ 4,00 $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4,94 $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3,88 $ l’heure</a:t>
            </a:r>
            <a:endParaRPr lang="fr-CA" strike="sngStrike" dirty="0">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3,88 $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8351932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nuit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72</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éducateur </a:t>
            </a:r>
          </a:p>
          <a:p>
            <a:r>
              <a:rPr lang="fr-CA" dirty="0">
                <a:latin typeface="Arial" panose="020B0604020202020204" pitchFamily="34" charset="0"/>
                <a:ea typeface="Arial" panose="020B0604020202020204" pitchFamily="34" charset="0"/>
                <a:cs typeface="Arial" panose="020B0604020202020204" pitchFamily="34" charset="0"/>
              </a:rPr>
              <a:t>Rangement 16</a:t>
            </a:r>
          </a:p>
          <a:p>
            <a:r>
              <a:rPr lang="fr-CA" dirty="0">
                <a:latin typeface="Arial" panose="020B0604020202020204" pitchFamily="34" charset="0"/>
                <a:ea typeface="Arial" panose="020B0604020202020204" pitchFamily="34" charset="0"/>
                <a:cs typeface="Arial" panose="020B0604020202020204" pitchFamily="34" charset="0"/>
              </a:rPr>
              <a:t>(Catégorie 4)</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nuit majorée (10 ans +) correspond à environ 5,71 $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6,81 $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2 : 5,29 $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3 : 3,88 $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7315313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fin de semaine</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3"/>
            </p:custDataLst>
          </p:nvPr>
        </p:nvSpPr>
        <p:spPr/>
        <p:txBody>
          <a:bodyPr/>
          <a:lstStyle/>
          <a:p>
            <a:fld id="{18D25734-BAAB-45B8-8828-031302FAFDE5}" type="slidenum">
              <a:rPr lang="fr-CA" smtClean="0"/>
              <a:t>73</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951675"/>
            <a:ext cx="10346755" cy="3600986"/>
          </a:xfrm>
          <a:prstGeom prst="rect">
            <a:avLst/>
          </a:prstGeom>
          <a:noFill/>
        </p:spPr>
        <p:txBody>
          <a:bodyPr wrap="square">
            <a:spAutoFit/>
          </a:bodyPr>
          <a:lstStyle/>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dirty="0">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custDataLst>
              <p:tags r:id="rId5"/>
            </p:custDataLst>
            <p:extLst>
              <p:ext uri="{D42A27DB-BD31-4B8C-83A1-F6EECF244321}">
                <p14:modId xmlns:p14="http://schemas.microsoft.com/office/powerpoint/2010/main" val="4258844314"/>
              </p:ext>
            </p:extLst>
          </p:nvPr>
        </p:nvGraphicFramePr>
        <p:xfrm>
          <a:off x="1300480" y="1368400"/>
          <a:ext cx="9676196" cy="5093360"/>
        </p:xfrm>
        <a:graphic>
          <a:graphicData uri="http://schemas.openxmlformats.org/drawingml/2006/table">
            <a:tbl>
              <a:tblPr firstRow="1" bandRow="1">
                <a:tableStyleId>{5C22544A-7EE6-4342-B048-85BDC9FD1C3A}</a:tableStyleId>
              </a:tblPr>
              <a:tblGrid>
                <a:gridCol w="4838098">
                  <a:extLst>
                    <a:ext uri="{9D8B030D-6E8A-4147-A177-3AD203B41FA5}">
                      <a16:colId xmlns:a16="http://schemas.microsoft.com/office/drawing/2014/main" val="3102000987"/>
                    </a:ext>
                  </a:extLst>
                </a:gridCol>
                <a:gridCol w="4838098">
                  <a:extLst>
                    <a:ext uri="{9D8B030D-6E8A-4147-A177-3AD203B41FA5}">
                      <a16:colId xmlns:a16="http://schemas.microsoft.com/office/drawing/2014/main" val="4231989944"/>
                    </a:ext>
                  </a:extLst>
                </a:gridCol>
              </a:tblGrid>
              <a:tr h="751173">
                <a:tc>
                  <a:txBody>
                    <a:bodyPr/>
                    <a:lstStyle/>
                    <a:p>
                      <a:pPr algn="ctr"/>
                      <a:r>
                        <a:rPr lang="fr-CA" dirty="0"/>
                        <a:t>Convention collective 2021-2023</a:t>
                      </a:r>
                    </a:p>
                  </a:txBody>
                  <a:tcPr anchor="ctr">
                    <a:solidFill>
                      <a:srgbClr val="C24C7B"/>
                    </a:solidFill>
                  </a:tcPr>
                </a:tc>
                <a:tc>
                  <a:txBody>
                    <a:bodyPr/>
                    <a:lstStyle/>
                    <a:p>
                      <a:pPr algn="ctr"/>
                      <a:r>
                        <a:rPr lang="fr-CA" dirty="0"/>
                        <a:t>Entente de principe</a:t>
                      </a:r>
                    </a:p>
                  </a:txBody>
                  <a:tcPr anchor="ctr">
                    <a:solidFill>
                      <a:srgbClr val="C24C7B"/>
                    </a:solidFill>
                  </a:tcPr>
                </a:tc>
                <a:extLst>
                  <a:ext uri="{0D108BD9-81ED-4DB2-BD59-A6C34878D82A}">
                    <a16:rowId xmlns:a16="http://schemas.microsoft.com/office/drawing/2014/main" val="1567041452"/>
                  </a:ext>
                </a:extLst>
              </a:tr>
              <a:tr h="4342187">
                <a:tc>
                  <a:txBody>
                    <a:bodyPr/>
                    <a:lstStyle/>
                    <a:p>
                      <a:endParaRPr lang="fr-CA" dirty="0"/>
                    </a:p>
                    <a:p>
                      <a:r>
                        <a:rPr lang="fr-CA" dirty="0"/>
                        <a:t>Prime de 4 %</a:t>
                      </a:r>
                    </a:p>
                    <a:p>
                      <a:endParaRPr lang="fr-CA" dirty="0"/>
                    </a:p>
                    <a:p>
                      <a:r>
                        <a:rPr lang="fr-CA" dirty="0"/>
                        <a:t>Prime majorée à 8 % pour les personnes salariées de la catégorie 1 détenant un poste à temps complet et en service 24/7, à la condition du respect de l’horaire entre le début du quart de soir le vendredi et la fin du quart de nuit le lundi.</a:t>
                      </a:r>
                    </a:p>
                  </a:txBody>
                  <a:tcPr>
                    <a:solidFill>
                      <a:srgbClr val="F3DDEA"/>
                    </a:solidFill>
                  </a:tcPr>
                </a:tc>
                <a:tc>
                  <a:txBody>
                    <a:bodyPr/>
                    <a:lstStyle/>
                    <a:p>
                      <a:endParaRPr lang="fr-CA" dirty="0"/>
                    </a:p>
                    <a:p>
                      <a:r>
                        <a:rPr lang="fr-CA" dirty="0"/>
                        <a:t>Palier 1 – 9 %</a:t>
                      </a:r>
                    </a:p>
                    <a:p>
                      <a:endParaRPr lang="fr-CA" dirty="0"/>
                    </a:p>
                    <a:p>
                      <a:r>
                        <a:rPr lang="fr-CA" dirty="0"/>
                        <a:t>Palier 2 – 5 %</a:t>
                      </a:r>
                    </a:p>
                    <a:p>
                      <a:endParaRPr lang="fr-CA" dirty="0"/>
                    </a:p>
                    <a:p>
                      <a:r>
                        <a:rPr lang="fr-CA" dirty="0"/>
                        <a:t>Palier 3 – 1,39 $/h</a:t>
                      </a:r>
                    </a:p>
                    <a:p>
                      <a:endParaRPr lang="fr-CA" sz="1600" i="1" dirty="0"/>
                    </a:p>
                    <a:p>
                      <a:r>
                        <a:rPr lang="fr-CA" sz="1600" i="1" dirty="0"/>
                        <a:t>Palier 1 — être rémunéré 70 h et +, travailler dans un service 24/7 et respect de l’horaire entre le début du quart de soir le vendredi et la fin du quart de nuit le lundi</a:t>
                      </a:r>
                    </a:p>
                    <a:p>
                      <a:r>
                        <a:rPr lang="fr-CA" sz="1600" i="1" dirty="0"/>
                        <a:t>Palier 2 — de base</a:t>
                      </a:r>
                    </a:p>
                    <a:p>
                      <a:r>
                        <a:rPr lang="fr-CA" sz="1600" i="1" dirty="0"/>
                        <a:t>Palier 3 — taux minimum*</a:t>
                      </a:r>
                    </a:p>
                    <a:p>
                      <a:pPr marL="0" indent="0">
                        <a:buFont typeface="Arial" panose="020B0604020202020204" pitchFamily="34" charset="0"/>
                        <a:buNone/>
                      </a:pPr>
                      <a:r>
                        <a:rPr lang="fr-CA" sz="1600" i="1" dirty="0"/>
                        <a:t>*Les taux horaires présentés sont en fonction, à titre indicatif, de la structure salariale au 1er avril 2024.</a:t>
                      </a:r>
                      <a:r>
                        <a:rPr lang="fr-CA" sz="1800" kern="1200" dirty="0">
                          <a:solidFill>
                            <a:schemeClr val="dk1"/>
                          </a:solidFill>
                          <a:effectLst/>
                          <a:latin typeface="+mn-lt"/>
                          <a:ea typeface="+mn-ea"/>
                          <a:cs typeface="+mn-cs"/>
                        </a:rPr>
                        <a:t> </a:t>
                      </a:r>
                    </a:p>
                    <a:p>
                      <a:pPr marL="0" indent="0">
                        <a:buFont typeface="Arial" panose="020B0604020202020204" pitchFamily="34" charset="0"/>
                        <a:buNone/>
                      </a:pPr>
                      <a:r>
                        <a:rPr lang="fr-CA" sz="1600" i="1" kern="1200" dirty="0">
                          <a:solidFill>
                            <a:schemeClr val="dk1"/>
                          </a:solidFill>
                          <a:effectLst/>
                          <a:latin typeface="+mn-lt"/>
                          <a:ea typeface="+mn-ea"/>
                          <a:cs typeface="+mn-cs"/>
                        </a:rPr>
                        <a:t>*5 % appliqué sur le dernier échelon du rangement 9 </a:t>
                      </a:r>
                      <a:endParaRPr lang="fr-CA" sz="1600" i="1" dirty="0"/>
                    </a:p>
                  </a:txBody>
                  <a:tcPr>
                    <a:solidFill>
                      <a:srgbClr val="F3DDEA"/>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193023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fin de semaine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74</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985980"/>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une infirmière </a:t>
            </a:r>
          </a:p>
          <a:p>
            <a:r>
              <a:rPr lang="fr-CA" dirty="0">
                <a:latin typeface="Arial" panose="020B0604020202020204" pitchFamily="34" charset="0"/>
                <a:ea typeface="Arial" panose="020B0604020202020204" pitchFamily="34" charset="0"/>
                <a:cs typeface="Arial" panose="020B0604020202020204" pitchFamily="34" charset="0"/>
              </a:rPr>
              <a:t>Rangement 19 au dernier échelon</a:t>
            </a:r>
          </a:p>
          <a:p>
            <a:r>
              <a:rPr lang="fr-CA" dirty="0">
                <a:latin typeface="Arial" panose="020B0604020202020204" pitchFamily="34" charset="0"/>
                <a:ea typeface="Arial" panose="020B0604020202020204" pitchFamily="34" charset="0"/>
                <a:cs typeface="Arial" panose="020B0604020202020204" pitchFamily="34" charset="0"/>
              </a:rPr>
              <a:t>(Catégorie 1)</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fin de semaine majorée (service 24/7) correspond à environ 3,31 $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3,95 $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1,39 $ l’heure</a:t>
            </a:r>
            <a:endParaRPr lang="fr-CA" strike="sngStrike" dirty="0">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2,19 $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9413220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fin de semaine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75</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à l’entretien ménager (travaux lourds ou légers)</a:t>
            </a:r>
          </a:p>
          <a:p>
            <a:r>
              <a:rPr lang="fr-CA" dirty="0">
                <a:latin typeface="Arial" panose="020B0604020202020204" pitchFamily="34" charset="0"/>
                <a:ea typeface="Arial" panose="020B0604020202020204" pitchFamily="34" charset="0"/>
                <a:cs typeface="Arial" panose="020B0604020202020204" pitchFamily="34" charset="0"/>
              </a:rPr>
              <a:t>Rangement 3 au dernier échelon</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fin de semaine correspond à environ 0,86 $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2,06 $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1,39 $ l’heure</a:t>
            </a:r>
            <a:endParaRPr lang="fr-CA" strike="sngStrike" dirty="0">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1,39 $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549042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fin de semaine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76</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préposé aux bénéficiaires </a:t>
            </a:r>
          </a:p>
          <a:p>
            <a:r>
              <a:rPr lang="fr-CA" dirty="0">
                <a:latin typeface="Arial" panose="020B0604020202020204" pitchFamily="34" charset="0"/>
                <a:ea typeface="Arial" panose="020B0604020202020204" pitchFamily="34" charset="0"/>
                <a:cs typeface="Arial" panose="020B0604020202020204" pitchFamily="34" charset="0"/>
              </a:rPr>
              <a:t>Rangement 9 taux unique</a:t>
            </a:r>
          </a:p>
          <a:p>
            <a:r>
              <a:rPr lang="fr-CA" dirty="0">
                <a:latin typeface="Arial" panose="020B0604020202020204" pitchFamily="34" charset="0"/>
                <a:ea typeface="Arial" panose="020B0604020202020204" pitchFamily="34" charset="0"/>
                <a:cs typeface="Arial" panose="020B0604020202020204" pitchFamily="34" charset="0"/>
              </a:rPr>
              <a:t>(Catégorie 2)</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fin de semaine correspond à environ 1,03 $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2,45 $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1,39 $ l’heure</a:t>
            </a: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1,39 $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1461639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 de fin de semaine</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77</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4708981"/>
          </a:xfrm>
          <a:prstGeom prst="rect">
            <a:avLst/>
          </a:prstGeom>
          <a:noFill/>
        </p:spPr>
        <p:txBody>
          <a:bodyPr wrap="square">
            <a:spAutoFit/>
          </a:bodyPr>
          <a:lstStyle/>
          <a:p>
            <a:r>
              <a:rPr lang="fr-CA" b="1" dirty="0">
                <a:latin typeface="Arial" panose="020B0604020202020204" pitchFamily="34" charset="0"/>
                <a:ea typeface="Arial" panose="020B0604020202020204" pitchFamily="34" charset="0"/>
                <a:cs typeface="Arial" panose="020B0604020202020204" pitchFamily="34" charset="0"/>
              </a:rPr>
              <a:t>Exemple :</a:t>
            </a:r>
          </a:p>
          <a:p>
            <a:endParaRPr lang="fr-CA" b="1"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Pour un éducateur</a:t>
            </a:r>
          </a:p>
          <a:p>
            <a:r>
              <a:rPr lang="fr-CA" dirty="0">
                <a:latin typeface="Arial" panose="020B0604020202020204" pitchFamily="34" charset="0"/>
                <a:ea typeface="Arial" panose="020B0604020202020204" pitchFamily="34" charset="0"/>
                <a:cs typeface="Arial" panose="020B0604020202020204" pitchFamily="34" charset="0"/>
              </a:rPr>
              <a:t>Rangement 16 au dernier échelon</a:t>
            </a:r>
          </a:p>
          <a:p>
            <a:r>
              <a:rPr lang="fr-CA" dirty="0">
                <a:latin typeface="Arial" panose="020B0604020202020204" pitchFamily="34" charset="0"/>
                <a:ea typeface="Arial" panose="020B0604020202020204" pitchFamily="34" charset="0"/>
                <a:cs typeface="Arial" panose="020B0604020202020204" pitchFamily="34" charset="0"/>
              </a:rPr>
              <a:t>(Catégorie 4)</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Actuellement, le versement de la prime de fin de semaine correspond à environ 1,43 $ l’heure.</a:t>
            </a:r>
          </a:p>
          <a:p>
            <a:endParaRPr lang="fr-CA" dirty="0">
              <a:latin typeface="Arial" panose="020B0604020202020204" pitchFamily="34" charset="0"/>
              <a:ea typeface="Arial" panose="020B0604020202020204" pitchFamily="34" charset="0"/>
              <a:cs typeface="Arial" panose="020B0604020202020204" pitchFamily="34" charset="0"/>
            </a:endParaRPr>
          </a:p>
          <a:p>
            <a:r>
              <a:rPr lang="fr-CA" dirty="0">
                <a:latin typeface="Arial" panose="020B0604020202020204" pitchFamily="34" charset="0"/>
                <a:ea typeface="Arial" panose="020B0604020202020204" pitchFamily="34" charset="0"/>
                <a:cs typeface="Arial" panose="020B0604020202020204" pitchFamily="34" charset="0"/>
              </a:rPr>
              <a:t>Sur la base de la nouvelle prime (en fonction des taux de salaire applicables au 1</a:t>
            </a:r>
            <a:r>
              <a:rPr lang="fr-CA" baseline="30000" dirty="0">
                <a:latin typeface="Arial" panose="020B0604020202020204" pitchFamily="34" charset="0"/>
                <a:ea typeface="Arial" panose="020B0604020202020204" pitchFamily="34" charset="0"/>
                <a:cs typeface="Arial" panose="020B0604020202020204" pitchFamily="34" charset="0"/>
              </a:rPr>
              <a:t>er</a:t>
            </a:r>
            <a:r>
              <a:rPr lang="fr-CA" dirty="0">
                <a:latin typeface="Arial" panose="020B0604020202020204" pitchFamily="34" charset="0"/>
                <a:ea typeface="Arial" panose="020B0604020202020204" pitchFamily="34" charset="0"/>
                <a:cs typeface="Arial" panose="020B0604020202020204" pitchFamily="34" charset="0"/>
              </a:rPr>
              <a:t> avril 2023) :</a:t>
            </a:r>
          </a:p>
          <a:p>
            <a:endParaRPr lang="fr-CA" dirty="0">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1 : 3,40 $ l’heure</a:t>
            </a:r>
          </a:p>
          <a:p>
            <a:pPr marL="285750" indent="-285750">
              <a:buFont typeface="Arial" panose="020B0604020202020204" pitchFamily="34" charset="0"/>
              <a:buChar char="•"/>
            </a:pPr>
            <a:r>
              <a:rPr lang="fr-CA" strike="sngStrike" dirty="0">
                <a:latin typeface="Arial" panose="020B0604020202020204" pitchFamily="34" charset="0"/>
                <a:ea typeface="Arial" panose="020B0604020202020204" pitchFamily="34" charset="0"/>
                <a:cs typeface="Arial" panose="020B0604020202020204" pitchFamily="34" charset="0"/>
              </a:rPr>
              <a:t>Palier 2 : 1,39 $ l’heure</a:t>
            </a:r>
            <a:endParaRPr lang="fr-CA" strike="sngStrike" dirty="0">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ea typeface="Arial" panose="020B0604020202020204" pitchFamily="34" charset="0"/>
                <a:cs typeface="Arial" panose="020B0604020202020204" pitchFamily="34" charset="0"/>
              </a:rPr>
              <a:t>Palier 3 : 1,89 $ l’heure</a:t>
            </a: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501538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d’inconvénient</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aphicFrame>
        <p:nvGraphicFramePr>
          <p:cNvPr id="4" name="Tableau 3">
            <a:extLst>
              <a:ext uri="{FF2B5EF4-FFF2-40B4-BE49-F238E27FC236}">
                <a16:creationId xmlns:a16="http://schemas.microsoft.com/office/drawing/2014/main" id="{1E36A56B-58C2-34CA-B319-B64073D78333}"/>
              </a:ext>
            </a:extLst>
          </p:cNvPr>
          <p:cNvGraphicFramePr>
            <a:graphicFrameLocks noGrp="1"/>
          </p:cNvGraphicFramePr>
          <p:nvPr>
            <p:custDataLst>
              <p:tags r:id="rId3"/>
            </p:custDataLst>
            <p:extLst>
              <p:ext uri="{D42A27DB-BD31-4B8C-83A1-F6EECF244321}">
                <p14:modId xmlns:p14="http://schemas.microsoft.com/office/powerpoint/2010/main" val="3838117676"/>
              </p:ext>
            </p:extLst>
          </p:nvPr>
        </p:nvGraphicFramePr>
        <p:xfrm>
          <a:off x="1181100" y="1778000"/>
          <a:ext cx="9956802" cy="2867185"/>
        </p:xfrm>
        <a:graphic>
          <a:graphicData uri="http://schemas.openxmlformats.org/drawingml/2006/table">
            <a:tbl>
              <a:tblPr firstRow="1" firstCol="1" bandRow="1">
                <a:tableStyleId>{5C22544A-7EE6-4342-B048-85BDC9FD1C3A}</a:tableStyleId>
              </a:tblPr>
              <a:tblGrid>
                <a:gridCol w="1953378">
                  <a:extLst>
                    <a:ext uri="{9D8B030D-6E8A-4147-A177-3AD203B41FA5}">
                      <a16:colId xmlns:a16="http://schemas.microsoft.com/office/drawing/2014/main" val="3834005741"/>
                    </a:ext>
                  </a:extLst>
                </a:gridCol>
                <a:gridCol w="1953378">
                  <a:extLst>
                    <a:ext uri="{9D8B030D-6E8A-4147-A177-3AD203B41FA5}">
                      <a16:colId xmlns:a16="http://schemas.microsoft.com/office/drawing/2014/main" val="4134053568"/>
                    </a:ext>
                  </a:extLst>
                </a:gridCol>
                <a:gridCol w="1953378">
                  <a:extLst>
                    <a:ext uri="{9D8B030D-6E8A-4147-A177-3AD203B41FA5}">
                      <a16:colId xmlns:a16="http://schemas.microsoft.com/office/drawing/2014/main" val="2326211772"/>
                    </a:ext>
                  </a:extLst>
                </a:gridCol>
                <a:gridCol w="2143290">
                  <a:extLst>
                    <a:ext uri="{9D8B030D-6E8A-4147-A177-3AD203B41FA5}">
                      <a16:colId xmlns:a16="http://schemas.microsoft.com/office/drawing/2014/main" val="685863317"/>
                    </a:ext>
                  </a:extLst>
                </a:gridCol>
                <a:gridCol w="1953378">
                  <a:extLst>
                    <a:ext uri="{9D8B030D-6E8A-4147-A177-3AD203B41FA5}">
                      <a16:colId xmlns:a16="http://schemas.microsoft.com/office/drawing/2014/main" val="3551233558"/>
                    </a:ext>
                  </a:extLst>
                </a:gridCol>
              </a:tblGrid>
              <a:tr h="1272419">
                <a:tc>
                  <a:txBody>
                    <a:bodyPr/>
                    <a:lstStyle/>
                    <a:p>
                      <a:pPr algn="ctr"/>
                      <a:r>
                        <a:rPr lang="fr-CA" sz="1800" dirty="0">
                          <a:effectLst/>
                        </a:rPr>
                        <a:t>Horaire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 si 70 h et plus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si 70 h et plus en 24/7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Palier 2 :</a:t>
                      </a:r>
                      <a:br>
                        <a:rPr lang="fr-CA" sz="1800" dirty="0">
                          <a:effectLst/>
                        </a:rPr>
                      </a:br>
                      <a:r>
                        <a:rPr lang="fr-CA" sz="1800" dirty="0">
                          <a:effectLst/>
                        </a:rPr>
                        <a:t>% de base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Taux minimum</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extLst>
                  <a:ext uri="{0D108BD9-81ED-4DB2-BD59-A6C34878D82A}">
                    <a16:rowId xmlns:a16="http://schemas.microsoft.com/office/drawing/2014/main" val="3058722340"/>
                  </a:ext>
                </a:extLst>
              </a:tr>
              <a:tr h="424140">
                <a:tc>
                  <a:txBody>
                    <a:bodyPr/>
                    <a:lstStyle/>
                    <a:p>
                      <a:r>
                        <a:rPr lang="fr-CA" sz="1800">
                          <a:effectLst/>
                        </a:rPr>
                        <a:t>Soir</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10 %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7 %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1,94 $/h</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extLst>
                  <a:ext uri="{0D108BD9-81ED-4DB2-BD59-A6C34878D82A}">
                    <a16:rowId xmlns:a16="http://schemas.microsoft.com/office/drawing/2014/main" val="351049345"/>
                  </a:ext>
                </a:extLst>
              </a:tr>
              <a:tr h="424140">
                <a:tc>
                  <a:txBody>
                    <a:bodyPr/>
                    <a:lstStyle/>
                    <a:p>
                      <a:r>
                        <a:rPr lang="fr-CA" sz="1800" dirty="0">
                          <a:effectLst/>
                        </a:rPr>
                        <a:t>Nuit</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18 %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9EBF8"/>
                    </a:solidFill>
                  </a:tcPr>
                </a:tc>
                <a:tc>
                  <a:txBody>
                    <a:bodyPr/>
                    <a:lstStyle/>
                    <a:p>
                      <a:pPr algn="ctr"/>
                      <a:r>
                        <a:rPr lang="fr-CA" sz="1800" dirty="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9EBF8"/>
                    </a:solidFill>
                  </a:tcPr>
                </a:tc>
                <a:tc>
                  <a:txBody>
                    <a:bodyPr/>
                    <a:lstStyle/>
                    <a:p>
                      <a:pPr algn="ctr"/>
                      <a:r>
                        <a:rPr lang="fr-CA" sz="1800" dirty="0">
                          <a:effectLst/>
                        </a:rPr>
                        <a:t>14 %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9EBF8"/>
                    </a:solidFill>
                  </a:tcPr>
                </a:tc>
                <a:tc>
                  <a:txBody>
                    <a:bodyPr/>
                    <a:lstStyle/>
                    <a:p>
                      <a:pPr algn="ctr"/>
                      <a:r>
                        <a:rPr lang="fr-CA" sz="1800" dirty="0">
                          <a:effectLst/>
                        </a:rPr>
                        <a:t>3,88 $/h</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9EBF8"/>
                    </a:solidFill>
                  </a:tcPr>
                </a:tc>
                <a:extLst>
                  <a:ext uri="{0D108BD9-81ED-4DB2-BD59-A6C34878D82A}">
                    <a16:rowId xmlns:a16="http://schemas.microsoft.com/office/drawing/2014/main" val="1347879910"/>
                  </a:ext>
                </a:extLst>
              </a:tr>
              <a:tr h="746486">
                <a:tc>
                  <a:txBody>
                    <a:bodyPr/>
                    <a:lstStyle/>
                    <a:p>
                      <a:r>
                        <a:rPr lang="fr-CA" sz="1800" dirty="0">
                          <a:effectLst/>
                        </a:rPr>
                        <a:t>Fin de semaine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24C7B"/>
                    </a:solidFill>
                  </a:tcPr>
                </a:tc>
                <a:tc>
                  <a:txBody>
                    <a:bodyPr/>
                    <a:lstStyle/>
                    <a:p>
                      <a:pPr algn="ctr"/>
                      <a:r>
                        <a:rPr lang="fr-CA" sz="1800" dirty="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9 %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5 %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tc>
                  <a:txBody>
                    <a:bodyPr/>
                    <a:lstStyle/>
                    <a:p>
                      <a:pPr algn="ctr"/>
                      <a:r>
                        <a:rPr lang="fr-CA" sz="1800" dirty="0">
                          <a:effectLst/>
                        </a:rPr>
                        <a:t>1,39 $/h</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DDEA"/>
                    </a:solidFill>
                  </a:tcPr>
                </a:tc>
                <a:extLst>
                  <a:ext uri="{0D108BD9-81ED-4DB2-BD59-A6C34878D82A}">
                    <a16:rowId xmlns:a16="http://schemas.microsoft.com/office/drawing/2014/main" val="247020075"/>
                  </a:ext>
                </a:extLst>
              </a:tr>
            </a:tbl>
          </a:graphicData>
        </a:graphic>
      </p:graphicFrame>
      <p:sp>
        <p:nvSpPr>
          <p:cNvPr id="6" name="Espace réservé du numéro de diapositive 5">
            <a:extLst>
              <a:ext uri="{FF2B5EF4-FFF2-40B4-BE49-F238E27FC236}">
                <a16:creationId xmlns:a16="http://schemas.microsoft.com/office/drawing/2014/main" id="{A2876ACE-E82B-C451-7707-603EFEA33DED}"/>
              </a:ext>
            </a:extLst>
          </p:cNvPr>
          <p:cNvSpPr>
            <a:spLocks noGrp="1"/>
          </p:cNvSpPr>
          <p:nvPr>
            <p:ph type="sldNum" sz="quarter" idx="12"/>
            <p:custDataLst>
              <p:tags r:id="rId4"/>
            </p:custDataLst>
          </p:nvPr>
        </p:nvSpPr>
        <p:spPr/>
        <p:txBody>
          <a:bodyPr/>
          <a:lstStyle/>
          <a:p>
            <a:fld id="{18D25734-BAAB-45B8-8828-031302FAFDE5}" type="slidenum">
              <a:rPr lang="fr-CA" smtClean="0"/>
              <a:t>78</a:t>
            </a:fld>
            <a:endParaRPr lang="fr-CA"/>
          </a:p>
        </p:txBody>
      </p:sp>
    </p:spTree>
    <p:extLst>
      <p:ext uri="{BB962C8B-B14F-4D97-AF65-F5344CB8AC3E}">
        <p14:creationId xmlns:p14="http://schemas.microsoft.com/office/powerpoint/2010/main" val="18385327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Primes d’inconvénient</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custDataLst>
              <p:tags r:id="rId4"/>
            </p:custDataLst>
          </p:nvPr>
        </p:nvSpPr>
        <p:spPr/>
        <p:txBody>
          <a:bodyPr/>
          <a:lstStyle/>
          <a:p>
            <a:fld id="{18D25734-BAAB-45B8-8828-031302FAFDE5}" type="slidenum">
              <a:rPr lang="fr-CA" smtClean="0"/>
              <a:t>79</a:t>
            </a:fld>
            <a:endParaRPr lang="fr-CA"/>
          </a:p>
        </p:txBody>
      </p:sp>
      <p:sp>
        <p:nvSpPr>
          <p:cNvPr id="8" name="ZoneTexte 7">
            <a:extLst>
              <a:ext uri="{FF2B5EF4-FFF2-40B4-BE49-F238E27FC236}">
                <a16:creationId xmlns:a16="http://schemas.microsoft.com/office/drawing/2014/main" id="{D3E22319-388B-DBC5-4563-2621D5B6C05D}"/>
              </a:ext>
            </a:extLst>
          </p:cNvPr>
          <p:cNvSpPr txBox="1"/>
          <p:nvPr>
            <p:custDataLst>
              <p:tags r:id="rId5"/>
            </p:custDataLst>
          </p:nvPr>
        </p:nvSpPr>
        <p:spPr>
          <a:xfrm>
            <a:off x="1215325" y="1049649"/>
            <a:ext cx="10346755" cy="3046988"/>
          </a:xfrm>
          <a:prstGeom prst="rect">
            <a:avLst/>
          </a:prstGeom>
          <a:noFill/>
        </p:spPr>
        <p:txBody>
          <a:bodyPr wrap="square">
            <a:spAutoFit/>
          </a:bodyPr>
          <a:lstStyle/>
          <a:p>
            <a:pPr algn="just"/>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Les primes d’inconvénient sont versées pour les heures effectivement travaillées visées. Elle </a:t>
            </a:r>
            <a:r>
              <a:rPr lang="fr-CA" sz="1800" dirty="0">
                <a:effectLst/>
                <a:latin typeface="Arial" panose="020B0604020202020204" pitchFamily="34" charset="0"/>
                <a:ea typeface="Times New Roman" panose="02020603050405020304" pitchFamily="18" charset="0"/>
                <a:cs typeface="Times New Roman" panose="02020603050405020304" pitchFamily="18" charset="0"/>
              </a:rPr>
              <a:t>est considérée ou payée que lorsque l’inconvénient est subi.</a:t>
            </a:r>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dirty="0">
                <a:effectLst/>
                <a:latin typeface="Arial" panose="020B0604020202020204" pitchFamily="34" charset="0"/>
                <a:ea typeface="Times New Roman" panose="02020603050405020304" pitchFamily="18" charset="0"/>
                <a:cs typeface="Arial" panose="020B0604020202020204" pitchFamily="34" charset="0"/>
              </a:rPr>
              <a:t>Aux fins de l’admissibilité aux différents paliers de primes, ce sont les heures rémunérées qui sont considérées. Ces heures incluent les absences autorisées rémunérées, mais excluent le temps supplémentaire; le tout, sans égard aux quarts de travail et titres d’emploi dans lesquels ces heures ont été travaillées.</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417507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600277" y="956441"/>
            <a:ext cx="11222671" cy="4575227"/>
          </a:xfrm>
          <a:prstGeom prst="rect">
            <a:avLst/>
          </a:prstGeom>
          <a:noFill/>
        </p:spPr>
        <p:txBody>
          <a:bodyPr wrap="square">
            <a:spAutoFit/>
          </a:bodyPr>
          <a:lstStyle/>
          <a:p>
            <a:pPr lvl="0" algn="just">
              <a:lnSpc>
                <a:spcPct val="115000"/>
              </a:lnSpc>
              <a:spcAft>
                <a:spcPts val="800"/>
              </a:spcAft>
            </a:pPr>
            <a:endParaRPr lang="fr-CA" b="1" dirty="0">
              <a:effectLst/>
              <a:latin typeface="Arial" panose="020B0604020202020204" pitchFamily="34" charset="0"/>
              <a:ea typeface="Calibri" panose="020F0502020204030204" pitchFamily="34" charset="0"/>
              <a:cs typeface="Times New Roman" panose="02020603050405020304" pitchFamily="18" charset="0"/>
            </a:endParaRPr>
          </a:p>
          <a:p>
            <a:r>
              <a:rPr lang="fr-CA" sz="1800" b="1" dirty="0">
                <a:effectLst/>
                <a:latin typeface="Arial" panose="020B0604020202020204" pitchFamily="34" charset="0"/>
                <a:ea typeface="Times New Roman" panose="02020603050405020304" pitchFamily="18" charset="0"/>
                <a:cs typeface="Arial" panose="020B0604020202020204" pitchFamily="34" charset="0"/>
              </a:rPr>
              <a:t>Lettre d’entente relative à la déjudiciarisation des relations de travail</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15000"/>
              </a:lnSpc>
              <a:spcAft>
                <a:spcPts val="800"/>
              </a:spcAft>
            </a:pPr>
            <a:endParaRPr lang="fr-CA" b="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800"/>
              </a:spcAft>
            </a:pPr>
            <a:r>
              <a:rPr lang="fr-CA" b="1" dirty="0">
                <a:effectLst/>
                <a:latin typeface="Arial" panose="020B0604020202020204" pitchFamily="34" charset="0"/>
                <a:ea typeface="Calibri" panose="020F0502020204030204" pitchFamily="34" charset="0"/>
                <a:cs typeface="Times New Roman" panose="02020603050405020304" pitchFamily="18" charset="0"/>
              </a:rPr>
              <a:t>Comité de travail local</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Les parties nationales proposent aux parties locales de mettre sur pied un comité de travail afin d’entreprendre un processus intensif de règlement des litiges et des griefs découlant des dispositions nationales de la convention collective et des stipulations négociées et agrées à l’échelle locale en vigueur, antérieurs au (date d’entrée en vigueur des nouvelles dispositions nationales de la convention collective).</a:t>
            </a:r>
          </a:p>
          <a:p>
            <a:pPr algn="just">
              <a:lnSpc>
                <a:spcPct val="115000"/>
              </a:lnSpc>
            </a:pPr>
            <a:endParaRPr lang="fr-CA"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800"/>
              </a:spcAft>
            </a:pPr>
            <a:r>
              <a:rPr lang="fr-CA" b="1" dirty="0">
                <a:effectLst/>
                <a:latin typeface="Arial" panose="020B0604020202020204" pitchFamily="34" charset="0"/>
                <a:ea typeface="Calibri" panose="020F0502020204030204" pitchFamily="34" charset="0"/>
                <a:cs typeface="Times New Roman" panose="02020603050405020304" pitchFamily="18" charset="0"/>
              </a:rPr>
              <a:t>Médiation-arbitrage</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Les parties nationales invitent les parties locales à utiliser la procédure de médiation-arbitrage prévue à l’article 11 des dispositions nationales de la convention collective ou tout autre mode de règlement alternatif des litiges.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581FBA7E-E725-B7B2-1F85-6AD6ECC43493}"/>
              </a:ext>
            </a:extLst>
          </p:cNvPr>
          <p:cNvSpPr>
            <a:spLocks noGrp="1"/>
          </p:cNvSpPr>
          <p:nvPr>
            <p:ph type="sldNum" sz="quarter" idx="12"/>
            <p:custDataLst>
              <p:tags r:id="rId5"/>
            </p:custDataLst>
          </p:nvPr>
        </p:nvSpPr>
        <p:spPr/>
        <p:txBody>
          <a:bodyPr/>
          <a:lstStyle/>
          <a:p>
            <a:fld id="{18D25734-BAAB-45B8-8828-031302FAFDE5}" type="slidenum">
              <a:rPr lang="fr-CA" smtClean="0"/>
              <a:t>8</a:t>
            </a:fld>
            <a:endParaRPr lang="fr-CA"/>
          </a:p>
        </p:txBody>
      </p:sp>
    </p:spTree>
    <p:extLst>
      <p:ext uri="{BB962C8B-B14F-4D97-AF65-F5344CB8AC3E}">
        <p14:creationId xmlns:p14="http://schemas.microsoft.com/office/powerpoint/2010/main" val="13269277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effectLst/>
                <a:latin typeface="Arial" panose="020B0604020202020204" pitchFamily="34" charset="0"/>
                <a:ea typeface="Arial" panose="020B0604020202020204" pitchFamily="34" charset="0"/>
              </a:rPr>
              <a:t>Ancienneté et agence de placement de personnel</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dirty="0">
                <a:effectLst/>
                <a:latin typeface="Arial" panose="020B0604020202020204" pitchFamily="34" charset="0"/>
                <a:ea typeface="Arial" panose="020B0604020202020204" pitchFamily="34" charset="0"/>
                <a:cs typeface="Arial" panose="020B0604020202020204" pitchFamily="34" charset="0"/>
              </a:rPr>
              <a:t>Lettre d’entente hors convention collective sur un processus unique de reconnaissance de l’ancienneté pour une personne salariée provenant d’agences de placement de personnel, une personne salariée temporaire et une personne salariée actuellement à l’emploi du RSSS;</a:t>
            </a:r>
          </a:p>
          <a:p>
            <a:pPr marL="342900" indent="-342900">
              <a:buFontTx/>
              <a:buAutoNum type="arabicPeriod"/>
            </a:pPr>
            <a:r>
              <a:rPr lang="fr-CA" sz="1800" dirty="0">
                <a:effectLst/>
                <a:latin typeface="Arial" panose="020B0604020202020204" pitchFamily="34" charset="0"/>
                <a:ea typeface="Arial" panose="020B0604020202020204" pitchFamily="34" charset="0"/>
                <a:cs typeface="Arial" panose="020B0604020202020204" pitchFamily="34" charset="0"/>
              </a:rPr>
              <a:t>Lettre d’entente relative à la réduction du recours aux agences de placement de personnel et à la main-d’œuvre indépendante.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dirty="0">
              <a:effectLst/>
              <a:latin typeface="Arial" panose="020B0604020202020204" pitchFamily="34" charset="0"/>
              <a:ea typeface="Arial" panose="020B0604020202020204" pitchFamily="34" charset="0"/>
              <a:cs typeface="Arial" panose="020B0604020202020204" pitchFamily="34" charset="0"/>
            </a:endParaRPr>
          </a:p>
          <a:p>
            <a:endParaRPr lang="fr-CA" b="1" dirty="0">
              <a:latin typeface="Arial" panose="020B0604020202020204" pitchFamily="34" charset="0"/>
              <a:ea typeface="Times New Roman" panose="02020603050405020304" pitchFamily="18" charset="0"/>
              <a:cs typeface="Arial" panose="020B0604020202020204" pitchFamily="34"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0494EF5-1B08-B8EC-0A76-2B5810A16CE5}"/>
              </a:ext>
            </a:extLst>
          </p:cNvPr>
          <p:cNvSpPr>
            <a:spLocks noGrp="1"/>
          </p:cNvSpPr>
          <p:nvPr>
            <p:ph type="sldNum" sz="quarter" idx="12"/>
            <p:custDataLst>
              <p:tags r:id="rId5"/>
            </p:custDataLst>
          </p:nvPr>
        </p:nvSpPr>
        <p:spPr/>
        <p:txBody>
          <a:bodyPr/>
          <a:lstStyle/>
          <a:p>
            <a:fld id="{18D25734-BAAB-45B8-8828-031302FAFDE5}" type="slidenum">
              <a:rPr lang="fr-CA" smtClean="0"/>
              <a:t>80</a:t>
            </a:fld>
            <a:endParaRPr lang="fr-CA"/>
          </a:p>
        </p:txBody>
      </p:sp>
    </p:spTree>
    <p:extLst>
      <p:ext uri="{BB962C8B-B14F-4D97-AF65-F5344CB8AC3E}">
        <p14:creationId xmlns:p14="http://schemas.microsoft.com/office/powerpoint/2010/main" val="40769733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effectLst/>
                <a:latin typeface="Arial" panose="020B0604020202020204" pitchFamily="34" charset="0"/>
                <a:ea typeface="Arial" panose="020B0604020202020204" pitchFamily="34" charset="0"/>
              </a:rPr>
              <a:t>Ancienneté et agence de placement de personnel</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15325" y="1049649"/>
            <a:ext cx="10346755" cy="5448671"/>
          </a:xfrm>
          <a:prstGeom prst="rect">
            <a:avLst/>
          </a:prstGeom>
          <a:noFill/>
        </p:spPr>
        <p:txBody>
          <a:bodyPr wrap="square">
            <a:spAutoFit/>
          </a:bodyPr>
          <a:lstStyle/>
          <a:p>
            <a:r>
              <a:rPr lang="fr-CA" sz="1800" b="1" dirty="0">
                <a:effectLst/>
                <a:latin typeface="Arial" panose="020B0604020202020204" pitchFamily="34" charset="0"/>
                <a:ea typeface="Arial" panose="020B0604020202020204" pitchFamily="34" charset="0"/>
                <a:cs typeface="Arial" panose="020B0604020202020204" pitchFamily="34" charset="0"/>
              </a:rPr>
              <a:t>Lettre d’entente hors convention collective sur un processus unique de reconnaissance de l’ancienneté pour une personne salariée provenant d’agences de placement de personnel, une personne salariée temporaire et une personne salariée actuellement à l’emploi du RSSS</a:t>
            </a:r>
          </a:p>
          <a:p>
            <a:endParaRPr lang="fr-CA" b="1" dirty="0">
              <a:latin typeface="Arial" panose="020B0604020202020204" pitchFamily="34" charset="0"/>
              <a:ea typeface="Times New Roman" panose="02020603050405020304" pitchFamily="18" charset="0"/>
              <a:cs typeface="Arial" panose="020B0604020202020204" pitchFamily="34" charset="0"/>
            </a:endParaRPr>
          </a:p>
          <a:p>
            <a:r>
              <a:rPr lang="fr-CA" sz="1800" dirty="0">
                <a:effectLst/>
                <a:latin typeface="Arial" panose="020B0604020202020204" pitchFamily="34" charset="0"/>
                <a:ea typeface="Times New Roman" panose="02020603050405020304" pitchFamily="18" charset="0"/>
                <a:cs typeface="Arial" panose="020B0604020202020204" pitchFamily="34" charset="0"/>
              </a:rPr>
              <a:t>Les parties procèdent à un processus unique de reconnaissance d’ancienneté six (6) mois après la création de l’Agence Santé Québec. Pour ce faire, les parties s’engagent à reconnaître l’ancienneté «réseau», conformément à l’article 12 des dispositions nationales de la convention collective :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fr-CA" sz="1800" b="1" dirty="0">
                <a:effectLst/>
                <a:latin typeface="Arial" panose="020B0604020202020204" pitchFamily="34" charset="0"/>
                <a:ea typeface="Calibri" panose="020F0502020204030204" pitchFamily="34" charset="0"/>
                <a:cs typeface="Times New Roman" panose="02020603050405020304" pitchFamily="18" charset="0"/>
              </a:rPr>
              <a:t>Pour une personne salariée nouvellement embauchée, entre la date d’entrée en vigueur de la convention collective et le processus de reconnaissance d’ancienneté, provenant d’une agence de placement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fr-CA"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À compter du 13 mars 2020, et ce jusqu’à six (6) mois après la création de l’Agence santé Québec, pour la période où elle a travaillé dans les établissements du RSSS pour le compte d’une agence de placement de personnel;</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r>
              <a:rPr lang="fr-CA" sz="1800" b="1" dirty="0">
                <a:effectLst/>
                <a:latin typeface="Arial" panose="020B0604020202020204" pitchFamily="34" charset="0"/>
                <a:ea typeface="Arial" panose="020B0604020202020204" pitchFamily="34" charset="0"/>
                <a:cs typeface="Arial" panose="020B0604020202020204" pitchFamily="34" charset="0"/>
              </a:rPr>
              <a:t>  </a:t>
            </a:r>
            <a:endParaRPr lang="fr-CA" b="1" dirty="0">
              <a:latin typeface="Arial" panose="020B0604020202020204" pitchFamily="34" charset="0"/>
              <a:ea typeface="Arial" panose="020B0604020202020204" pitchFamily="34" charset="0"/>
              <a:cs typeface="Times New Roman" panose="02020603050405020304" pitchFamily="18" charset="0"/>
            </a:endParaRPr>
          </a:p>
          <a:p>
            <a:pPr marL="318770">
              <a:lnSpc>
                <a:spcPct val="107000"/>
              </a:lnSpc>
            </a:pPr>
            <a:r>
              <a:rPr lang="fr-CA" sz="1800" dirty="0">
                <a:effectLst/>
                <a:latin typeface="Calibri" panose="020F0502020204030204" pitchFamily="34" charset="0"/>
                <a:ea typeface="Arial" panose="020B0604020202020204" pitchFamily="34" charset="0"/>
                <a:cs typeface="Arial" panose="020B0604020202020204" pitchFamily="34" charset="0"/>
              </a:rPr>
              <a:t>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0494EF5-1B08-B8EC-0A76-2B5810A16CE5}"/>
              </a:ext>
            </a:extLst>
          </p:cNvPr>
          <p:cNvSpPr>
            <a:spLocks noGrp="1"/>
          </p:cNvSpPr>
          <p:nvPr>
            <p:ph type="sldNum" sz="quarter" idx="12"/>
            <p:custDataLst>
              <p:tags r:id="rId5"/>
            </p:custDataLst>
          </p:nvPr>
        </p:nvSpPr>
        <p:spPr/>
        <p:txBody>
          <a:bodyPr/>
          <a:lstStyle/>
          <a:p>
            <a:fld id="{18D25734-BAAB-45B8-8828-031302FAFDE5}" type="slidenum">
              <a:rPr lang="fr-CA" smtClean="0"/>
              <a:t>81</a:t>
            </a:fld>
            <a:endParaRPr lang="fr-CA"/>
          </a:p>
        </p:txBody>
      </p:sp>
    </p:spTree>
    <p:extLst>
      <p:ext uri="{BB962C8B-B14F-4D97-AF65-F5344CB8AC3E}">
        <p14:creationId xmlns:p14="http://schemas.microsoft.com/office/powerpoint/2010/main" val="8442045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effectLst/>
                <a:latin typeface="Arial" panose="020B0604020202020204" pitchFamily="34" charset="0"/>
                <a:ea typeface="Arial" panose="020B0604020202020204" pitchFamily="34" charset="0"/>
              </a:rPr>
              <a:t>Ancienneté et agence de placement de personnel</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06089" y="896660"/>
            <a:ext cx="10346755" cy="5301259"/>
          </a:xfrm>
          <a:prstGeom prst="rect">
            <a:avLst/>
          </a:prstGeom>
          <a:noFill/>
        </p:spPr>
        <p:txBody>
          <a:bodyPr wrap="square">
            <a:spAutoFit/>
          </a:bodyPr>
          <a:lstStyle/>
          <a:p>
            <a:pPr lvl="0" algn="just">
              <a:lnSpc>
                <a:spcPct val="107000"/>
              </a:lnSpc>
              <a:spcAft>
                <a:spcPts val="800"/>
              </a:spcAft>
            </a:pPr>
            <a:r>
              <a:rPr lang="fr-CA" i="1" dirty="0">
                <a:latin typeface="Arial" panose="020B0604020202020204" pitchFamily="34" charset="0"/>
                <a:ea typeface="Calibri" panose="020F0502020204030204" pitchFamily="34" charset="0"/>
                <a:cs typeface="Times New Roman" panose="02020603050405020304" pitchFamily="18" charset="0"/>
              </a:rPr>
              <a:t>(suite)</a:t>
            </a:r>
            <a:r>
              <a:rPr lang="fr-CA" sz="1800" b="1" dirty="0">
                <a:effectLst/>
                <a:latin typeface="Arial" panose="020B0604020202020204" pitchFamily="34" charset="0"/>
                <a:ea typeface="Calibri" panose="020F0502020204030204" pitchFamily="34" charset="0"/>
                <a:cs typeface="Times New Roman" panose="02020603050405020304" pitchFamily="18" charset="0"/>
              </a:rPr>
              <a:t> </a:t>
            </a:r>
          </a:p>
          <a:p>
            <a:pPr lvl="0" algn="just">
              <a:lnSpc>
                <a:spcPct val="107000"/>
              </a:lnSpc>
              <a:spcAft>
                <a:spcPts val="800"/>
              </a:spcAft>
            </a:pPr>
            <a:endParaRPr lang="fr-CA" sz="1050" b="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b="1" dirty="0">
                <a:latin typeface="Arial" panose="020B0604020202020204" pitchFamily="34" charset="0"/>
                <a:ea typeface="Calibri" panose="020F0502020204030204" pitchFamily="34" charset="0"/>
                <a:cs typeface="Times New Roman" panose="02020603050405020304" pitchFamily="18" charset="0"/>
              </a:rPr>
              <a:t>b)</a:t>
            </a:r>
            <a:r>
              <a:rPr lang="fr-CA" sz="1800" b="1" dirty="0">
                <a:effectLst/>
                <a:latin typeface="Arial" panose="020B0604020202020204" pitchFamily="34" charset="0"/>
                <a:ea typeface="Calibri" panose="020F0502020204030204" pitchFamily="34" charset="0"/>
                <a:cs typeface="Times New Roman" panose="02020603050405020304" pitchFamily="18" charset="0"/>
              </a:rPr>
              <a:t> Pour les autres personnes salariées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Lors du processus de reconnaissance d’ancienneté, le cumul d’ancienneté provenant de liens d’emploi passés chez tous les employeurs du RSSS, à la condition qu’il ne se soit pas écoulé plus d’un (1) an entre ces liens d’emplois. </a:t>
            </a:r>
          </a:p>
          <a:p>
            <a:pPr marL="800100" lvl="1" indent="-342900" algn="just">
              <a:lnSpc>
                <a:spcPct val="107000"/>
              </a:lnSpc>
              <a:spcAft>
                <a:spcPts val="800"/>
              </a:spcAft>
              <a:buFont typeface="Symbol" panose="05050102010706020507" pitchFamily="18" charset="2"/>
              <a:buChar char=""/>
            </a:pPr>
            <a:endParaRPr lang="fr-CA" sz="8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pPr>
            <a:r>
              <a:rPr lang="fr-CA" sz="1800" b="1" dirty="0">
                <a:effectLst/>
                <a:latin typeface="Arial" panose="020B0604020202020204" pitchFamily="34" charset="0"/>
                <a:ea typeface="Calibri" panose="020F0502020204030204" pitchFamily="34" charset="0"/>
                <a:cs typeface="Times New Roman" panose="02020603050405020304" pitchFamily="18" charset="0"/>
              </a:rPr>
              <a:t>c) Pour les personnes salariées ayant un statut d’emploi de personne salariée temporaire</a:t>
            </a:r>
            <a:endParaRPr lang="fr-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CA" sz="1800" dirty="0">
                <a:effectLst/>
                <a:latin typeface="Arial" panose="020B0604020202020204" pitchFamily="34" charset="0"/>
                <a:ea typeface="Calibri" panose="020F0502020204030204" pitchFamily="34" charset="0"/>
                <a:cs typeface="Times New Roman" panose="02020603050405020304" pitchFamily="18" charset="0"/>
              </a:rPr>
              <a:t>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Les personnes salariées qui ont été embauchées à titre de personnes salariées temporaires, et celles qui le sont toujours à l’emploi, se voient reconnaître l’ensemble de l’ancienneté accumulée depuis le début de leur emploi, et ce conformément aux règles prévues à la convention collective;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Calibri" panose="020F0502020204030204" pitchFamily="34" charset="0"/>
                <a:cs typeface="Times New Roman" panose="02020603050405020304" pitchFamily="18" charset="0"/>
              </a:rPr>
              <a:t>Chaque syndicat affilié à la FSSS-CSN convient de régler les griefs visant ces personnes salariées relativement au volet de la reconnaissance de leur ancienneté. Le tout sans admission quant à la reconnaissance du statut de personne salariée temporaire.</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4D1BB2F-A6F6-9D63-31B7-20B9D6951D99}"/>
              </a:ext>
            </a:extLst>
          </p:cNvPr>
          <p:cNvSpPr>
            <a:spLocks noGrp="1"/>
          </p:cNvSpPr>
          <p:nvPr>
            <p:ph type="sldNum" sz="quarter" idx="12"/>
            <p:custDataLst>
              <p:tags r:id="rId5"/>
            </p:custDataLst>
          </p:nvPr>
        </p:nvSpPr>
        <p:spPr/>
        <p:txBody>
          <a:bodyPr/>
          <a:lstStyle/>
          <a:p>
            <a:fld id="{18D25734-BAAB-45B8-8828-031302FAFDE5}" type="slidenum">
              <a:rPr lang="fr-CA" smtClean="0"/>
              <a:t>82</a:t>
            </a:fld>
            <a:endParaRPr lang="fr-CA"/>
          </a:p>
        </p:txBody>
      </p:sp>
    </p:spTree>
    <p:extLst>
      <p:ext uri="{BB962C8B-B14F-4D97-AF65-F5344CB8AC3E}">
        <p14:creationId xmlns:p14="http://schemas.microsoft.com/office/powerpoint/2010/main" val="29010211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effectLst/>
                <a:latin typeface="Arial" panose="020B0604020202020204" pitchFamily="34" charset="0"/>
                <a:ea typeface="Arial" panose="020B0604020202020204" pitchFamily="34" charset="0"/>
              </a:rPr>
              <a:t>Ancienneté et agence de placement de personnel</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5" y="1212209"/>
            <a:ext cx="10717908" cy="4524315"/>
          </a:xfrm>
          <a:prstGeom prst="rect">
            <a:avLst/>
          </a:prstGeom>
          <a:noFill/>
        </p:spPr>
        <p:txBody>
          <a:bodyPr wrap="square">
            <a:spAutoFit/>
          </a:bodyPr>
          <a:lstStyle/>
          <a:p>
            <a:r>
              <a:rPr lang="fr-CA" sz="1800" b="1" dirty="0">
                <a:effectLst/>
                <a:latin typeface="Arial" panose="020B0604020202020204" pitchFamily="34" charset="0"/>
                <a:ea typeface="Arial" panose="020B0604020202020204" pitchFamily="34" charset="0"/>
                <a:cs typeface="Arial" panose="020B0604020202020204" pitchFamily="34" charset="0"/>
              </a:rPr>
              <a:t>Lettre d’entente relative à la réduction du recours aux agences de placement de personnel et à la main-d’œuvre indépendante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endParaRPr lang="fr-CA" sz="1800" dirty="0">
              <a:effectLst/>
              <a:latin typeface="Arial" panose="020B0604020202020204" pitchFamily="34" charset="0"/>
              <a:ea typeface="Calibri" panose="020F0502020204030204" pitchFamily="34" charset="0"/>
              <a:cs typeface="Times New Roman" panose="02020603050405020304" pitchFamily="18" charset="0"/>
            </a:endParaRPr>
          </a:p>
          <a:p>
            <a:pPr algn="just" fontAlgn="base"/>
            <a:r>
              <a:rPr lang="fr-CA" sz="1800" dirty="0">
                <a:effectLst/>
                <a:latin typeface="Arial" panose="020B0604020202020204" pitchFamily="34" charset="0"/>
                <a:ea typeface="Calibri" panose="020F0502020204030204" pitchFamily="34" charset="0"/>
                <a:cs typeface="Times New Roman" panose="02020603050405020304" pitchFamily="18" charset="0"/>
              </a:rPr>
              <a:t>Les établissements s’engagent à favoriser les personnes salariées lors de l’attribution de quarts de travail avant d’avoir recours au personnel d’agence de placement. Ainsi, les personnes salariées ont priorité en fonction des disponibilités émises à temps régulier ou en temps supplémentaire.</a:t>
            </a:r>
            <a:endParaRPr lang="fr-CA" sz="1800" b="1" dirty="0">
              <a:effectLst/>
              <a:latin typeface="Arial" panose="020B0604020202020204" pitchFamily="34" charset="0"/>
              <a:ea typeface="Times New Roman" panose="02020603050405020304" pitchFamily="18" charset="0"/>
            </a:endParaRPr>
          </a:p>
          <a:p>
            <a:pPr lvl="0" algn="just" fontAlgn="base"/>
            <a:endParaRPr lang="fr-CA" b="1" dirty="0">
              <a:latin typeface="Arial" panose="020B0604020202020204" pitchFamily="34" charset="0"/>
              <a:ea typeface="Times New Roman" panose="02020603050405020304" pitchFamily="18" charset="0"/>
            </a:endParaRPr>
          </a:p>
          <a:p>
            <a:pPr lvl="0" algn="just" fontAlgn="base"/>
            <a:r>
              <a:rPr lang="fr-CA" sz="1800" b="1" dirty="0">
                <a:effectLst/>
                <a:latin typeface="Arial" panose="020B0604020202020204" pitchFamily="34" charset="0"/>
                <a:ea typeface="Times New Roman" panose="02020603050405020304" pitchFamily="18" charset="0"/>
              </a:rPr>
              <a:t>Plan de rapatriement du personnel d’agence et de la main-d’œuvre indépendante</a:t>
            </a:r>
            <a:endParaRPr lang="fr-CA" sz="1800" dirty="0">
              <a:effectLst/>
              <a:latin typeface="Times New Roman" panose="02020603050405020304" pitchFamily="18" charset="0"/>
              <a:ea typeface="Times New Roman" panose="02020603050405020304" pitchFamily="18" charset="0"/>
            </a:endParaRPr>
          </a:p>
          <a:p>
            <a:pPr marL="685800" algn="just" fontAlgn="base"/>
            <a:r>
              <a:rPr lang="fr-CA" sz="1800" b="1" dirty="0">
                <a:effectLst/>
                <a:latin typeface="Arial" panose="020B0604020202020204" pitchFamily="34"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pPr lvl="0" algn="just" fontAlgn="base">
              <a:buSzPts val="1100"/>
            </a:pPr>
            <a:r>
              <a:rPr lang="fr-CA" sz="1800" dirty="0">
                <a:effectLst/>
                <a:latin typeface="Arial" panose="020B0604020202020204" pitchFamily="34" charset="0"/>
                <a:ea typeface="Times New Roman" panose="02020603050405020304" pitchFamily="18" charset="0"/>
              </a:rPr>
              <a:t>Les parties locales conviennent de mesures permettant l’accueil du personnel d’agence et de la main-d’œuvre indépendante actuellement affectée dans l’établissement, notamment en matière d’octroi d’affectations et de postes, et ce, afin de permettre le déploiement de ces mesures avant les échéances fixées dans le Règlement sur le recours aux services des agences de placement de personnel et à de la main-d’œuvre indépendante dans le secteur de la santé et des services sociaux, soit :</a:t>
            </a:r>
          </a:p>
          <a:p>
            <a:pPr marL="342900" lvl="0" indent="-342900" algn="just" fontAlgn="base">
              <a:buSzPts val="1100"/>
              <a:buAutoNum type="alphaLcParenR"/>
            </a:pPr>
            <a:endParaRPr lang="fr-CA" sz="1800" dirty="0">
              <a:effectLst/>
              <a:latin typeface="Times New Roman" panose="02020603050405020304" pitchFamily="18" charset="0"/>
              <a:ea typeface="Times New Roman" panose="02020603050405020304" pitchFamily="18" charset="0"/>
            </a:endParaRPr>
          </a:p>
          <a:p>
            <a:pPr marL="685800" algn="just" fontAlgn="base"/>
            <a:r>
              <a:rPr lang="fr-CA" sz="1800" i="1" dirty="0">
                <a:effectLst/>
                <a:latin typeface="Arial" panose="020B0604020202020204" pitchFamily="34" charset="0"/>
                <a:ea typeface="Times New Roman" panose="02020603050405020304" pitchFamily="18" charset="0"/>
              </a:rPr>
              <a:t> </a:t>
            </a:r>
            <a:endParaRPr lang="fr-CA" sz="1200" dirty="0"/>
          </a:p>
        </p:txBody>
      </p:sp>
      <p:sp>
        <p:nvSpPr>
          <p:cNvPr id="4" name="Espace réservé du numéro de diapositive 3">
            <a:extLst>
              <a:ext uri="{FF2B5EF4-FFF2-40B4-BE49-F238E27FC236}">
                <a16:creationId xmlns:a16="http://schemas.microsoft.com/office/drawing/2014/main" id="{1C450516-F266-66CE-8091-D8ABC733E6E7}"/>
              </a:ext>
            </a:extLst>
          </p:cNvPr>
          <p:cNvSpPr>
            <a:spLocks noGrp="1"/>
          </p:cNvSpPr>
          <p:nvPr>
            <p:ph type="sldNum" sz="quarter" idx="12"/>
            <p:custDataLst>
              <p:tags r:id="rId5"/>
            </p:custDataLst>
          </p:nvPr>
        </p:nvSpPr>
        <p:spPr/>
        <p:txBody>
          <a:bodyPr/>
          <a:lstStyle/>
          <a:p>
            <a:fld id="{18D25734-BAAB-45B8-8828-031302FAFDE5}" type="slidenum">
              <a:rPr lang="fr-CA" smtClean="0"/>
              <a:t>83</a:t>
            </a:fld>
            <a:endParaRPr lang="fr-CA"/>
          </a:p>
        </p:txBody>
      </p:sp>
    </p:spTree>
    <p:extLst>
      <p:ext uri="{BB962C8B-B14F-4D97-AF65-F5344CB8AC3E}">
        <p14:creationId xmlns:p14="http://schemas.microsoft.com/office/powerpoint/2010/main" val="24628400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a:effectLst/>
                <a:latin typeface="Arial" panose="020B0604020202020204" pitchFamily="34" charset="0"/>
                <a:ea typeface="Arial" panose="020B0604020202020204" pitchFamily="34" charset="0"/>
              </a:rPr>
              <a:t>Ancienneté et agence de placement de personnel</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5" y="1212209"/>
            <a:ext cx="10717908" cy="4247317"/>
          </a:xfrm>
          <a:prstGeom prst="rect">
            <a:avLst/>
          </a:prstGeom>
          <a:noFill/>
        </p:spPr>
        <p:txBody>
          <a:bodyPr wrap="square">
            <a:spAutoFit/>
          </a:bodyPr>
          <a:lstStyle/>
          <a:p>
            <a:pPr algn="just" fontAlgn="base"/>
            <a:r>
              <a:rPr lang="fr-CA" i="1" dirty="0">
                <a:effectLst/>
                <a:latin typeface="Arial" panose="020B0604020202020204" pitchFamily="34" charset="0"/>
                <a:ea typeface="Calibri" panose="020F0502020204030204" pitchFamily="34" charset="0"/>
                <a:cs typeface="Arial" panose="020B0604020202020204" pitchFamily="34" charset="0"/>
              </a:rPr>
              <a:t>(suite)</a:t>
            </a:r>
          </a:p>
          <a:p>
            <a:pPr algn="just" fontAlgn="base"/>
            <a:endParaRPr lang="fr-CA" dirty="0">
              <a:effectLst/>
              <a:latin typeface="Arial" panose="020B0604020202020204" pitchFamily="34" charset="0"/>
              <a:ea typeface="Calibri" panose="020F0502020204030204" pitchFamily="34" charset="0"/>
              <a:cs typeface="Arial" panose="020B0604020202020204" pitchFamily="34" charset="0"/>
            </a:endParaRPr>
          </a:p>
          <a:p>
            <a:pPr marL="685800" algn="just" fontAlgn="base"/>
            <a:r>
              <a:rPr lang="fr-CA" i="1"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fontAlgn="base">
              <a:buFont typeface="Symbol" panose="05050102010706020507" pitchFamily="18" charset="2"/>
              <a:buChar char=""/>
            </a:pPr>
            <a:r>
              <a:rPr lang="fr-CA" dirty="0">
                <a:effectLst/>
                <a:latin typeface="Arial" panose="020B0604020202020204" pitchFamily="34" charset="0"/>
                <a:ea typeface="Times New Roman" panose="02020603050405020304" pitchFamily="18" charset="0"/>
                <a:cs typeface="Arial" panose="020B0604020202020204" pitchFamily="34" charset="0"/>
              </a:rPr>
              <a:t>le 20 octobre 2024, pour les régions </a:t>
            </a:r>
            <a:r>
              <a:rPr lang="fr-CA" dirty="0" err="1">
                <a:effectLst/>
                <a:latin typeface="Arial" panose="020B0604020202020204" pitchFamily="34" charset="0"/>
                <a:ea typeface="Times New Roman" panose="02020603050405020304" pitchFamily="18" charset="0"/>
                <a:cs typeface="Arial" panose="020B0604020202020204" pitchFamily="34" charset="0"/>
              </a:rPr>
              <a:t>sociosanitaires</a:t>
            </a:r>
            <a:r>
              <a:rPr lang="fr-CA" dirty="0">
                <a:effectLst/>
                <a:latin typeface="Arial" panose="020B0604020202020204" pitchFamily="34" charset="0"/>
                <a:ea typeface="Times New Roman" panose="02020603050405020304" pitchFamily="18" charset="0"/>
                <a:cs typeface="Arial" panose="020B0604020202020204" pitchFamily="34" charset="0"/>
              </a:rPr>
              <a:t> de la Capitale-Nationale, de Montréal, de Chaudière-Appalaches, de Laval et de la Montérégie;</a:t>
            </a:r>
          </a:p>
          <a:p>
            <a:pPr marL="800100" lvl="1" indent="-342900" algn="just" fontAlgn="base">
              <a:buFont typeface="Symbol" panose="05050102010706020507" pitchFamily="18" charset="2"/>
              <a:buChar char=""/>
            </a:pPr>
            <a:r>
              <a:rPr lang="fr-CA" dirty="0">
                <a:effectLst/>
                <a:latin typeface="Arial" panose="020B0604020202020204" pitchFamily="34" charset="0"/>
                <a:ea typeface="Times New Roman" panose="02020603050405020304" pitchFamily="18" charset="0"/>
                <a:cs typeface="Arial" panose="020B0604020202020204" pitchFamily="34" charset="0"/>
              </a:rPr>
              <a:t>le 19 octobre 2025, pour les régions </a:t>
            </a:r>
            <a:r>
              <a:rPr lang="fr-CA" dirty="0" err="1">
                <a:effectLst/>
                <a:latin typeface="Arial" panose="020B0604020202020204" pitchFamily="34" charset="0"/>
                <a:ea typeface="Times New Roman" panose="02020603050405020304" pitchFamily="18" charset="0"/>
                <a:cs typeface="Arial" panose="020B0604020202020204" pitchFamily="34" charset="0"/>
              </a:rPr>
              <a:t>sociosanitaires</a:t>
            </a:r>
            <a:r>
              <a:rPr lang="fr-CA" dirty="0">
                <a:effectLst/>
                <a:latin typeface="Arial" panose="020B0604020202020204" pitchFamily="34" charset="0"/>
                <a:ea typeface="Times New Roman" panose="02020603050405020304" pitchFamily="18" charset="0"/>
                <a:cs typeface="Arial" panose="020B0604020202020204" pitchFamily="34" charset="0"/>
              </a:rPr>
              <a:t> du Saguenay — Lac Saint-Jean, de la Mauricie et du Centre-du-Québec, de l’Estrie, de Lanaudière et des Laurentides;</a:t>
            </a:r>
          </a:p>
          <a:p>
            <a:pPr marL="800100" lvl="1" indent="-342900" algn="just" fontAlgn="base">
              <a:buFont typeface="Symbol" panose="05050102010706020507" pitchFamily="18" charset="2"/>
              <a:buChar char=""/>
            </a:pPr>
            <a:r>
              <a:rPr lang="fr-CA" dirty="0">
                <a:effectLst/>
                <a:latin typeface="Arial" panose="020B0604020202020204" pitchFamily="34" charset="0"/>
                <a:ea typeface="Times New Roman" panose="02020603050405020304" pitchFamily="18" charset="0"/>
                <a:cs typeface="Arial" panose="020B0604020202020204" pitchFamily="34" charset="0"/>
              </a:rPr>
              <a:t>le 18 octobre 2026, pour les régions </a:t>
            </a:r>
            <a:r>
              <a:rPr lang="fr-CA" dirty="0" err="1">
                <a:effectLst/>
                <a:latin typeface="Arial" panose="020B0604020202020204" pitchFamily="34" charset="0"/>
                <a:ea typeface="Times New Roman" panose="02020603050405020304" pitchFamily="18" charset="0"/>
                <a:cs typeface="Arial" panose="020B0604020202020204" pitchFamily="34" charset="0"/>
              </a:rPr>
              <a:t>sociosanitaires</a:t>
            </a:r>
            <a:r>
              <a:rPr lang="fr-CA" dirty="0">
                <a:effectLst/>
                <a:latin typeface="Arial" panose="020B0604020202020204" pitchFamily="34" charset="0"/>
                <a:ea typeface="Times New Roman" panose="02020603050405020304" pitchFamily="18" charset="0"/>
                <a:cs typeface="Arial" panose="020B0604020202020204" pitchFamily="34" charset="0"/>
              </a:rPr>
              <a:t> du Bas-Saint-Laurent, de l’Outaouais, de l’Abitibi-Témiscamingue, de la Côte-Nord, du Nord-du-Québec, de la Gaspésie — Îles-de-la-Madeleine et du Nunavik.</a:t>
            </a:r>
          </a:p>
          <a:p>
            <a:pPr marL="1143000" lvl="1" algn="just" fontAlgn="base"/>
            <a:r>
              <a:rPr lang="fr-CA" b="1"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buSzPts val="1100"/>
            </a:pPr>
            <a:r>
              <a:rPr lang="fr-CA" dirty="0">
                <a:effectLst/>
                <a:latin typeface="Arial" panose="020B0604020202020204" pitchFamily="34" charset="0"/>
                <a:ea typeface="Times New Roman" panose="02020603050405020304" pitchFamily="18" charset="0"/>
                <a:cs typeface="Arial" panose="020B0604020202020204" pitchFamily="34" charset="0"/>
              </a:rPr>
              <a:t>Les parties nationales conviennent de confier au comité national permanent de négociation, le mandat de discuter de l’avancement des travaux en lien avec ces plans de rapatriement, et de tout autre sujet en lien avec la présente lettre d’entente.</a:t>
            </a:r>
          </a:p>
          <a:p>
            <a:r>
              <a:rPr lang="fr-CA" dirty="0">
                <a:effectLst/>
                <a:latin typeface="Arial" panose="020B0604020202020204" pitchFamily="34" charset="0"/>
                <a:ea typeface="Arial" panose="020B0604020202020204" pitchFamily="34"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1C450516-F266-66CE-8091-D8ABC733E6E7}"/>
              </a:ext>
            </a:extLst>
          </p:cNvPr>
          <p:cNvSpPr>
            <a:spLocks noGrp="1"/>
          </p:cNvSpPr>
          <p:nvPr>
            <p:ph type="sldNum" sz="quarter" idx="12"/>
            <p:custDataLst>
              <p:tags r:id="rId5"/>
            </p:custDataLst>
          </p:nvPr>
        </p:nvSpPr>
        <p:spPr/>
        <p:txBody>
          <a:bodyPr/>
          <a:lstStyle/>
          <a:p>
            <a:fld id="{18D25734-BAAB-45B8-8828-031302FAFDE5}" type="slidenum">
              <a:rPr lang="fr-CA" smtClean="0"/>
              <a:t>84</a:t>
            </a:fld>
            <a:endParaRPr lang="fr-CA"/>
          </a:p>
        </p:txBody>
      </p:sp>
    </p:spTree>
    <p:extLst>
      <p:ext uri="{BB962C8B-B14F-4D97-AF65-F5344CB8AC3E}">
        <p14:creationId xmlns:p14="http://schemas.microsoft.com/office/powerpoint/2010/main" val="23824756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6" y="1212209"/>
            <a:ext cx="10658540" cy="3693319"/>
          </a:xfrm>
          <a:prstGeom prst="rect">
            <a:avLst/>
          </a:prstGeom>
          <a:noFill/>
        </p:spPr>
        <p:txBody>
          <a:bodyPr wrap="square">
            <a:spAutoFit/>
          </a:bodyPr>
          <a:lstStyle/>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endParaRPr lang="fr-CA" sz="18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buAutoNum type="arabicPeriod"/>
            </a:pPr>
            <a:r>
              <a:rPr lang="fr-CA" sz="1800" dirty="0">
                <a:effectLst/>
                <a:latin typeface="Arial" panose="020B0604020202020204" pitchFamily="34" charset="0"/>
                <a:ea typeface="Times New Roman" panose="02020603050405020304" pitchFamily="18" charset="0"/>
                <a:cs typeface="Times New Roman" panose="02020603050405020304" pitchFamily="18" charset="0"/>
              </a:rPr>
              <a:t>Lettre d’entente hors convention collective pour le personnel de la catégorie 1;</a:t>
            </a:r>
          </a:p>
          <a:p>
            <a:pPr marL="342900" indent="-342900">
              <a:buAutoNum type="arabicPeriod"/>
            </a:pPr>
            <a:r>
              <a:rPr lang="fr-CA" dirty="0">
                <a:latin typeface="Arial" panose="020B0604020202020204" pitchFamily="34" charset="0"/>
                <a:ea typeface="Times New Roman" panose="02020603050405020304" pitchFamily="18" charset="0"/>
                <a:cs typeface="Times New Roman" panose="02020603050405020304" pitchFamily="18" charset="0"/>
              </a:rPr>
              <a:t>Amélioration de l’accès au congé sans solde pour œuvrer dans un établissement nordique;</a:t>
            </a:r>
          </a:p>
          <a:p>
            <a:pPr marL="342900" indent="-342900">
              <a:buAutoNum type="arabicPeriod"/>
            </a:pPr>
            <a:r>
              <a:rPr lang="fr-CA" dirty="0">
                <a:latin typeface="Arial" panose="020B0604020202020204" pitchFamily="34" charset="0"/>
                <a:ea typeface="Times New Roman" panose="02020603050405020304" pitchFamily="18" charset="0"/>
                <a:cs typeface="Times New Roman" panose="02020603050405020304" pitchFamily="18" charset="0"/>
              </a:rPr>
              <a:t>Amélioration et bonification de la lettre d’entente n</a:t>
            </a:r>
            <a:r>
              <a:rPr lang="fr-CA" baseline="30000" dirty="0">
                <a:latin typeface="Arial" panose="020B0604020202020204" pitchFamily="34" charset="0"/>
                <a:ea typeface="Times New Roman" panose="02020603050405020304" pitchFamily="18" charset="0"/>
                <a:cs typeface="Times New Roman" panose="02020603050405020304" pitchFamily="18" charset="0"/>
              </a:rPr>
              <a:t>o</a:t>
            </a:r>
            <a:r>
              <a:rPr lang="fr-CA" dirty="0">
                <a:latin typeface="Arial" panose="020B0604020202020204" pitchFamily="34" charset="0"/>
                <a:ea typeface="Times New Roman" panose="02020603050405020304" pitchFamily="18" charset="0"/>
                <a:cs typeface="Times New Roman" panose="02020603050405020304" pitchFamily="18" charset="0"/>
              </a:rPr>
              <a:t> 37 relative à la personne salariée œuvrant dans un établissement du Grand-Nord (catégorie 2, 3 et 4).</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dirty="0">
              <a:latin typeface="Arial" panose="020B0604020202020204" pitchFamily="34" charset="0"/>
              <a:ea typeface="Times New Roman" panose="02020603050405020304" pitchFamily="18"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6AEA450F-41CF-0EB0-EE06-068E6CB1DD1C}"/>
              </a:ext>
            </a:extLst>
          </p:cNvPr>
          <p:cNvSpPr>
            <a:spLocks noGrp="1"/>
          </p:cNvSpPr>
          <p:nvPr>
            <p:ph type="sldNum" sz="quarter" idx="12"/>
            <p:custDataLst>
              <p:tags r:id="rId5"/>
            </p:custDataLst>
          </p:nvPr>
        </p:nvSpPr>
        <p:spPr/>
        <p:txBody>
          <a:bodyPr/>
          <a:lstStyle/>
          <a:p>
            <a:fld id="{18D25734-BAAB-45B8-8828-031302FAFDE5}" type="slidenum">
              <a:rPr lang="fr-CA" smtClean="0"/>
              <a:t>85</a:t>
            </a:fld>
            <a:endParaRPr lang="fr-CA"/>
          </a:p>
        </p:txBody>
      </p:sp>
    </p:spTree>
    <p:extLst>
      <p:ext uri="{BB962C8B-B14F-4D97-AF65-F5344CB8AC3E}">
        <p14:creationId xmlns:p14="http://schemas.microsoft.com/office/powerpoint/2010/main" val="7230050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318815" cy="3253198"/>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800" b="1" dirty="0">
                <a:effectLst/>
                <a:latin typeface="Arial" panose="020B0604020202020204" pitchFamily="34" charset="0"/>
                <a:ea typeface="Times New Roman" panose="02020603050405020304" pitchFamily="18" charset="0"/>
                <a:cs typeface="Times New Roman" panose="02020603050405020304" pitchFamily="18" charset="0"/>
              </a:rPr>
              <a:t>Lettre d’entente hors convention collective pour le personnel de la catégorie 1 </a:t>
            </a:r>
          </a:p>
          <a:p>
            <a:pPr lvl="0" algn="just">
              <a:lnSpc>
                <a:spcPct val="107000"/>
              </a:lnSpc>
              <a:spcAft>
                <a:spcPts val="800"/>
              </a:spcAft>
              <a:tabLst>
                <a:tab pos="457200" algn="l"/>
                <a:tab pos="540385" algn="l"/>
              </a:tabLst>
            </a:pPr>
            <a:endParaRPr lang="fr-CA"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r>
              <a:rPr lang="fr-CA" dirty="0">
                <a:effectLst/>
                <a:latin typeface="Arial" panose="020B0604020202020204" pitchFamily="34" charset="0"/>
                <a:ea typeface="Calibri" panose="020F0502020204030204" pitchFamily="34" charset="0"/>
                <a:cs typeface="Arial" panose="020B0604020202020204" pitchFamily="34" charset="0"/>
              </a:rPr>
              <a:t>Lettre d’entente hors convention collective relative à la région </a:t>
            </a:r>
            <a:r>
              <a:rPr lang="fr-CA" dirty="0" err="1">
                <a:effectLst/>
                <a:latin typeface="Arial" panose="020B0604020202020204" pitchFamily="34" charset="0"/>
                <a:ea typeface="Calibri" panose="020F0502020204030204" pitchFamily="34" charset="0"/>
                <a:cs typeface="Arial" panose="020B0604020202020204" pitchFamily="34" charset="0"/>
              </a:rPr>
              <a:t>sociosanitaire</a:t>
            </a:r>
            <a:r>
              <a:rPr lang="fr-CA" dirty="0">
                <a:effectLst/>
                <a:latin typeface="Arial" panose="020B0604020202020204" pitchFamily="34" charset="0"/>
                <a:ea typeface="Calibri" panose="020F0502020204030204" pitchFamily="34" charset="0"/>
                <a:cs typeface="Arial" panose="020B0604020202020204" pitchFamily="34" charset="0"/>
              </a:rPr>
              <a:t> du Nunavik visant le personnel de la catégorie 1 pour la durée de la convention collective à intervenir. </a:t>
            </a:r>
          </a:p>
          <a:p>
            <a:pPr lvl="0" algn="just">
              <a:lnSpc>
                <a:spcPct val="107000"/>
              </a:lnSpc>
              <a:spcAft>
                <a:spcPts val="800"/>
              </a:spcAft>
              <a:tabLst>
                <a:tab pos="457200" algn="l"/>
                <a:tab pos="540385" algn="l"/>
              </a:tabLst>
            </a:pPr>
            <a:r>
              <a:rPr lang="fr-CA" dirty="0">
                <a:effectLst/>
                <a:latin typeface="Arial" panose="020B0604020202020204" pitchFamily="34" charset="0"/>
                <a:ea typeface="Times New Roman" panose="02020603050405020304" pitchFamily="18" charset="0"/>
                <a:cs typeface="Arial" panose="020B0604020202020204" pitchFamily="34" charset="0"/>
              </a:rPr>
              <a:t>Cette entente stipule notamment que le personnel visé par ladite Lettre d’entente renonce à l’indemnité additionnelle égale à soixante-six pour cent (66 %) du montant des dépenses encourues pour le transport de nourriture (Annexe H, art. 7.02).</a:t>
            </a:r>
          </a:p>
          <a:p>
            <a:pPr lvl="0" algn="just">
              <a:lnSpc>
                <a:spcPct val="107000"/>
              </a:lnSpc>
              <a:spcAft>
                <a:spcPts val="800"/>
              </a:spcAft>
              <a:tabLst>
                <a:tab pos="457200" algn="l"/>
                <a:tab pos="540385" algn="l"/>
              </a:tabLst>
            </a:pPr>
            <a:r>
              <a:rPr lang="fr-CA" dirty="0">
                <a:effectLst/>
                <a:latin typeface="Arial" panose="020B0604020202020204" pitchFamily="34" charset="0"/>
                <a:ea typeface="Times New Roman" panose="02020603050405020304" pitchFamily="18" charset="0"/>
                <a:cs typeface="Arial" panose="020B0604020202020204" pitchFamily="34" charset="0"/>
              </a:rPr>
              <a:t>L’entente prend effet dès sa signature.</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6AEA450F-41CF-0EB0-EE06-068E6CB1DD1C}"/>
              </a:ext>
            </a:extLst>
          </p:cNvPr>
          <p:cNvSpPr>
            <a:spLocks noGrp="1"/>
          </p:cNvSpPr>
          <p:nvPr>
            <p:ph type="sldNum" sz="quarter" idx="12"/>
            <p:custDataLst>
              <p:tags r:id="rId5"/>
            </p:custDataLst>
          </p:nvPr>
        </p:nvSpPr>
        <p:spPr/>
        <p:txBody>
          <a:bodyPr/>
          <a:lstStyle/>
          <a:p>
            <a:fld id="{18D25734-BAAB-45B8-8828-031302FAFDE5}" type="slidenum">
              <a:rPr lang="fr-CA" smtClean="0"/>
              <a:t>86</a:t>
            </a:fld>
            <a:endParaRPr lang="fr-CA"/>
          </a:p>
        </p:txBody>
      </p:sp>
    </p:spTree>
    <p:extLst>
      <p:ext uri="{BB962C8B-B14F-4D97-AF65-F5344CB8AC3E}">
        <p14:creationId xmlns:p14="http://schemas.microsoft.com/office/powerpoint/2010/main" val="9729405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036002"/>
            <a:ext cx="10915715" cy="4491229"/>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dirty="0">
                <a:latin typeface="Arial" panose="020B0604020202020204" pitchFamily="34" charset="0"/>
                <a:ea typeface="Calibri" panose="020F0502020204030204" pitchFamily="34" charset="0"/>
                <a:cs typeface="Arial" panose="020B0604020202020204" pitchFamily="34" charset="0"/>
              </a:rPr>
              <a:t>(suite)</a:t>
            </a:r>
          </a:p>
          <a:p>
            <a:pPr lvl="0" algn="just">
              <a:lnSpc>
                <a:spcPct val="107000"/>
              </a:lnSpc>
              <a:spcAft>
                <a:spcPts val="800"/>
              </a:spcAft>
              <a:tabLst>
                <a:tab pos="457200" algn="l"/>
                <a:tab pos="540385" algn="l"/>
              </a:tabLst>
            </a:pPr>
            <a:endParaRPr lang="fr-CA" i="1" dirty="0">
              <a:effectLst/>
              <a:latin typeface="Arial" panose="020B0604020202020204" pitchFamily="34" charset="0"/>
              <a:ea typeface="Calibri" panose="020F0502020204030204" pitchFamily="34" charset="0"/>
              <a:cs typeface="Arial" panose="020B0604020202020204" pitchFamily="34" charset="0"/>
            </a:endParaRPr>
          </a:p>
          <a:p>
            <a:r>
              <a:rPr lang="fr-CA" b="1" dirty="0">
                <a:latin typeface="Arial" panose="020B0604020202020204" pitchFamily="34" charset="0"/>
                <a:cs typeface="Arial" panose="020B0604020202020204" pitchFamily="34" charset="0"/>
              </a:rPr>
              <a:t>Bonification de la prime d’attraction et de rétention pour le personnel de la catégorie 1</a:t>
            </a:r>
          </a:p>
          <a:p>
            <a:endParaRPr lang="fr-CA"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dirty="0">
                <a:latin typeface="Arial" panose="020B0604020202020204" pitchFamily="34" charset="0"/>
                <a:cs typeface="Arial" panose="020B0604020202020204" pitchFamily="34" charset="0"/>
              </a:rPr>
              <a:t>Niveau 1 : La prime passe de 14 000 $ à </a:t>
            </a:r>
            <a:r>
              <a:rPr lang="fr-CA" b="1" dirty="0">
                <a:latin typeface="Arial" panose="020B0604020202020204" pitchFamily="34" charset="0"/>
                <a:cs typeface="Arial" panose="020B0604020202020204" pitchFamily="34" charset="0"/>
              </a:rPr>
              <a:t>20 447 $</a:t>
            </a:r>
            <a:r>
              <a:rPr lang="fr-CA" dirty="0">
                <a:latin typeface="Arial" panose="020B0604020202020204" pitchFamily="34" charset="0"/>
                <a:cs typeface="Arial" panose="020B0604020202020204" pitchFamily="34" charset="0"/>
              </a:rPr>
              <a:t> (installations de Kuujjuaq et Kuujjuarapik); </a:t>
            </a:r>
          </a:p>
          <a:p>
            <a:pPr marL="285750" indent="-285750">
              <a:buFont typeface="Arial" panose="020B0604020202020204" pitchFamily="34" charset="0"/>
              <a:buChar char="•"/>
            </a:pPr>
            <a:r>
              <a:rPr lang="fr-CA" dirty="0">
                <a:latin typeface="Arial" panose="020B0604020202020204" pitchFamily="34" charset="0"/>
                <a:cs typeface="Arial" panose="020B0604020202020204" pitchFamily="34" charset="0"/>
              </a:rPr>
              <a:t>Niveau 2 : La prime passe de 15 000 $ à </a:t>
            </a:r>
            <a:r>
              <a:rPr lang="fr-CA" b="1" dirty="0">
                <a:latin typeface="Arial" panose="020B0604020202020204" pitchFamily="34" charset="0"/>
                <a:cs typeface="Arial" panose="020B0604020202020204" pitchFamily="34" charset="0"/>
              </a:rPr>
              <a:t>21 908 $</a:t>
            </a:r>
            <a:r>
              <a:rPr lang="fr-CA" dirty="0">
                <a:latin typeface="Arial" panose="020B0604020202020204" pitchFamily="34" charset="0"/>
                <a:cs typeface="Arial" panose="020B0604020202020204" pitchFamily="34" charset="0"/>
              </a:rPr>
              <a:t> (installations d’Umiujaq, Tasiujaq, Kangiqsualujjuaq, Aupaluk, Quaqtaq et Kangirsuk);</a:t>
            </a:r>
          </a:p>
          <a:p>
            <a:pPr marL="285750" indent="-285750">
              <a:buFont typeface="Arial" panose="020B0604020202020204" pitchFamily="34" charset="0"/>
              <a:buChar char="•"/>
            </a:pPr>
            <a:r>
              <a:rPr lang="fr-CA" dirty="0">
                <a:latin typeface="Arial" panose="020B0604020202020204" pitchFamily="34" charset="0"/>
                <a:cs typeface="Arial" panose="020B0604020202020204" pitchFamily="34" charset="0"/>
              </a:rPr>
              <a:t>Niveau 3 : La prime passe de 17 000 $ à </a:t>
            </a:r>
            <a:r>
              <a:rPr lang="fr-CA" b="1" dirty="0">
                <a:latin typeface="Arial" panose="020B0604020202020204" pitchFamily="34" charset="0"/>
                <a:cs typeface="Arial" panose="020B0604020202020204" pitchFamily="34" charset="0"/>
              </a:rPr>
              <a:t>24 829 $</a:t>
            </a:r>
            <a:r>
              <a:rPr lang="fr-CA" dirty="0">
                <a:latin typeface="Arial" panose="020B0604020202020204" pitchFamily="34" charset="0"/>
                <a:cs typeface="Arial" panose="020B0604020202020204" pitchFamily="34" charset="0"/>
              </a:rPr>
              <a:t> (installations d’Inukjuak, Kangiqsujuaq, Puvirnituq, Ivujivik, Akulivik et Salluit).</a:t>
            </a:r>
          </a:p>
          <a:p>
            <a:endParaRPr lang="fr-CA" dirty="0">
              <a:latin typeface="Arial" panose="020B0604020202020204" pitchFamily="34" charset="0"/>
              <a:cs typeface="Arial" panose="020B0604020202020204" pitchFamily="34" charset="0"/>
            </a:endParaRPr>
          </a:p>
          <a:p>
            <a:r>
              <a:rPr lang="fr-CA" dirty="0">
                <a:latin typeface="Arial" panose="020B0604020202020204" pitchFamily="34" charset="0"/>
                <a:cs typeface="Arial" panose="020B0604020202020204" pitchFamily="34" charset="0"/>
              </a:rPr>
              <a:t>Les primes sont majorées à compter de la même date et selon les mêmes paramètres généraux d’augmentation salariale que ceux prévus aux dispositions nationales</a:t>
            </a:r>
          </a:p>
          <a:p>
            <a:endParaRPr lang="fr-CA" dirty="0">
              <a:latin typeface="Arial" panose="020B0604020202020204" pitchFamily="34" charset="0"/>
              <a:cs typeface="Arial" panose="020B0604020202020204" pitchFamily="34" charset="0"/>
            </a:endParaRPr>
          </a:p>
          <a:p>
            <a:r>
              <a:rPr lang="fr-CA" dirty="0">
                <a:latin typeface="Arial" panose="020B0604020202020204" pitchFamily="34" charset="0"/>
                <a:cs typeface="Arial" panose="020B0604020202020204" pitchFamily="34" charset="0"/>
              </a:rPr>
              <a:t>Les montants sont ajustés au prorata de la durée de l’affectation. La personne salariée à temps partiel reçoit la prime au prorata des heures rémunérées.</a:t>
            </a:r>
          </a:p>
        </p:txBody>
      </p:sp>
      <p:sp>
        <p:nvSpPr>
          <p:cNvPr id="4" name="Espace réservé du numéro de diapositive 3">
            <a:extLst>
              <a:ext uri="{FF2B5EF4-FFF2-40B4-BE49-F238E27FC236}">
                <a16:creationId xmlns:a16="http://schemas.microsoft.com/office/drawing/2014/main" id="{29074653-F6CA-6D46-045F-1965581D99A0}"/>
              </a:ext>
            </a:extLst>
          </p:cNvPr>
          <p:cNvSpPr>
            <a:spLocks noGrp="1"/>
          </p:cNvSpPr>
          <p:nvPr>
            <p:ph type="sldNum" sz="quarter" idx="12"/>
            <p:custDataLst>
              <p:tags r:id="rId5"/>
            </p:custDataLst>
          </p:nvPr>
        </p:nvSpPr>
        <p:spPr/>
        <p:txBody>
          <a:bodyPr/>
          <a:lstStyle/>
          <a:p>
            <a:fld id="{18D25734-BAAB-45B8-8828-031302FAFDE5}" type="slidenum">
              <a:rPr lang="fr-CA" smtClean="0"/>
              <a:t>87</a:t>
            </a:fld>
            <a:endParaRPr lang="fr-CA"/>
          </a:p>
        </p:txBody>
      </p:sp>
    </p:spTree>
    <p:extLst>
      <p:ext uri="{BB962C8B-B14F-4D97-AF65-F5344CB8AC3E}">
        <p14:creationId xmlns:p14="http://schemas.microsoft.com/office/powerpoint/2010/main" val="5920876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67048" y="1005762"/>
            <a:ext cx="10687115" cy="5735994"/>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dirty="0">
                <a:latin typeface="Arial" panose="020B0604020202020204" pitchFamily="34" charset="0"/>
                <a:ea typeface="Calibri" panose="020F0502020204030204" pitchFamily="34" charset="0"/>
                <a:cs typeface="Arial" panose="020B0604020202020204" pitchFamily="34" charset="0"/>
              </a:rPr>
              <a:t>(suite)</a:t>
            </a:r>
          </a:p>
          <a:p>
            <a:pPr lvl="0" algn="just">
              <a:lnSpc>
                <a:spcPct val="107000"/>
              </a:lnSpc>
              <a:spcAft>
                <a:spcPts val="800"/>
              </a:spcAft>
              <a:tabLst>
                <a:tab pos="457200" algn="l"/>
                <a:tab pos="540385" algn="l"/>
              </a:tabLst>
            </a:pPr>
            <a:endParaRPr lang="fr-CA" i="1"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r>
              <a:rPr lang="fr-CA" b="1" dirty="0">
                <a:effectLst/>
                <a:latin typeface="Arial" panose="020B0604020202020204" pitchFamily="34" charset="0"/>
                <a:ea typeface="Calibri" panose="020F0502020204030204" pitchFamily="34" charset="0"/>
                <a:cs typeface="Arial" panose="020B0604020202020204" pitchFamily="34" charset="0"/>
              </a:rPr>
              <a:t>Projet de navettage prévoyant des sorties additionnelles pour le personnel de la catégorie 1</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latin typeface="Arial" panose="020B0604020202020204" pitchFamily="34" charset="0"/>
                <a:ea typeface="Calibri" panose="020F0502020204030204" pitchFamily="34" charset="0"/>
                <a:cs typeface="Arial" panose="020B0604020202020204" pitchFamily="34" charset="0"/>
              </a:rPr>
              <a:t>L’employeur accorde un aménagement du temps de travail (ATT) pour une durée minimale d’une année à la personne salariée dont le port d’attache se situe dans une installation de la région 17 et qui en fait la demande;</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effectLst/>
                <a:latin typeface="Arial" panose="020B0604020202020204" pitchFamily="34" charset="0"/>
                <a:ea typeface="Calibri" panose="020F0502020204030204" pitchFamily="34" charset="0"/>
                <a:cs typeface="Arial" panose="020B0604020202020204" pitchFamily="34" charset="0"/>
              </a:rPr>
              <a:t>Nonobstant ce qui précè</a:t>
            </a:r>
            <a:r>
              <a:rPr lang="fr-CA" dirty="0">
                <a:latin typeface="Arial" panose="020B0604020202020204" pitchFamily="34" charset="0"/>
                <a:ea typeface="Calibri" panose="020F0502020204030204" pitchFamily="34" charset="0"/>
                <a:cs typeface="Arial" panose="020B0604020202020204" pitchFamily="34" charset="0"/>
              </a:rPr>
              <a:t>de, lors d’une situation d’urgence ou mettant à risque la population sur le territoire, l’employeur peut retarder le début de l’ATT jusqu’à ce que la situation cesse;</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effectLst/>
                <a:latin typeface="Arial" panose="020B0604020202020204" pitchFamily="34" charset="0"/>
                <a:ea typeface="Calibri" panose="020F0502020204030204" pitchFamily="34" charset="0"/>
                <a:cs typeface="Arial" panose="020B0604020202020204" pitchFamily="34" charset="0"/>
              </a:rPr>
              <a:t>La personne salariée qui bénéficie de l’ATT effectue minimalement 26 semaines de travail annuellement;</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latin typeface="Arial" panose="020B0604020202020204" pitchFamily="34" charset="0"/>
                <a:ea typeface="Calibri" panose="020F0502020204030204" pitchFamily="34" charset="0"/>
                <a:cs typeface="Arial" panose="020B0604020202020204" pitchFamily="34" charset="0"/>
              </a:rPr>
              <a:t>Le nombre de sorties dont les frais inhérents sont remboursés par l’employeur ne peut excéder six (6) par année, incluant celles prévues à l’annexe H (Disparités régionales);</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effectLst/>
                <a:latin typeface="Arial" panose="020B0604020202020204" pitchFamily="34" charset="0"/>
                <a:ea typeface="Calibri" panose="020F0502020204030204" pitchFamily="34" charset="0"/>
                <a:cs typeface="Arial" panose="020B0604020202020204" pitchFamily="34" charset="0"/>
              </a:rPr>
              <a:t>La personne salariée qui bénéficie de l’ATT est considérée comme une personne salariée sans dépendant aux fins d’application des dispositions relatives aux disparités régionales;</a:t>
            </a:r>
          </a:p>
          <a:p>
            <a:pPr lvl="0" algn="just">
              <a:lnSpc>
                <a:spcPct val="107000"/>
              </a:lnSpc>
              <a:spcAft>
                <a:spcPts val="800"/>
              </a:spcAft>
              <a:tabLst>
                <a:tab pos="457200" algn="l"/>
                <a:tab pos="540385" algn="l"/>
              </a:tabLst>
            </a:pPr>
            <a:endParaRPr lang="fr-CA"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endParaRPr lang="fr-CA"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9300E6A-87AD-6398-1437-058F9F3417DD}"/>
              </a:ext>
            </a:extLst>
          </p:cNvPr>
          <p:cNvSpPr>
            <a:spLocks noGrp="1"/>
          </p:cNvSpPr>
          <p:nvPr>
            <p:ph type="sldNum" sz="quarter" idx="12"/>
            <p:custDataLst>
              <p:tags r:id="rId5"/>
            </p:custDataLst>
          </p:nvPr>
        </p:nvSpPr>
        <p:spPr/>
        <p:txBody>
          <a:bodyPr/>
          <a:lstStyle/>
          <a:p>
            <a:fld id="{18D25734-BAAB-45B8-8828-031302FAFDE5}" type="slidenum">
              <a:rPr lang="fr-CA" smtClean="0"/>
              <a:t>88</a:t>
            </a:fld>
            <a:endParaRPr lang="fr-CA"/>
          </a:p>
        </p:txBody>
      </p:sp>
    </p:spTree>
    <p:extLst>
      <p:ext uri="{BB962C8B-B14F-4D97-AF65-F5344CB8AC3E}">
        <p14:creationId xmlns:p14="http://schemas.microsoft.com/office/powerpoint/2010/main" val="209431570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369615" cy="2852127"/>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dirty="0">
                <a:latin typeface="Arial" panose="020B0604020202020204" pitchFamily="34" charset="0"/>
                <a:ea typeface="Calibri" panose="020F0502020204030204" pitchFamily="34" charset="0"/>
                <a:cs typeface="Arial" panose="020B0604020202020204" pitchFamily="34" charset="0"/>
              </a:rPr>
              <a:t>(suite)</a:t>
            </a:r>
          </a:p>
          <a:p>
            <a:pPr lvl="0" algn="just">
              <a:lnSpc>
                <a:spcPct val="107000"/>
              </a:lnSpc>
              <a:spcAft>
                <a:spcPts val="800"/>
              </a:spcAft>
              <a:tabLst>
                <a:tab pos="457200" algn="l"/>
                <a:tab pos="540385" algn="l"/>
              </a:tabLst>
            </a:pPr>
            <a:endParaRPr lang="fr-CA" b="1"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latin typeface="Arial" panose="020B0604020202020204" pitchFamily="34" charset="0"/>
                <a:ea typeface="Calibri" panose="020F0502020204030204" pitchFamily="34" charset="0"/>
                <a:cs typeface="Arial" panose="020B0604020202020204" pitchFamily="34" charset="0"/>
              </a:rPr>
              <a:t>Tout congé de la personne salariée qui bénéficie d’un ATT, à l’exception des congés hebdomadaires et de maladie, doit être pris lors des sorties;</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dirty="0">
                <a:latin typeface="Arial" panose="020B0604020202020204" pitchFamily="34" charset="0"/>
                <a:ea typeface="Calibri" panose="020F0502020204030204" pitchFamily="34" charset="0"/>
                <a:cs typeface="Arial" panose="020B0604020202020204" pitchFamily="34" charset="0"/>
              </a:rPr>
              <a:t>Les bénéfices prévus à la convention collective et hors convention collective sont applicables à la personne salariée au prorata du temps travaillé, incluant l’accumulation de l’expérience et de l’ancienneté. </a:t>
            </a:r>
          </a:p>
          <a:p>
            <a:pPr lvl="0" algn="just">
              <a:lnSpc>
                <a:spcPct val="107000"/>
              </a:lnSpc>
              <a:spcAft>
                <a:spcPts val="800"/>
              </a:spcAft>
              <a:tabLst>
                <a:tab pos="457200" algn="l"/>
                <a:tab pos="540385" algn="l"/>
              </a:tabLst>
            </a:pPr>
            <a:endParaRPr lang="fr-CA"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5740B1C3-EA79-B80B-5C40-D380E2EE66A6}"/>
              </a:ext>
            </a:extLst>
          </p:cNvPr>
          <p:cNvSpPr>
            <a:spLocks noGrp="1"/>
          </p:cNvSpPr>
          <p:nvPr>
            <p:ph type="sldNum" sz="quarter" idx="12"/>
            <p:custDataLst>
              <p:tags r:id="rId5"/>
            </p:custDataLst>
          </p:nvPr>
        </p:nvSpPr>
        <p:spPr/>
        <p:txBody>
          <a:bodyPr/>
          <a:lstStyle/>
          <a:p>
            <a:fld id="{18D25734-BAAB-45B8-8828-031302FAFDE5}" type="slidenum">
              <a:rPr lang="fr-CA" smtClean="0"/>
              <a:t>89</a:t>
            </a:fld>
            <a:endParaRPr lang="fr-CA"/>
          </a:p>
        </p:txBody>
      </p:sp>
    </p:spTree>
    <p:extLst>
      <p:ext uri="{BB962C8B-B14F-4D97-AF65-F5344CB8AC3E}">
        <p14:creationId xmlns:p14="http://schemas.microsoft.com/office/powerpoint/2010/main" val="8332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Déjudiciarisation</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589767" y="1173687"/>
            <a:ext cx="11222671" cy="3687100"/>
          </a:xfrm>
          <a:prstGeom prst="rect">
            <a:avLst/>
          </a:prstGeom>
          <a:noFill/>
        </p:spPr>
        <p:txBody>
          <a:bodyPr wrap="square">
            <a:spAutoFit/>
          </a:bodyPr>
          <a:lstStyle/>
          <a:p>
            <a:pPr lvl="0" algn="just">
              <a:lnSpc>
                <a:spcPct val="115000"/>
              </a:lnSpc>
              <a:spcAft>
                <a:spcPts val="800"/>
              </a:spcAft>
            </a:pPr>
            <a:r>
              <a:rPr lang="fr-CA" i="1" dirty="0">
                <a:latin typeface="Arial" panose="020B0604020202020204" pitchFamily="34" charset="0"/>
                <a:ea typeface="Calibri" panose="020F0502020204030204" pitchFamily="34" charset="0"/>
                <a:cs typeface="Times New Roman" panose="02020603050405020304" pitchFamily="18" charset="0"/>
              </a:rPr>
              <a:t>(suite)</a:t>
            </a:r>
          </a:p>
          <a:p>
            <a:pPr lvl="0" algn="just">
              <a:lnSpc>
                <a:spcPct val="115000"/>
              </a:lnSpc>
              <a:spcAft>
                <a:spcPts val="800"/>
              </a:spcAft>
            </a:pPr>
            <a:endParaRPr lang="fr-CA" i="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800"/>
              </a:spcAft>
            </a:pPr>
            <a:r>
              <a:rPr lang="fr-CA" b="1" dirty="0">
                <a:effectLst/>
                <a:latin typeface="Arial" panose="020B0604020202020204" pitchFamily="34" charset="0"/>
                <a:ea typeface="Calibri" panose="020F0502020204030204" pitchFamily="34" charset="0"/>
                <a:cs typeface="Times New Roman" panose="02020603050405020304" pitchFamily="18" charset="0"/>
              </a:rPr>
              <a:t>Suivi national</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Les parties nationales conviennent de soumettre les travaux suivants au comité national permanent de négociation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a:lnSpc>
                <a:spcPct val="115000"/>
              </a:lnSpc>
            </a:pPr>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spcAft>
                <a:spcPts val="800"/>
              </a:spcAft>
              <a:buFont typeface="+mj-lt"/>
              <a:buAutoNum type="alphaLcPeriod"/>
            </a:pPr>
            <a:r>
              <a:rPr lang="fr-CA" dirty="0">
                <a:effectLst/>
                <a:latin typeface="Arial" panose="020B0604020202020204" pitchFamily="34" charset="0"/>
                <a:ea typeface="Times New Roman" panose="02020603050405020304" pitchFamily="18" charset="0"/>
                <a:cs typeface="Arial" panose="020B0604020202020204" pitchFamily="34" charset="0"/>
              </a:rPr>
              <a:t>Analyser les effets des nouvelles dispositions nationales de la convention collective en matière de déjudiciarisation;</a:t>
            </a:r>
          </a:p>
          <a:p>
            <a:pPr marL="800100" lvl="1" indent="-342900" algn="just">
              <a:lnSpc>
                <a:spcPct val="107000"/>
              </a:lnSpc>
              <a:spcAft>
                <a:spcPts val="800"/>
              </a:spcAft>
              <a:buFont typeface="+mj-lt"/>
              <a:buAutoNum type="alphaLcPeriod"/>
            </a:pPr>
            <a:r>
              <a:rPr lang="fr-CA" dirty="0">
                <a:effectLst/>
                <a:latin typeface="Arial" panose="020B0604020202020204" pitchFamily="34" charset="0"/>
                <a:ea typeface="Times New Roman" panose="02020603050405020304" pitchFamily="18" charset="0"/>
                <a:cs typeface="Arial" panose="020B0604020202020204" pitchFamily="34" charset="0"/>
              </a:rPr>
              <a:t>Convenir des indicateurs;</a:t>
            </a:r>
          </a:p>
          <a:p>
            <a:pPr marL="800100" lvl="1" indent="-342900" algn="just">
              <a:lnSpc>
                <a:spcPct val="107000"/>
              </a:lnSpc>
              <a:spcAft>
                <a:spcPts val="800"/>
              </a:spcAft>
              <a:buFont typeface="+mj-lt"/>
              <a:buAutoNum type="alphaLcPeriod"/>
            </a:pPr>
            <a:r>
              <a:rPr lang="fr-CA" dirty="0">
                <a:effectLst/>
                <a:latin typeface="Arial" panose="020B0604020202020204" pitchFamily="34" charset="0"/>
                <a:ea typeface="Times New Roman" panose="02020603050405020304" pitchFamily="18" charset="0"/>
                <a:cs typeface="Arial" panose="020B0604020202020204" pitchFamily="34" charset="0"/>
              </a:rPr>
              <a:t>Produire des recommandations aux parties nationales négociantes.</a:t>
            </a:r>
            <a:endParaRPr lang="fr-CA" dirty="0"/>
          </a:p>
        </p:txBody>
      </p:sp>
      <p:sp>
        <p:nvSpPr>
          <p:cNvPr id="4" name="Espace réservé du numéro de diapositive 3">
            <a:extLst>
              <a:ext uri="{FF2B5EF4-FFF2-40B4-BE49-F238E27FC236}">
                <a16:creationId xmlns:a16="http://schemas.microsoft.com/office/drawing/2014/main" id="{B1629068-EE03-70C9-FF95-E6FCC6A7B473}"/>
              </a:ext>
            </a:extLst>
          </p:cNvPr>
          <p:cNvSpPr>
            <a:spLocks noGrp="1"/>
          </p:cNvSpPr>
          <p:nvPr>
            <p:ph type="sldNum" sz="quarter" idx="12"/>
            <p:custDataLst>
              <p:tags r:id="rId5"/>
            </p:custDataLst>
          </p:nvPr>
        </p:nvSpPr>
        <p:spPr/>
        <p:txBody>
          <a:bodyPr/>
          <a:lstStyle/>
          <a:p>
            <a:fld id="{18D25734-BAAB-45B8-8828-031302FAFDE5}" type="slidenum">
              <a:rPr lang="fr-CA" smtClean="0"/>
              <a:t>9</a:t>
            </a:fld>
            <a:endParaRPr lang="fr-CA"/>
          </a:p>
        </p:txBody>
      </p:sp>
    </p:spTree>
    <p:extLst>
      <p:ext uri="{BB962C8B-B14F-4D97-AF65-F5344CB8AC3E}">
        <p14:creationId xmlns:p14="http://schemas.microsoft.com/office/powerpoint/2010/main" val="41135632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534715" cy="5043175"/>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700" b="1" dirty="0">
                <a:latin typeface="Arial" panose="020B0604020202020204" pitchFamily="34" charset="0"/>
                <a:ea typeface="Times New Roman" panose="02020603050405020304" pitchFamily="18" charset="0"/>
                <a:cs typeface="Times New Roman" panose="02020603050405020304" pitchFamily="18" charset="0"/>
              </a:rPr>
              <a:t>Amélioration de l’accès au congé sans solde pour œuvrer dans un établissement nordique </a:t>
            </a:r>
          </a:p>
          <a:p>
            <a:pPr lvl="0" algn="just">
              <a:lnSpc>
                <a:spcPct val="107000"/>
              </a:lnSpc>
              <a:spcAft>
                <a:spcPts val="800"/>
              </a:spcAft>
              <a:tabLst>
                <a:tab pos="457200" algn="l"/>
                <a:tab pos="540385" algn="l"/>
              </a:tabLst>
            </a:pPr>
            <a:r>
              <a:rPr lang="fr-CA" sz="1700" dirty="0">
                <a:effectLst/>
                <a:latin typeface="Arial" panose="020B0604020202020204" pitchFamily="34" charset="0"/>
                <a:ea typeface="Calibri" panose="020F0502020204030204" pitchFamily="34" charset="0"/>
                <a:cs typeface="Arial" panose="020B0604020202020204" pitchFamily="34" charset="0"/>
              </a:rPr>
              <a:t>Modification du paragraphe 18.05 de la convention collective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«La personne salariée recrutée pour œuvrer dans l’établissement suivant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Calibri" panose="020F0502020204030204" pitchFamily="34" charset="0"/>
                <a:cs typeface="Arial" panose="020B0604020202020204" pitchFamily="34" charset="0"/>
              </a:rPr>
              <a:t>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Nunavik (17)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Centre de santé </a:t>
            </a:r>
            <a:r>
              <a:rPr lang="fr-CA" sz="1700" dirty="0" err="1">
                <a:effectLst/>
                <a:latin typeface="Arial" panose="020B0604020202020204" pitchFamily="34" charset="0"/>
                <a:ea typeface="Times New Roman" panose="02020603050405020304" pitchFamily="18" charset="0"/>
                <a:cs typeface="Arial" panose="020B0604020202020204" pitchFamily="34" charset="0"/>
              </a:rPr>
              <a:t>Tulattavik</a:t>
            </a:r>
            <a:r>
              <a:rPr lang="fr-CA" sz="1700" dirty="0">
                <a:effectLst/>
                <a:latin typeface="Arial" panose="020B0604020202020204" pitchFamily="34" charset="0"/>
                <a:ea typeface="Times New Roman" panose="02020603050405020304" pitchFamily="18" charset="0"/>
                <a:cs typeface="Arial" panose="020B0604020202020204" pitchFamily="34" charset="0"/>
              </a:rPr>
              <a:t> de l’Ungava;</a:t>
            </a:r>
            <a:endParaRPr lang="fr-CA" sz="17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700" dirty="0">
                <a:effectLst/>
                <a:latin typeface="Arial" panose="020B0604020202020204" pitchFamily="34" charset="0"/>
                <a:ea typeface="Times New Roman" panose="02020603050405020304" pitchFamily="18" charset="0"/>
                <a:cs typeface="Arial" panose="020B0604020202020204" pitchFamily="34" charset="0"/>
              </a:rPr>
              <a:t>Centre de santé </a:t>
            </a:r>
            <a:r>
              <a:rPr lang="fr-CA" sz="1700" dirty="0" err="1">
                <a:effectLst/>
                <a:latin typeface="Arial" panose="020B0604020202020204" pitchFamily="34" charset="0"/>
                <a:ea typeface="Times New Roman" panose="02020603050405020304" pitchFamily="18" charset="0"/>
                <a:cs typeface="Arial" panose="020B0604020202020204" pitchFamily="34" charset="0"/>
              </a:rPr>
              <a:t>Inuulitsivik</a:t>
            </a:r>
            <a:r>
              <a:rPr lang="fr-CA" sz="1700" dirty="0">
                <a:effectLst/>
                <a:latin typeface="Arial" panose="020B0604020202020204" pitchFamily="34" charset="0"/>
                <a:ea typeface="Times New Roman" panose="02020603050405020304" pitchFamily="18" charset="0"/>
                <a:cs typeface="Arial" panose="020B0604020202020204" pitchFamily="34" charset="0"/>
              </a:rPr>
              <a:t>.</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Obtiens, après demande écrite faite quarante-cinq (45) jours à l’avance, un congé sans solde d’une durée maximale de douze (12) mois.</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À la demande de la personne salariée, ce congé sans solde est prolongé pour une autre période ou d’autres périodes qui totalisent au plus quarante-huit (48) mois.</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 </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dirty="0">
                <a:effectLst/>
                <a:latin typeface="Arial" panose="020B0604020202020204" pitchFamily="34" charset="0"/>
                <a:ea typeface="Times New Roman" panose="02020603050405020304" pitchFamily="18" charset="0"/>
                <a:cs typeface="Arial" panose="020B0604020202020204" pitchFamily="34" charset="0"/>
              </a:rPr>
              <a:t>Nonobstant ce qui précède, lors d’une situation urgente ou mettant à risque la population sur le territoire desservi par l’établissement d’origine, l’employeur et la personne salariée conviennent des modalités entourant le congé sans solde.»</a:t>
            </a:r>
            <a:endParaRPr lang="fr-CA" sz="17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700" dirty="0"/>
          </a:p>
        </p:txBody>
      </p:sp>
      <p:sp>
        <p:nvSpPr>
          <p:cNvPr id="4" name="Espace réservé du numéro de diapositive 3">
            <a:extLst>
              <a:ext uri="{FF2B5EF4-FFF2-40B4-BE49-F238E27FC236}">
                <a16:creationId xmlns:a16="http://schemas.microsoft.com/office/drawing/2014/main" id="{DFAC9E94-1075-3A02-250B-98F798BDFF43}"/>
              </a:ext>
            </a:extLst>
          </p:cNvPr>
          <p:cNvSpPr>
            <a:spLocks noGrp="1"/>
          </p:cNvSpPr>
          <p:nvPr>
            <p:ph type="sldNum" sz="quarter" idx="12"/>
            <p:custDataLst>
              <p:tags r:id="rId5"/>
            </p:custDataLst>
          </p:nvPr>
        </p:nvSpPr>
        <p:spPr/>
        <p:txBody>
          <a:bodyPr/>
          <a:lstStyle/>
          <a:p>
            <a:fld id="{18D25734-BAAB-45B8-8828-031302FAFDE5}" type="slidenum">
              <a:rPr lang="fr-CA" smtClean="0"/>
              <a:t>90</a:t>
            </a:fld>
            <a:endParaRPr lang="fr-CA"/>
          </a:p>
        </p:txBody>
      </p:sp>
    </p:spTree>
    <p:extLst>
      <p:ext uri="{BB962C8B-B14F-4D97-AF65-F5344CB8AC3E}">
        <p14:creationId xmlns:p14="http://schemas.microsoft.com/office/powerpoint/2010/main" val="9478926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407715" cy="5178469"/>
          </a:xfrm>
          <a:prstGeom prst="rect">
            <a:avLst/>
          </a:prstGeom>
          <a:noFill/>
        </p:spPr>
        <p:txBody>
          <a:bodyPr wrap="square">
            <a:spAutoFit/>
          </a:bodyPr>
          <a:lstStyle/>
          <a:p>
            <a:pPr lvl="0" algn="just">
              <a:lnSpc>
                <a:spcPct val="107000"/>
              </a:lnSpc>
              <a:spcAft>
                <a:spcPts val="800"/>
              </a:spcAft>
              <a:tabLst>
                <a:tab pos="457200" algn="l"/>
                <a:tab pos="540385" algn="l"/>
              </a:tabLst>
            </a:pPr>
            <a:r>
              <a:rPr lang="fr-CA" b="1" dirty="0">
                <a:latin typeface="Arial" panose="020B0604020202020204" pitchFamily="34" charset="0"/>
                <a:ea typeface="Times New Roman" panose="02020603050405020304" pitchFamily="18" charset="0"/>
                <a:cs typeface="Times New Roman" panose="02020603050405020304" pitchFamily="18" charset="0"/>
              </a:rPr>
              <a:t>Amélioration et bonification de la lettre d’entente n</a:t>
            </a:r>
            <a:r>
              <a:rPr lang="fr-CA" b="1" baseline="30000" dirty="0">
                <a:latin typeface="Arial" panose="020B0604020202020204" pitchFamily="34" charset="0"/>
                <a:ea typeface="Times New Roman" panose="02020603050405020304" pitchFamily="18" charset="0"/>
                <a:cs typeface="Times New Roman" panose="02020603050405020304" pitchFamily="18" charset="0"/>
              </a:rPr>
              <a:t>o</a:t>
            </a:r>
            <a:r>
              <a:rPr lang="fr-CA" b="1" dirty="0">
                <a:latin typeface="Arial" panose="020B0604020202020204" pitchFamily="34" charset="0"/>
                <a:ea typeface="Times New Roman" panose="02020603050405020304" pitchFamily="18" charset="0"/>
                <a:cs typeface="Times New Roman" panose="02020603050405020304" pitchFamily="18" charset="0"/>
              </a:rPr>
              <a:t> 37 relative à la personne salariée œuvrant dans un établissement du Grand-Nord</a:t>
            </a:r>
          </a:p>
          <a:p>
            <a:pPr lvl="0" algn="just">
              <a:lnSpc>
                <a:spcPct val="107000"/>
              </a:lnSpc>
              <a:spcAft>
                <a:spcPts val="800"/>
              </a:spcAft>
              <a:tabLst>
                <a:tab pos="457200" algn="l"/>
                <a:tab pos="540385" algn="l"/>
              </a:tabLst>
            </a:pPr>
            <a:endParaRPr lang="fr-CA" sz="1800" b="1"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dirty="0">
                <a:effectLst/>
                <a:latin typeface="Arial" panose="020B0604020202020204" pitchFamily="34" charset="0"/>
                <a:ea typeface="Calibri" panose="020F0502020204030204" pitchFamily="34" charset="0"/>
                <a:cs typeface="Arial" panose="020B0604020202020204" pitchFamily="34" charset="0"/>
              </a:rPr>
              <a:t>Reconduction de la lettre d’entente jusqu’à 6 mois après l’échéance de la convention collective;</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dirty="0">
                <a:effectLst/>
                <a:latin typeface="Arial" panose="020B0604020202020204" pitchFamily="34" charset="0"/>
                <a:ea typeface="Times New Roman" panose="02020603050405020304" pitchFamily="18" charset="0"/>
                <a:cs typeface="Arial" panose="020B0604020202020204" pitchFamily="34" charset="0"/>
              </a:rPr>
              <a:t>Ajustement des montants des indemnités provisoires pour les techniciens et les professionnels des catégories 3 et 4 à la hauteur de 21 %;</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dirty="0">
                <a:effectLst/>
                <a:latin typeface="Arial" panose="020B0604020202020204" pitchFamily="34" charset="0"/>
                <a:ea typeface="Times New Roman" panose="02020603050405020304" pitchFamily="18" charset="0"/>
              </a:rPr>
              <a:t>Octroi d’un montant à titre d’indemnités annuelles provisoires pour le personnel de la catégorie 2 et pour le personnel de la catégorie 3 qui n’est pas visé par la lettre d’entente à la hauteur de 25 % des indemnités des techniciens et des professionnels;</a:t>
            </a:r>
          </a:p>
          <a:p>
            <a:pPr marL="285750" indent="-285750" algn="just">
              <a:lnSpc>
                <a:spcPct val="107000"/>
              </a:lnSpc>
              <a:spcAft>
                <a:spcPts val="800"/>
              </a:spcAft>
              <a:buFont typeface="Arial" panose="020B0604020202020204" pitchFamily="34" charset="0"/>
              <a:buChar char="•"/>
              <a:tabLst>
                <a:tab pos="457200" algn="l"/>
                <a:tab pos="540385" algn="l"/>
              </a:tabLst>
            </a:pPr>
            <a:r>
              <a:rPr lang="fr-CA" sz="1800" dirty="0">
                <a:effectLst/>
                <a:latin typeface="Arial" panose="020B0604020202020204" pitchFamily="34" charset="0"/>
                <a:ea typeface="Times New Roman" panose="02020603050405020304" pitchFamily="18" charset="0"/>
              </a:rPr>
              <a:t>Ajout des localités de Schefferville et Kawawachikamach au secteur III.</a:t>
            </a:r>
            <a:endParaRPr lang="fr-CA" dirty="0"/>
          </a:p>
          <a:p>
            <a:pPr lvl="0" algn="just">
              <a:lnSpc>
                <a:spcPct val="107000"/>
              </a:lnSpc>
              <a:spcAft>
                <a:spcPts val="800"/>
              </a:spcAft>
              <a:tabLst>
                <a:tab pos="457200" algn="l"/>
                <a:tab pos="540385" algn="l"/>
              </a:tabLst>
            </a:pP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indent="-539750" algn="just">
              <a:buFont typeface="Arial" panose="020B0604020202020204" pitchFamily="34" charset="0"/>
              <a:buChar char="•"/>
            </a:pPr>
            <a:endParaRPr lang="fr-CA" dirty="0">
              <a:latin typeface="Arial" panose="020B0604020202020204" pitchFamily="34" charset="0"/>
              <a:ea typeface="Times New Roman" panose="02020603050405020304" pitchFamily="18" charset="0"/>
              <a:cs typeface="Arial" panose="020B0604020202020204" pitchFamily="34" charset="0"/>
            </a:endParaRPr>
          </a:p>
          <a:p>
            <a:pPr indent="-539750" algn="just">
              <a:buFont typeface="Arial" panose="020B0604020202020204" pitchFamily="34" charset="0"/>
              <a:buChar char="•"/>
            </a:pP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7898E8BB-C673-A27F-712D-933BD07A9221}"/>
              </a:ext>
            </a:extLst>
          </p:cNvPr>
          <p:cNvSpPr>
            <a:spLocks noGrp="1"/>
          </p:cNvSpPr>
          <p:nvPr>
            <p:ph type="sldNum" sz="quarter" idx="12"/>
            <p:custDataLst>
              <p:tags r:id="rId5"/>
            </p:custDataLst>
          </p:nvPr>
        </p:nvSpPr>
        <p:spPr/>
        <p:txBody>
          <a:bodyPr/>
          <a:lstStyle/>
          <a:p>
            <a:fld id="{18D25734-BAAB-45B8-8828-031302FAFDE5}" type="slidenum">
              <a:rPr lang="fr-CA" smtClean="0"/>
              <a:t>91</a:t>
            </a:fld>
            <a:endParaRPr lang="fr-CA"/>
          </a:p>
        </p:txBody>
      </p:sp>
    </p:spTree>
    <p:extLst>
      <p:ext uri="{BB962C8B-B14F-4D97-AF65-F5344CB8AC3E}">
        <p14:creationId xmlns:p14="http://schemas.microsoft.com/office/powerpoint/2010/main" val="20211008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E5E7400B-D015-5C3A-BEAD-971089F5E1D7}"/>
              </a:ext>
            </a:extLst>
          </p:cNvPr>
          <p:cNvSpPr>
            <a:spLocks noGrp="1"/>
          </p:cNvSpPr>
          <p:nvPr>
            <p:ph type="sldNum" sz="quarter" idx="12"/>
            <p:custDataLst>
              <p:tags r:id="rId3"/>
            </p:custDataLst>
          </p:nvPr>
        </p:nvSpPr>
        <p:spPr/>
        <p:txBody>
          <a:bodyPr/>
          <a:lstStyle/>
          <a:p>
            <a:fld id="{18D25734-BAAB-45B8-8828-031302FAFDE5}" type="slidenum">
              <a:rPr lang="fr-CA" smtClean="0"/>
              <a:t>92</a:t>
            </a:fld>
            <a:endParaRPr lang="fr-CA"/>
          </a:p>
        </p:txBody>
      </p:sp>
      <p:sp>
        <p:nvSpPr>
          <p:cNvPr id="7" name="ZoneTexte 6">
            <a:extLst>
              <a:ext uri="{FF2B5EF4-FFF2-40B4-BE49-F238E27FC236}">
                <a16:creationId xmlns:a16="http://schemas.microsoft.com/office/drawing/2014/main" id="{D264284E-4C99-7F44-42ED-9C8CFA080C27}"/>
              </a:ext>
            </a:extLst>
          </p:cNvPr>
          <p:cNvSpPr txBox="1"/>
          <p:nvPr>
            <p:custDataLst>
              <p:tags r:id="rId4"/>
            </p:custDataLst>
          </p:nvPr>
        </p:nvSpPr>
        <p:spPr>
          <a:xfrm>
            <a:off x="3419166" y="790553"/>
            <a:ext cx="5353666" cy="369332"/>
          </a:xfrm>
          <a:prstGeom prst="rect">
            <a:avLst/>
          </a:prstGeom>
          <a:noFill/>
        </p:spPr>
        <p:txBody>
          <a:bodyPr wrap="square" rtlCol="0">
            <a:spAutoFit/>
          </a:bodyPr>
          <a:lstStyle/>
          <a:p>
            <a:r>
              <a:rPr lang="fr-CA" dirty="0">
                <a:latin typeface="Arial" panose="020B0604020202020204" pitchFamily="34" charset="0"/>
                <a:cs typeface="Arial" panose="020B0604020202020204" pitchFamily="34" charset="0"/>
              </a:rPr>
              <a:t>Techniciens et professionnels des catégories 3 et 4</a:t>
            </a:r>
          </a:p>
        </p:txBody>
      </p:sp>
      <p:graphicFrame>
        <p:nvGraphicFramePr>
          <p:cNvPr id="8" name="Tableau 8">
            <a:extLst>
              <a:ext uri="{FF2B5EF4-FFF2-40B4-BE49-F238E27FC236}">
                <a16:creationId xmlns:a16="http://schemas.microsoft.com/office/drawing/2014/main" id="{6B0835A1-6C55-840C-5375-18B2D9635B76}"/>
              </a:ext>
            </a:extLst>
          </p:cNvPr>
          <p:cNvGraphicFramePr>
            <a:graphicFrameLocks noGrp="1"/>
          </p:cNvGraphicFramePr>
          <p:nvPr>
            <p:custDataLst>
              <p:tags r:id="rId5"/>
            </p:custDataLst>
            <p:extLst>
              <p:ext uri="{D42A27DB-BD31-4B8C-83A1-F6EECF244321}">
                <p14:modId xmlns:p14="http://schemas.microsoft.com/office/powerpoint/2010/main" val="602824261"/>
              </p:ext>
            </p:extLst>
          </p:nvPr>
        </p:nvGraphicFramePr>
        <p:xfrm>
          <a:off x="387350" y="1393959"/>
          <a:ext cx="11417299" cy="5254619"/>
        </p:xfrm>
        <a:graphic>
          <a:graphicData uri="http://schemas.openxmlformats.org/drawingml/2006/table">
            <a:tbl>
              <a:tblPr firstRow="1" bandRow="1">
                <a:tableStyleId>{5C22544A-7EE6-4342-B048-85BDC9FD1C3A}</a:tableStyleId>
              </a:tblPr>
              <a:tblGrid>
                <a:gridCol w="4271598">
                  <a:extLst>
                    <a:ext uri="{9D8B030D-6E8A-4147-A177-3AD203B41FA5}">
                      <a16:colId xmlns:a16="http://schemas.microsoft.com/office/drawing/2014/main" val="1831222162"/>
                    </a:ext>
                  </a:extLst>
                </a:gridCol>
                <a:gridCol w="2425846">
                  <a:extLst>
                    <a:ext uri="{9D8B030D-6E8A-4147-A177-3AD203B41FA5}">
                      <a16:colId xmlns:a16="http://schemas.microsoft.com/office/drawing/2014/main" val="1182504907"/>
                    </a:ext>
                  </a:extLst>
                </a:gridCol>
                <a:gridCol w="2320375">
                  <a:extLst>
                    <a:ext uri="{9D8B030D-6E8A-4147-A177-3AD203B41FA5}">
                      <a16:colId xmlns:a16="http://schemas.microsoft.com/office/drawing/2014/main" val="308289745"/>
                    </a:ext>
                  </a:extLst>
                </a:gridCol>
                <a:gridCol w="2399480">
                  <a:extLst>
                    <a:ext uri="{9D8B030D-6E8A-4147-A177-3AD203B41FA5}">
                      <a16:colId xmlns:a16="http://schemas.microsoft.com/office/drawing/2014/main" val="79231812"/>
                    </a:ext>
                  </a:extLst>
                </a:gridCol>
              </a:tblGrid>
              <a:tr h="1722743">
                <a:tc>
                  <a:txBody>
                    <a:bodyPr/>
                    <a:lstStyle/>
                    <a:p>
                      <a:endParaRPr lang="fr-CA" dirty="0"/>
                    </a:p>
                  </a:txBody>
                  <a:tcPr>
                    <a:solidFill>
                      <a:srgbClr val="C24C7B"/>
                    </a:solidFill>
                  </a:tcPr>
                </a:tc>
                <a:tc>
                  <a:txBody>
                    <a:bodyPr/>
                    <a:lstStyle/>
                    <a:p>
                      <a:r>
                        <a:rPr lang="fr-CA" dirty="0"/>
                        <a:t>Moins d’un (1) an</a:t>
                      </a:r>
                    </a:p>
                    <a:p>
                      <a:r>
                        <a:rPr lang="fr-CA" dirty="0"/>
                        <a:t>de service continu dans un établissement du Grand-Nord</a:t>
                      </a:r>
                    </a:p>
                  </a:txBody>
                  <a:tcPr>
                    <a:solidFill>
                      <a:srgbClr val="C24C7B"/>
                    </a:solidFill>
                  </a:tcPr>
                </a:tc>
                <a:tc>
                  <a:txBody>
                    <a:bodyPr/>
                    <a:lstStyle/>
                    <a:p>
                      <a:r>
                        <a:rPr lang="fr-CA" dirty="0"/>
                        <a:t>Entre un (1) an et moins de</a:t>
                      </a:r>
                    </a:p>
                    <a:p>
                      <a:r>
                        <a:rPr lang="fr-CA" dirty="0"/>
                        <a:t>trois (3) ans de service continu dans un établissement du </a:t>
                      </a:r>
                      <a:br>
                        <a:rPr lang="fr-CA" dirty="0"/>
                      </a:br>
                      <a:r>
                        <a:rPr lang="fr-CA" dirty="0"/>
                        <a:t>Grand-Nord</a:t>
                      </a:r>
                    </a:p>
                  </a:txBody>
                  <a:tcPr>
                    <a:solidFill>
                      <a:srgbClr val="C24C7B"/>
                    </a:solidFill>
                  </a:tcPr>
                </a:tc>
                <a:tc>
                  <a:txBody>
                    <a:bodyPr/>
                    <a:lstStyle/>
                    <a:p>
                      <a:r>
                        <a:rPr lang="fr-CA" dirty="0"/>
                        <a:t>Trois (3) ans et plus de service continu dans un établissement du</a:t>
                      </a:r>
                    </a:p>
                    <a:p>
                      <a:r>
                        <a:rPr lang="fr-CA" dirty="0"/>
                        <a:t>Grand-Nord</a:t>
                      </a:r>
                    </a:p>
                    <a:p>
                      <a:endParaRPr lang="fr-CA" dirty="0"/>
                    </a:p>
                  </a:txBody>
                  <a:tcPr>
                    <a:solidFill>
                      <a:srgbClr val="C24C7B"/>
                    </a:solidFill>
                  </a:tcPr>
                </a:tc>
                <a:extLst>
                  <a:ext uri="{0D108BD9-81ED-4DB2-BD59-A6C34878D82A}">
                    <a16:rowId xmlns:a16="http://schemas.microsoft.com/office/drawing/2014/main" val="2974432712"/>
                  </a:ext>
                </a:extLst>
              </a:tr>
              <a:tr h="1057825">
                <a:tc>
                  <a:txBody>
                    <a:bodyPr/>
                    <a:lstStyle/>
                    <a:p>
                      <a:r>
                        <a:rPr lang="fr-CA" sz="1600" dirty="0"/>
                        <a:t>Secteur III</a:t>
                      </a:r>
                    </a:p>
                    <a:p>
                      <a:r>
                        <a:rPr lang="fr-CA" sz="1600" dirty="0"/>
                        <a:t>Les communautés visées sont Mistissini, Oujé-Bougoumou, Chisasibi, Waswanipi, </a:t>
                      </a:r>
                      <a:r>
                        <a:rPr lang="fr-CA" sz="1600" b="1" dirty="0"/>
                        <a:t>Schefferville et Kawawachikamach</a:t>
                      </a:r>
                      <a:r>
                        <a:rPr lang="fr-CA" sz="1600" dirty="0"/>
                        <a:t>. </a:t>
                      </a:r>
                    </a:p>
                  </a:txBody>
                  <a:tcPr>
                    <a:solidFill>
                      <a:srgbClr val="F3DDEA"/>
                    </a:solidFill>
                  </a:tcPr>
                </a:tc>
                <a:tc>
                  <a:txBody>
                    <a:bodyPr/>
                    <a:lstStyle/>
                    <a:p>
                      <a:pPr algn="ctr"/>
                      <a:r>
                        <a:rPr lang="fr-CA" dirty="0"/>
                        <a:t>5 000 $ à </a:t>
                      </a:r>
                      <a:r>
                        <a:rPr lang="fr-CA" b="1" dirty="0"/>
                        <a:t>6 050 $</a:t>
                      </a:r>
                    </a:p>
                  </a:txBody>
                  <a:tcPr anchor="ctr">
                    <a:solidFill>
                      <a:srgbClr val="F3DDEA"/>
                    </a:solidFill>
                  </a:tcPr>
                </a:tc>
                <a:tc>
                  <a:txBody>
                    <a:bodyPr/>
                    <a:lstStyle/>
                    <a:p>
                      <a:pPr algn="ctr"/>
                      <a:r>
                        <a:rPr lang="fr-CA" dirty="0"/>
                        <a:t>7 000 $ à </a:t>
                      </a:r>
                      <a:r>
                        <a:rPr lang="fr-CA" b="1" dirty="0"/>
                        <a:t>8 470 $</a:t>
                      </a:r>
                    </a:p>
                  </a:txBody>
                  <a:tcPr anchor="ctr">
                    <a:solidFill>
                      <a:srgbClr val="F3DDEA"/>
                    </a:solidFill>
                  </a:tcPr>
                </a:tc>
                <a:tc>
                  <a:txBody>
                    <a:bodyPr/>
                    <a:lstStyle/>
                    <a:p>
                      <a:pPr algn="ctr"/>
                      <a:r>
                        <a:rPr lang="fr-CA" dirty="0"/>
                        <a:t>9 750 $ à </a:t>
                      </a:r>
                      <a:r>
                        <a:rPr lang="fr-CA" b="1" dirty="0"/>
                        <a:t>11 798 $</a:t>
                      </a:r>
                    </a:p>
                  </a:txBody>
                  <a:tcPr anchor="ctr">
                    <a:solidFill>
                      <a:srgbClr val="F3DDEA"/>
                    </a:solidFill>
                  </a:tcPr>
                </a:tc>
                <a:extLst>
                  <a:ext uri="{0D108BD9-81ED-4DB2-BD59-A6C34878D82A}">
                    <a16:rowId xmlns:a16="http://schemas.microsoft.com/office/drawing/2014/main" val="1143180235"/>
                  </a:ext>
                </a:extLst>
              </a:tr>
              <a:tr h="1299613">
                <a:tc>
                  <a:txBody>
                    <a:bodyPr/>
                    <a:lstStyle/>
                    <a:p>
                      <a:r>
                        <a:rPr lang="fr-CA" sz="1600" dirty="0"/>
                        <a:t>Secteur IV</a:t>
                      </a:r>
                    </a:p>
                    <a:p>
                      <a:r>
                        <a:rPr lang="fr-CA" sz="1600" dirty="0"/>
                        <a:t>Les communautés visées sont Wemindji, Eastmain, Waskaganish, Nemaska</a:t>
                      </a:r>
                    </a:p>
                    <a:p>
                      <a:r>
                        <a:rPr lang="fr-CA" sz="1600" dirty="0"/>
                        <a:t>(</a:t>
                      </a:r>
                      <a:r>
                        <a:rPr lang="fr-CA" sz="1600" dirty="0" err="1"/>
                        <a:t>Nemiscau</a:t>
                      </a:r>
                      <a:r>
                        <a:rPr lang="fr-CA" sz="1600" dirty="0"/>
                        <a:t>), Inukjuak, Puvirnituq, Kuujjuaq, Kuujjuarapik, Whapmagoostui.</a:t>
                      </a:r>
                    </a:p>
                  </a:txBody>
                  <a:tcPr>
                    <a:solidFill>
                      <a:srgbClr val="F9EBF8"/>
                    </a:solidFill>
                  </a:tcPr>
                </a:tc>
                <a:tc>
                  <a:txBody>
                    <a:bodyPr/>
                    <a:lstStyle/>
                    <a:p>
                      <a:pPr algn="ctr"/>
                      <a:r>
                        <a:rPr lang="fr-CA" dirty="0"/>
                        <a:t>6 000 $ à </a:t>
                      </a:r>
                      <a:r>
                        <a:rPr lang="fr-CA" b="1" dirty="0"/>
                        <a:t>7 260 $</a:t>
                      </a:r>
                    </a:p>
                  </a:txBody>
                  <a:tcPr anchor="ctr">
                    <a:solidFill>
                      <a:srgbClr val="F9EBF8"/>
                    </a:solidFill>
                  </a:tcPr>
                </a:tc>
                <a:tc>
                  <a:txBody>
                    <a:bodyPr/>
                    <a:lstStyle/>
                    <a:p>
                      <a:pPr algn="ctr"/>
                      <a:r>
                        <a:rPr lang="fr-CA" dirty="0"/>
                        <a:t>8 000 $ à </a:t>
                      </a:r>
                      <a:r>
                        <a:rPr lang="fr-CA" b="1" dirty="0"/>
                        <a:t>9 680 $</a:t>
                      </a:r>
                    </a:p>
                  </a:txBody>
                  <a:tcPr anchor="ctr">
                    <a:solidFill>
                      <a:srgbClr val="F9EBF8"/>
                    </a:solidFill>
                  </a:tcPr>
                </a:tc>
                <a:tc>
                  <a:txBody>
                    <a:bodyPr/>
                    <a:lstStyle/>
                    <a:p>
                      <a:pPr algn="ctr"/>
                      <a:r>
                        <a:rPr lang="fr-CA" dirty="0"/>
                        <a:t>10 750 $ à </a:t>
                      </a:r>
                      <a:r>
                        <a:rPr lang="fr-CA" b="1" dirty="0"/>
                        <a:t>13 008 $</a:t>
                      </a:r>
                    </a:p>
                  </a:txBody>
                  <a:tcPr anchor="ctr">
                    <a:solidFill>
                      <a:srgbClr val="F9EBF8"/>
                    </a:solidFill>
                  </a:tcPr>
                </a:tc>
                <a:extLst>
                  <a:ext uri="{0D108BD9-81ED-4DB2-BD59-A6C34878D82A}">
                    <a16:rowId xmlns:a16="http://schemas.microsoft.com/office/drawing/2014/main" val="593644593"/>
                  </a:ext>
                </a:extLst>
              </a:tr>
              <a:tr h="1139819">
                <a:tc>
                  <a:txBody>
                    <a:bodyPr/>
                    <a:lstStyle/>
                    <a:p>
                      <a:r>
                        <a:rPr lang="fr-CA" sz="1600" dirty="0"/>
                        <a:t>Secteur V</a:t>
                      </a:r>
                    </a:p>
                    <a:p>
                      <a:r>
                        <a:rPr lang="fr-CA" sz="1600" dirty="0"/>
                        <a:t>Les communautés visées sont Tasiujaq, Ivujivik, Kangiqsualujjuaq, Aupaluk, Quaqtaq, Akulivik, Kangiqsujuaq, Kangirsuk, Umiujaq, Salluit.</a:t>
                      </a:r>
                    </a:p>
                  </a:txBody>
                  <a:tcPr>
                    <a:solidFill>
                      <a:srgbClr val="F3DDEA"/>
                    </a:solidFill>
                  </a:tcPr>
                </a:tc>
                <a:tc>
                  <a:txBody>
                    <a:bodyPr/>
                    <a:lstStyle/>
                    <a:p>
                      <a:pPr algn="ctr"/>
                      <a:r>
                        <a:rPr lang="fr-CA" dirty="0"/>
                        <a:t>7 000 $ à </a:t>
                      </a:r>
                      <a:r>
                        <a:rPr lang="fr-CA" b="1" dirty="0"/>
                        <a:t>8 470 $</a:t>
                      </a:r>
                    </a:p>
                  </a:txBody>
                  <a:tcPr anchor="ctr">
                    <a:solidFill>
                      <a:srgbClr val="F3DDEA"/>
                    </a:solidFill>
                  </a:tcPr>
                </a:tc>
                <a:tc>
                  <a:txBody>
                    <a:bodyPr/>
                    <a:lstStyle/>
                    <a:p>
                      <a:pPr algn="ctr"/>
                      <a:r>
                        <a:rPr lang="fr-CA" dirty="0"/>
                        <a:t>9 000 $ à </a:t>
                      </a:r>
                      <a:r>
                        <a:rPr lang="fr-CA" b="1" dirty="0"/>
                        <a:t>10 890 $</a:t>
                      </a:r>
                    </a:p>
                  </a:txBody>
                  <a:tcPr anchor="ctr">
                    <a:solidFill>
                      <a:srgbClr val="F3DDEA"/>
                    </a:solidFill>
                  </a:tcPr>
                </a:tc>
                <a:tc>
                  <a:txBody>
                    <a:bodyPr/>
                    <a:lstStyle/>
                    <a:p>
                      <a:pPr algn="ctr"/>
                      <a:r>
                        <a:rPr lang="fr-CA" dirty="0"/>
                        <a:t>11 750 $ à </a:t>
                      </a:r>
                      <a:r>
                        <a:rPr lang="fr-CA" b="1" dirty="0"/>
                        <a:t>14 218 $</a:t>
                      </a:r>
                    </a:p>
                  </a:txBody>
                  <a:tcPr anchor="ctr">
                    <a:solidFill>
                      <a:srgbClr val="F3DDEA"/>
                    </a:solidFill>
                  </a:tcPr>
                </a:tc>
                <a:extLst>
                  <a:ext uri="{0D108BD9-81ED-4DB2-BD59-A6C34878D82A}">
                    <a16:rowId xmlns:a16="http://schemas.microsoft.com/office/drawing/2014/main" val="1679339761"/>
                  </a:ext>
                </a:extLst>
              </a:tr>
            </a:tbl>
          </a:graphicData>
        </a:graphic>
      </p:graphicFrame>
    </p:spTree>
    <p:extLst>
      <p:ext uri="{BB962C8B-B14F-4D97-AF65-F5344CB8AC3E}">
        <p14:creationId xmlns:p14="http://schemas.microsoft.com/office/powerpoint/2010/main" val="8575060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Grand-Nord</a:t>
            </a:r>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E5E7400B-D015-5C3A-BEAD-971089F5E1D7}"/>
              </a:ext>
            </a:extLst>
          </p:cNvPr>
          <p:cNvSpPr>
            <a:spLocks noGrp="1"/>
          </p:cNvSpPr>
          <p:nvPr>
            <p:ph type="sldNum" sz="quarter" idx="12"/>
            <p:custDataLst>
              <p:tags r:id="rId3"/>
            </p:custDataLst>
          </p:nvPr>
        </p:nvSpPr>
        <p:spPr/>
        <p:txBody>
          <a:bodyPr/>
          <a:lstStyle/>
          <a:p>
            <a:fld id="{18D25734-BAAB-45B8-8828-031302FAFDE5}" type="slidenum">
              <a:rPr lang="fr-CA" smtClean="0"/>
              <a:t>93</a:t>
            </a:fld>
            <a:endParaRPr lang="fr-CA"/>
          </a:p>
        </p:txBody>
      </p:sp>
      <p:sp>
        <p:nvSpPr>
          <p:cNvPr id="7" name="ZoneTexte 6">
            <a:extLst>
              <a:ext uri="{FF2B5EF4-FFF2-40B4-BE49-F238E27FC236}">
                <a16:creationId xmlns:a16="http://schemas.microsoft.com/office/drawing/2014/main" id="{D264284E-4C99-7F44-42ED-9C8CFA080C27}"/>
              </a:ext>
            </a:extLst>
          </p:cNvPr>
          <p:cNvSpPr txBox="1"/>
          <p:nvPr>
            <p:custDataLst>
              <p:tags r:id="rId4"/>
            </p:custDataLst>
          </p:nvPr>
        </p:nvSpPr>
        <p:spPr>
          <a:xfrm>
            <a:off x="1440814" y="797899"/>
            <a:ext cx="9310369" cy="369332"/>
          </a:xfrm>
          <a:prstGeom prst="rect">
            <a:avLst/>
          </a:prstGeom>
          <a:noFill/>
        </p:spPr>
        <p:txBody>
          <a:bodyPr wrap="square" rtlCol="0">
            <a:spAutoFit/>
          </a:bodyPr>
          <a:lstStyle/>
          <a:p>
            <a:r>
              <a:rPr lang="fr-CA" dirty="0">
                <a:latin typeface="Arial" panose="020B0604020202020204" pitchFamily="34" charset="0"/>
                <a:cs typeface="Arial" panose="020B0604020202020204" pitchFamily="34" charset="0"/>
              </a:rPr>
              <a:t>Personnes salariées de la catégorie 2 et de la catégorie 3 non visées par l’autre indemnité</a:t>
            </a:r>
          </a:p>
        </p:txBody>
      </p:sp>
      <p:graphicFrame>
        <p:nvGraphicFramePr>
          <p:cNvPr id="8" name="Tableau 8">
            <a:extLst>
              <a:ext uri="{FF2B5EF4-FFF2-40B4-BE49-F238E27FC236}">
                <a16:creationId xmlns:a16="http://schemas.microsoft.com/office/drawing/2014/main" id="{6B0835A1-6C55-840C-5375-18B2D9635B76}"/>
              </a:ext>
            </a:extLst>
          </p:cNvPr>
          <p:cNvGraphicFramePr>
            <a:graphicFrameLocks noGrp="1"/>
          </p:cNvGraphicFramePr>
          <p:nvPr>
            <p:custDataLst>
              <p:tags r:id="rId5"/>
            </p:custDataLst>
            <p:extLst>
              <p:ext uri="{D42A27DB-BD31-4B8C-83A1-F6EECF244321}">
                <p14:modId xmlns:p14="http://schemas.microsoft.com/office/powerpoint/2010/main" val="3885695820"/>
              </p:ext>
            </p:extLst>
          </p:nvPr>
        </p:nvGraphicFramePr>
        <p:xfrm>
          <a:off x="387350" y="1349794"/>
          <a:ext cx="11417299" cy="5189118"/>
        </p:xfrm>
        <a:graphic>
          <a:graphicData uri="http://schemas.openxmlformats.org/drawingml/2006/table">
            <a:tbl>
              <a:tblPr firstRow="1" bandRow="1">
                <a:tableStyleId>{5C22544A-7EE6-4342-B048-85BDC9FD1C3A}</a:tableStyleId>
              </a:tblPr>
              <a:tblGrid>
                <a:gridCol w="4271598">
                  <a:extLst>
                    <a:ext uri="{9D8B030D-6E8A-4147-A177-3AD203B41FA5}">
                      <a16:colId xmlns:a16="http://schemas.microsoft.com/office/drawing/2014/main" val="1831222162"/>
                    </a:ext>
                  </a:extLst>
                </a:gridCol>
                <a:gridCol w="2425846">
                  <a:extLst>
                    <a:ext uri="{9D8B030D-6E8A-4147-A177-3AD203B41FA5}">
                      <a16:colId xmlns:a16="http://schemas.microsoft.com/office/drawing/2014/main" val="1182504907"/>
                    </a:ext>
                  </a:extLst>
                </a:gridCol>
                <a:gridCol w="2320375">
                  <a:extLst>
                    <a:ext uri="{9D8B030D-6E8A-4147-A177-3AD203B41FA5}">
                      <a16:colId xmlns:a16="http://schemas.microsoft.com/office/drawing/2014/main" val="308289745"/>
                    </a:ext>
                  </a:extLst>
                </a:gridCol>
                <a:gridCol w="2399480">
                  <a:extLst>
                    <a:ext uri="{9D8B030D-6E8A-4147-A177-3AD203B41FA5}">
                      <a16:colId xmlns:a16="http://schemas.microsoft.com/office/drawing/2014/main" val="79231812"/>
                    </a:ext>
                  </a:extLst>
                </a:gridCol>
              </a:tblGrid>
              <a:tr h="1734442">
                <a:tc>
                  <a:txBody>
                    <a:bodyPr/>
                    <a:lstStyle/>
                    <a:p>
                      <a:endParaRPr lang="fr-CA" dirty="0"/>
                    </a:p>
                  </a:txBody>
                  <a:tcPr>
                    <a:solidFill>
                      <a:srgbClr val="C24C7B"/>
                    </a:solidFill>
                  </a:tcPr>
                </a:tc>
                <a:tc>
                  <a:txBody>
                    <a:bodyPr/>
                    <a:lstStyle/>
                    <a:p>
                      <a:r>
                        <a:rPr lang="fr-CA" dirty="0"/>
                        <a:t>Moins d’un (1) an</a:t>
                      </a:r>
                    </a:p>
                    <a:p>
                      <a:r>
                        <a:rPr lang="fr-CA" dirty="0"/>
                        <a:t>de service continu dans un établissement du Grand-Nord</a:t>
                      </a:r>
                    </a:p>
                  </a:txBody>
                  <a:tcPr>
                    <a:solidFill>
                      <a:srgbClr val="C24C7B"/>
                    </a:solidFill>
                  </a:tcPr>
                </a:tc>
                <a:tc>
                  <a:txBody>
                    <a:bodyPr/>
                    <a:lstStyle/>
                    <a:p>
                      <a:r>
                        <a:rPr lang="fr-CA" dirty="0"/>
                        <a:t>Entre un (1) an et moins de</a:t>
                      </a:r>
                    </a:p>
                    <a:p>
                      <a:r>
                        <a:rPr lang="fr-CA" dirty="0"/>
                        <a:t>trois (3) ans de service continu dans un établissement du </a:t>
                      </a:r>
                      <a:br>
                        <a:rPr lang="fr-CA" dirty="0"/>
                      </a:br>
                      <a:r>
                        <a:rPr lang="fr-CA" dirty="0"/>
                        <a:t>Grand-Nord</a:t>
                      </a:r>
                    </a:p>
                  </a:txBody>
                  <a:tcPr>
                    <a:solidFill>
                      <a:srgbClr val="C24C7B"/>
                    </a:solidFill>
                  </a:tcPr>
                </a:tc>
                <a:tc>
                  <a:txBody>
                    <a:bodyPr/>
                    <a:lstStyle/>
                    <a:p>
                      <a:r>
                        <a:rPr lang="fr-CA" dirty="0"/>
                        <a:t>Trois (3) ans et plus de service continu dans un établissement du</a:t>
                      </a:r>
                    </a:p>
                    <a:p>
                      <a:r>
                        <a:rPr lang="fr-CA" dirty="0"/>
                        <a:t>Grand-Nord</a:t>
                      </a:r>
                    </a:p>
                    <a:p>
                      <a:endParaRPr lang="fr-CA" dirty="0"/>
                    </a:p>
                  </a:txBody>
                  <a:tcPr>
                    <a:solidFill>
                      <a:srgbClr val="C24C7B"/>
                    </a:solidFill>
                  </a:tcPr>
                </a:tc>
                <a:extLst>
                  <a:ext uri="{0D108BD9-81ED-4DB2-BD59-A6C34878D82A}">
                    <a16:rowId xmlns:a16="http://schemas.microsoft.com/office/drawing/2014/main" val="2974432712"/>
                  </a:ext>
                </a:extLst>
              </a:tr>
              <a:tr h="1070559">
                <a:tc>
                  <a:txBody>
                    <a:bodyPr/>
                    <a:lstStyle/>
                    <a:p>
                      <a:r>
                        <a:rPr lang="fr-CA" sz="1600" dirty="0"/>
                        <a:t>Secteur III</a:t>
                      </a:r>
                    </a:p>
                    <a:p>
                      <a:r>
                        <a:rPr lang="fr-CA" sz="1600" dirty="0"/>
                        <a:t>Les communautés visées sont Mistissini, Oujé-Bougoumou, Chisasibi, Waswanipi, </a:t>
                      </a:r>
                      <a:r>
                        <a:rPr lang="fr-CA" sz="1600" b="1" dirty="0"/>
                        <a:t>Schefferville et Kawawachikamach</a:t>
                      </a:r>
                      <a:r>
                        <a:rPr lang="fr-CA" sz="1600" dirty="0"/>
                        <a:t>. </a:t>
                      </a:r>
                    </a:p>
                  </a:txBody>
                  <a:tcPr>
                    <a:solidFill>
                      <a:srgbClr val="F3DDEA"/>
                    </a:solidFill>
                  </a:tcPr>
                </a:tc>
                <a:tc>
                  <a:txBody>
                    <a:bodyPr/>
                    <a:lstStyle/>
                    <a:p>
                      <a:pPr algn="ctr"/>
                      <a:r>
                        <a:rPr lang="fr-CA" b="1" dirty="0"/>
                        <a:t>1 513 $</a:t>
                      </a:r>
                    </a:p>
                  </a:txBody>
                  <a:tcPr anchor="ctr">
                    <a:solidFill>
                      <a:srgbClr val="F3DDEA"/>
                    </a:solidFill>
                  </a:tcPr>
                </a:tc>
                <a:tc>
                  <a:txBody>
                    <a:bodyPr/>
                    <a:lstStyle/>
                    <a:p>
                      <a:pPr algn="ctr"/>
                      <a:r>
                        <a:rPr lang="fr-CA" b="1" dirty="0"/>
                        <a:t>2 118 $</a:t>
                      </a:r>
                    </a:p>
                  </a:txBody>
                  <a:tcPr anchor="ctr">
                    <a:solidFill>
                      <a:srgbClr val="F3DDEA"/>
                    </a:solidFill>
                  </a:tcPr>
                </a:tc>
                <a:tc>
                  <a:txBody>
                    <a:bodyPr/>
                    <a:lstStyle/>
                    <a:p>
                      <a:pPr algn="ctr"/>
                      <a:r>
                        <a:rPr lang="fr-CA" b="1" dirty="0"/>
                        <a:t>2 950 $</a:t>
                      </a:r>
                    </a:p>
                  </a:txBody>
                  <a:tcPr anchor="ctr">
                    <a:solidFill>
                      <a:srgbClr val="F3DDEA"/>
                    </a:solidFill>
                  </a:tcPr>
                </a:tc>
                <a:extLst>
                  <a:ext uri="{0D108BD9-81ED-4DB2-BD59-A6C34878D82A}">
                    <a16:rowId xmlns:a16="http://schemas.microsoft.com/office/drawing/2014/main" val="1143180235"/>
                  </a:ext>
                </a:extLst>
              </a:tr>
              <a:tr h="1308439">
                <a:tc>
                  <a:txBody>
                    <a:bodyPr/>
                    <a:lstStyle/>
                    <a:p>
                      <a:r>
                        <a:rPr lang="fr-CA" sz="1600" dirty="0"/>
                        <a:t>Secteur IV</a:t>
                      </a:r>
                    </a:p>
                    <a:p>
                      <a:r>
                        <a:rPr lang="fr-CA" sz="1600" dirty="0"/>
                        <a:t>Les communautés visées sont Wemindji, Eastmain, Waskaganish, Nemaska</a:t>
                      </a:r>
                    </a:p>
                    <a:p>
                      <a:r>
                        <a:rPr lang="fr-CA" sz="1600" dirty="0"/>
                        <a:t>(</a:t>
                      </a:r>
                      <a:r>
                        <a:rPr lang="fr-CA" sz="1600" dirty="0" err="1"/>
                        <a:t>Nemiscau</a:t>
                      </a:r>
                      <a:r>
                        <a:rPr lang="fr-CA" sz="1600" dirty="0"/>
                        <a:t>), Inukjuak, Puvirnituq, Kuujjuaq, Kuujjuarapik, Whapmagoostui.</a:t>
                      </a:r>
                    </a:p>
                  </a:txBody>
                  <a:tcPr>
                    <a:solidFill>
                      <a:srgbClr val="F9EBF8"/>
                    </a:solidFill>
                  </a:tcPr>
                </a:tc>
                <a:tc>
                  <a:txBody>
                    <a:bodyPr/>
                    <a:lstStyle/>
                    <a:p>
                      <a:pPr algn="ctr"/>
                      <a:r>
                        <a:rPr lang="fr-CA" b="1" dirty="0"/>
                        <a:t>1 815 $</a:t>
                      </a:r>
                    </a:p>
                  </a:txBody>
                  <a:tcPr anchor="ctr">
                    <a:solidFill>
                      <a:srgbClr val="F9EBF8"/>
                    </a:solidFill>
                  </a:tcPr>
                </a:tc>
                <a:tc>
                  <a:txBody>
                    <a:bodyPr/>
                    <a:lstStyle/>
                    <a:p>
                      <a:pPr algn="ctr"/>
                      <a:r>
                        <a:rPr lang="fr-CA" b="1" dirty="0"/>
                        <a:t>2 420 $</a:t>
                      </a:r>
                    </a:p>
                  </a:txBody>
                  <a:tcPr anchor="ctr">
                    <a:solidFill>
                      <a:srgbClr val="F9EBF8"/>
                    </a:solidFill>
                  </a:tcPr>
                </a:tc>
                <a:tc>
                  <a:txBody>
                    <a:bodyPr/>
                    <a:lstStyle/>
                    <a:p>
                      <a:pPr algn="ctr"/>
                      <a:r>
                        <a:rPr lang="fr-CA" b="1" dirty="0"/>
                        <a:t>3 252 $</a:t>
                      </a:r>
                    </a:p>
                  </a:txBody>
                  <a:tcPr anchor="ctr">
                    <a:solidFill>
                      <a:srgbClr val="F9EBF8"/>
                    </a:solidFill>
                  </a:tcPr>
                </a:tc>
                <a:extLst>
                  <a:ext uri="{0D108BD9-81ED-4DB2-BD59-A6C34878D82A}">
                    <a16:rowId xmlns:a16="http://schemas.microsoft.com/office/drawing/2014/main" val="593644593"/>
                  </a:ext>
                </a:extLst>
              </a:tr>
              <a:tr h="1070559">
                <a:tc>
                  <a:txBody>
                    <a:bodyPr/>
                    <a:lstStyle/>
                    <a:p>
                      <a:r>
                        <a:rPr lang="fr-CA" sz="1600" dirty="0"/>
                        <a:t>Secteur V</a:t>
                      </a:r>
                    </a:p>
                    <a:p>
                      <a:r>
                        <a:rPr lang="fr-CA" sz="1600" dirty="0"/>
                        <a:t>Les communautés visées sont Tasiujaq, Ivujivik, Kangiqsualujjuaq, Aupaluk, Quaqtaq, Akulivik, Kangiqsujuaq, Kangirsuk, Umiujaq, Salluit.</a:t>
                      </a:r>
                    </a:p>
                  </a:txBody>
                  <a:tcPr>
                    <a:solidFill>
                      <a:srgbClr val="F3DDEA"/>
                    </a:solidFill>
                  </a:tcPr>
                </a:tc>
                <a:tc>
                  <a:txBody>
                    <a:bodyPr/>
                    <a:lstStyle/>
                    <a:p>
                      <a:pPr algn="ctr"/>
                      <a:r>
                        <a:rPr lang="fr-CA" b="1" dirty="0"/>
                        <a:t>2 118 $</a:t>
                      </a:r>
                    </a:p>
                  </a:txBody>
                  <a:tcPr anchor="ctr">
                    <a:solidFill>
                      <a:srgbClr val="F3DDEA"/>
                    </a:solidFill>
                  </a:tcPr>
                </a:tc>
                <a:tc>
                  <a:txBody>
                    <a:bodyPr/>
                    <a:lstStyle/>
                    <a:p>
                      <a:pPr algn="ctr"/>
                      <a:r>
                        <a:rPr lang="fr-CA" b="1" dirty="0"/>
                        <a:t>2 723 $</a:t>
                      </a:r>
                    </a:p>
                  </a:txBody>
                  <a:tcPr anchor="ctr">
                    <a:solidFill>
                      <a:srgbClr val="F3DDEA"/>
                    </a:solidFill>
                  </a:tcPr>
                </a:tc>
                <a:tc>
                  <a:txBody>
                    <a:bodyPr/>
                    <a:lstStyle/>
                    <a:p>
                      <a:pPr algn="ctr"/>
                      <a:r>
                        <a:rPr lang="fr-CA" b="1" dirty="0"/>
                        <a:t>3 555 $</a:t>
                      </a:r>
                    </a:p>
                  </a:txBody>
                  <a:tcPr anchor="ctr">
                    <a:solidFill>
                      <a:srgbClr val="F3DDEA"/>
                    </a:solidFill>
                  </a:tcPr>
                </a:tc>
                <a:extLst>
                  <a:ext uri="{0D108BD9-81ED-4DB2-BD59-A6C34878D82A}">
                    <a16:rowId xmlns:a16="http://schemas.microsoft.com/office/drawing/2014/main" val="1679339761"/>
                  </a:ext>
                </a:extLst>
              </a:tr>
            </a:tbl>
          </a:graphicData>
        </a:graphic>
      </p:graphicFrame>
    </p:spTree>
    <p:extLst>
      <p:ext uri="{BB962C8B-B14F-4D97-AF65-F5344CB8AC3E}">
        <p14:creationId xmlns:p14="http://schemas.microsoft.com/office/powerpoint/2010/main" val="31656788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Autres régions aux prises avec des problèmes de MO</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77838" y="859778"/>
            <a:ext cx="10534715" cy="4289379"/>
          </a:xfrm>
          <a:prstGeom prst="rect">
            <a:avLst/>
          </a:prstGeom>
          <a:noFill/>
        </p:spPr>
        <p:txBody>
          <a:bodyPr wrap="square">
            <a:spAutoFit/>
          </a:bodyPr>
          <a:lstStyle/>
          <a:p>
            <a:pPr algn="just">
              <a:lnSpc>
                <a:spcPct val="107000"/>
              </a:lnSpc>
              <a:spcAft>
                <a:spcPts val="800"/>
              </a:spcAft>
            </a:pPr>
            <a:endParaRPr lang="fr-CA" b="1"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r>
              <a:rPr lang="fr-CA" b="1" dirty="0">
                <a:effectLst/>
                <a:latin typeface="Arial" panose="020B0604020202020204" pitchFamily="34" charset="0"/>
                <a:ea typeface="Times New Roman" panose="02020603050405020304" pitchFamily="18" charset="0"/>
                <a:cs typeface="Arial" panose="020B0604020202020204" pitchFamily="34" charset="0"/>
              </a:rPr>
              <a:t>Enveloppes régionales afin de financer des initiatives pour accroître la force de travail et la disponibilité</a:t>
            </a:r>
          </a:p>
          <a:p>
            <a:pPr marL="285750" indent="-285750" algn="just">
              <a:lnSpc>
                <a:spcPct val="107000"/>
              </a:lnSpc>
              <a:spcAft>
                <a:spcPts val="800"/>
              </a:spcAft>
              <a:buFont typeface="Arial" panose="020B0604020202020204" pitchFamily="34" charset="0"/>
              <a:buChar char="•"/>
            </a:pPr>
            <a:r>
              <a:rPr lang="fr-CA" b="1" dirty="0">
                <a:effectLst/>
                <a:latin typeface="Arial" panose="020B0604020202020204" pitchFamily="34" charset="0"/>
                <a:ea typeface="Times New Roman" panose="02020603050405020304" pitchFamily="18" charset="0"/>
                <a:cs typeface="Arial" panose="020B0604020202020204" pitchFamily="34" charset="0"/>
              </a:rPr>
              <a:t>9 M$ </a:t>
            </a:r>
            <a:r>
              <a:rPr lang="fr-CA" dirty="0">
                <a:effectLst/>
                <a:latin typeface="Arial" panose="020B0604020202020204" pitchFamily="34" charset="0"/>
                <a:ea typeface="Times New Roman" panose="02020603050405020304" pitchFamily="18" charset="0"/>
                <a:cs typeface="Arial" panose="020B0604020202020204" pitchFamily="34" charset="0"/>
              </a:rPr>
              <a:t>pour la région de l’</a:t>
            </a:r>
            <a:r>
              <a:rPr lang="fr-CA" b="1" dirty="0">
                <a:effectLst/>
                <a:latin typeface="Arial" panose="020B0604020202020204" pitchFamily="34" charset="0"/>
                <a:ea typeface="Times New Roman" panose="02020603050405020304" pitchFamily="18" charset="0"/>
                <a:cs typeface="Arial" panose="020B0604020202020204" pitchFamily="34" charset="0"/>
              </a:rPr>
              <a:t>Outaouais</a:t>
            </a:r>
            <a:r>
              <a:rPr lang="fr-CA" b="1" dirty="0">
                <a:latin typeface="Arial" panose="020B0604020202020204" pitchFamily="34" charset="0"/>
                <a:ea typeface="Times New Roman" panose="02020603050405020304" pitchFamily="18" charset="0"/>
                <a:cs typeface="Arial" panose="020B0604020202020204" pitchFamily="34" charset="0"/>
              </a:rPr>
              <a:t>; </a:t>
            </a:r>
          </a:p>
          <a:p>
            <a:pPr marL="285750" indent="-285750" algn="just">
              <a:lnSpc>
                <a:spcPct val="107000"/>
              </a:lnSpc>
              <a:spcAft>
                <a:spcPts val="800"/>
              </a:spcAft>
              <a:buFont typeface="Arial" panose="020B0604020202020204" pitchFamily="34" charset="0"/>
              <a:buChar char="•"/>
            </a:pPr>
            <a:r>
              <a:rPr lang="fr-CA" b="1" dirty="0">
                <a:effectLst/>
                <a:latin typeface="Arial" panose="020B0604020202020204" pitchFamily="34" charset="0"/>
                <a:ea typeface="Times New Roman" panose="02020603050405020304" pitchFamily="18" charset="0"/>
                <a:cs typeface="Arial" panose="020B0604020202020204" pitchFamily="34" charset="0"/>
              </a:rPr>
              <a:t>2 M$ </a:t>
            </a:r>
            <a:r>
              <a:rPr lang="fr-CA" dirty="0">
                <a:effectLst/>
                <a:latin typeface="Arial" panose="020B0604020202020204" pitchFamily="34" charset="0"/>
                <a:ea typeface="Times New Roman" panose="02020603050405020304" pitchFamily="18" charset="0"/>
                <a:cs typeface="Arial" panose="020B0604020202020204" pitchFamily="34" charset="0"/>
              </a:rPr>
              <a:t>pour la région de l</a:t>
            </a:r>
            <a:r>
              <a:rPr lang="fr-CA" b="1" dirty="0">
                <a:effectLst/>
                <a:latin typeface="Arial" panose="020B0604020202020204" pitchFamily="34" charset="0"/>
                <a:ea typeface="Times New Roman" panose="02020603050405020304" pitchFamily="18" charset="0"/>
                <a:cs typeface="Arial" panose="020B0604020202020204" pitchFamily="34" charset="0"/>
              </a:rPr>
              <a:t>’Abitibi</a:t>
            </a:r>
            <a:r>
              <a:rPr lang="fr-CA" b="1" dirty="0">
                <a:latin typeface="Arial" panose="020B0604020202020204" pitchFamily="34" charset="0"/>
                <a:ea typeface="Times New Roman" panose="02020603050405020304" pitchFamily="18" charset="0"/>
                <a:cs typeface="Arial" panose="020B0604020202020204" pitchFamily="34" charset="0"/>
              </a:rPr>
              <a:t>;</a:t>
            </a:r>
          </a:p>
          <a:p>
            <a:pPr marL="285750" indent="-285750" algn="just">
              <a:lnSpc>
                <a:spcPct val="107000"/>
              </a:lnSpc>
              <a:spcAft>
                <a:spcPts val="800"/>
              </a:spcAft>
              <a:buFont typeface="Arial" panose="020B0604020202020204" pitchFamily="34" charset="0"/>
              <a:buChar char="•"/>
            </a:pPr>
            <a:r>
              <a:rPr lang="fr-CA" b="1" dirty="0">
                <a:effectLst/>
                <a:latin typeface="Arial" panose="020B0604020202020204" pitchFamily="34" charset="0"/>
                <a:ea typeface="Calibri" panose="020F0502020204030204" pitchFamily="34" charset="0"/>
                <a:cs typeface="Arial" panose="020B0604020202020204" pitchFamily="34" charset="0"/>
              </a:rPr>
              <a:t>2,245 M$ </a:t>
            </a:r>
            <a:r>
              <a:rPr lang="fr-CA" dirty="0">
                <a:effectLst/>
                <a:latin typeface="Arial" panose="020B0604020202020204" pitchFamily="34" charset="0"/>
                <a:ea typeface="Calibri" panose="020F0502020204030204" pitchFamily="34" charset="0"/>
                <a:cs typeface="Arial" panose="020B0604020202020204" pitchFamily="34" charset="0"/>
              </a:rPr>
              <a:t>pour la région de la </a:t>
            </a:r>
            <a:r>
              <a:rPr lang="fr-CA" b="1" dirty="0">
                <a:effectLst/>
                <a:latin typeface="Arial" panose="020B0604020202020204" pitchFamily="34" charset="0"/>
                <a:ea typeface="Calibri" panose="020F0502020204030204" pitchFamily="34" charset="0"/>
                <a:cs typeface="Arial" panose="020B0604020202020204" pitchFamily="34" charset="0"/>
              </a:rPr>
              <a:t>Côte-Nord</a:t>
            </a:r>
            <a:r>
              <a:rPr lang="fr-CA" dirty="0">
                <a:effectLst/>
                <a:latin typeface="Arial" panose="020B0604020202020204" pitchFamily="34" charset="0"/>
                <a:ea typeface="Calibri" panose="020F0502020204030204" pitchFamily="34" charset="0"/>
                <a:cs typeface="Arial" panose="020B0604020202020204" pitchFamily="34" charset="0"/>
              </a:rPr>
              <a:t>;</a:t>
            </a:r>
            <a:endParaRPr lang="fr-CA"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b="1" dirty="0">
                <a:effectLst/>
                <a:latin typeface="Arial" panose="020B0604020202020204" pitchFamily="34" charset="0"/>
                <a:ea typeface="Calibri" panose="020F0502020204030204" pitchFamily="34" charset="0"/>
                <a:cs typeface="Arial" panose="020B0604020202020204" pitchFamily="34" charset="0"/>
              </a:rPr>
              <a:t>0,205 M$ </a:t>
            </a:r>
            <a:r>
              <a:rPr lang="fr-CA" dirty="0">
                <a:effectLst/>
                <a:latin typeface="Arial" panose="020B0604020202020204" pitchFamily="34" charset="0"/>
                <a:ea typeface="Calibri" panose="020F0502020204030204" pitchFamily="34" charset="0"/>
                <a:cs typeface="Arial" panose="020B0604020202020204" pitchFamily="34" charset="0"/>
              </a:rPr>
              <a:t>pour la région du </a:t>
            </a:r>
            <a:r>
              <a:rPr lang="fr-CA" b="1" dirty="0">
                <a:effectLst/>
                <a:latin typeface="Arial" panose="020B0604020202020204" pitchFamily="34" charset="0"/>
                <a:ea typeface="Calibri" panose="020F0502020204030204" pitchFamily="34" charset="0"/>
                <a:cs typeface="Arial" panose="020B0604020202020204" pitchFamily="34" charset="0"/>
              </a:rPr>
              <a:t>Nord-du-Québec</a:t>
            </a:r>
            <a:r>
              <a:rPr lang="fr-CA" dirty="0">
                <a:effectLst/>
                <a:latin typeface="Arial" panose="020B0604020202020204" pitchFamily="34" charset="0"/>
                <a:ea typeface="Calibri" panose="020F0502020204030204" pitchFamily="34" charset="0"/>
                <a:cs typeface="Arial" panose="020B0604020202020204" pitchFamily="34" charset="0"/>
              </a:rPr>
              <a:t>; </a:t>
            </a:r>
            <a:r>
              <a:rPr lang="fr-CA" b="1" dirty="0">
                <a:effectLst/>
                <a:latin typeface="Arial" panose="020B0604020202020204" pitchFamily="34" charset="0"/>
                <a:ea typeface="Calibri" panose="020F0502020204030204" pitchFamily="34" charset="0"/>
                <a:cs typeface="Arial" panose="020B0604020202020204" pitchFamily="34" charset="0"/>
              </a:rPr>
              <a:t> </a:t>
            </a:r>
            <a:endParaRPr lang="fr-CA" b="1"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b="1" dirty="0">
                <a:effectLst/>
                <a:latin typeface="Arial" panose="020B0604020202020204" pitchFamily="34" charset="0"/>
                <a:ea typeface="Calibri" panose="020F0502020204030204" pitchFamily="34" charset="0"/>
                <a:cs typeface="Arial" panose="020B0604020202020204" pitchFamily="34" charset="0"/>
              </a:rPr>
              <a:t>2,550 M$ </a:t>
            </a:r>
            <a:r>
              <a:rPr lang="fr-CA" dirty="0">
                <a:effectLst/>
                <a:latin typeface="Arial" panose="020B0604020202020204" pitchFamily="34" charset="0"/>
                <a:ea typeface="Calibri" panose="020F0502020204030204" pitchFamily="34" charset="0"/>
                <a:cs typeface="Arial" panose="020B0604020202020204" pitchFamily="34" charset="0"/>
              </a:rPr>
              <a:t>pour la région </a:t>
            </a:r>
            <a:r>
              <a:rPr lang="fr-CA" b="1" dirty="0">
                <a:effectLst/>
                <a:latin typeface="Arial" panose="020B0604020202020204" pitchFamily="34" charset="0"/>
                <a:ea typeface="Calibri" panose="020F0502020204030204" pitchFamily="34" charset="0"/>
                <a:cs typeface="Arial" panose="020B0604020202020204" pitchFamily="34" charset="0"/>
              </a:rPr>
              <a:t>Gaspésie/Îles-de-la-Madeleine</a:t>
            </a:r>
            <a:r>
              <a:rPr lang="fr-CA" dirty="0">
                <a:effectLst/>
                <a:latin typeface="Arial" panose="020B0604020202020204" pitchFamily="34" charset="0"/>
                <a:ea typeface="Calibri" panose="020F0502020204030204" pitchFamily="34" charset="0"/>
                <a:cs typeface="Arial" panose="020B0604020202020204" pitchFamily="34" charset="0"/>
              </a:rPr>
              <a:t>.</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endParaRPr lang="fr-CA" dirty="0">
              <a:effectLst/>
              <a:latin typeface="Arial" panose="020B0604020202020204" pitchFamily="34" charset="0"/>
              <a:ea typeface="Times New Roman" panose="02020603050405020304" pitchFamily="18" charset="0"/>
              <a:cs typeface="Arial" panose="020B0604020202020204" pitchFamily="34" charset="0"/>
            </a:endParaRPr>
          </a:p>
          <a:p>
            <a:r>
              <a:rPr lang="fr-CA" dirty="0">
                <a:latin typeface="Arial" panose="020B0604020202020204" pitchFamily="34" charset="0"/>
                <a:ea typeface="Times New Roman" panose="02020603050405020304" pitchFamily="18" charset="0"/>
                <a:cs typeface="Arial" panose="020B0604020202020204" pitchFamily="34" charset="0"/>
              </a:rPr>
              <a:t>P</a:t>
            </a:r>
            <a:r>
              <a:rPr lang="fr-CA" dirty="0">
                <a:effectLst/>
                <a:latin typeface="Arial" panose="020B0604020202020204" pitchFamily="34" charset="0"/>
                <a:ea typeface="Times New Roman" panose="02020603050405020304" pitchFamily="18" charset="0"/>
                <a:cs typeface="Arial" panose="020B0604020202020204" pitchFamily="34" charset="0"/>
              </a:rPr>
              <a:t>our la durée de la convention collective, étant entendu que ce montant est divisé de façon égale entre les années d’application de la convention collective.</a:t>
            </a:r>
            <a:endParaRPr lang="fr-CA" dirty="0">
              <a:latin typeface="Arial" panose="020B0604020202020204" pitchFamily="34" charset="0"/>
              <a:ea typeface="Times New Roman" panose="02020603050405020304" pitchFamily="18" charset="0"/>
              <a:cs typeface="Arial" panose="020B0604020202020204" pitchFamily="34" charset="0"/>
            </a:endParaRPr>
          </a:p>
          <a:p>
            <a:endParaRPr lang="fr-CA"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E0661B6-7193-FFE0-6771-A2F50C798415}"/>
              </a:ext>
            </a:extLst>
          </p:cNvPr>
          <p:cNvSpPr>
            <a:spLocks noGrp="1"/>
          </p:cNvSpPr>
          <p:nvPr>
            <p:ph type="sldNum" sz="quarter" idx="12"/>
            <p:custDataLst>
              <p:tags r:id="rId5"/>
            </p:custDataLst>
          </p:nvPr>
        </p:nvSpPr>
        <p:spPr/>
        <p:txBody>
          <a:bodyPr/>
          <a:lstStyle/>
          <a:p>
            <a:fld id="{18D25734-BAAB-45B8-8828-031302FAFDE5}" type="slidenum">
              <a:rPr lang="fr-CA" smtClean="0"/>
              <a:t>94</a:t>
            </a:fld>
            <a:endParaRPr lang="fr-CA"/>
          </a:p>
        </p:txBody>
      </p:sp>
    </p:spTree>
    <p:extLst>
      <p:ext uri="{BB962C8B-B14F-4D97-AF65-F5344CB8AC3E}">
        <p14:creationId xmlns:p14="http://schemas.microsoft.com/office/powerpoint/2010/main" val="38754961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Autres régions aux prises avec des problèmes de MO</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661715" cy="3139321"/>
          </a:xfrm>
          <a:prstGeom prst="rect">
            <a:avLst/>
          </a:prstGeom>
          <a:noFill/>
        </p:spPr>
        <p:txBody>
          <a:bodyPr wrap="square">
            <a:spAutoFit/>
          </a:bodyPr>
          <a:lstStyle/>
          <a:p>
            <a:pPr algn="just"/>
            <a:r>
              <a:rPr lang="fr-CA" i="1" dirty="0">
                <a:effectLst/>
                <a:latin typeface="Arial" panose="020B0604020202020204" pitchFamily="34" charset="0"/>
                <a:ea typeface="Times New Roman" panose="02020603050405020304" pitchFamily="18" charset="0"/>
                <a:cs typeface="Times New Roman" panose="02020603050405020304" pitchFamily="18" charset="0"/>
              </a:rPr>
              <a:t>(suite)</a:t>
            </a:r>
          </a:p>
          <a:p>
            <a:pPr algn="just"/>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Le tout, pour financer des initiatives afin d’accroître la force de travail et la disponibilité visant le personnel œuvrant dans ces régions.</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À compter du 1</a:t>
            </a:r>
            <a:r>
              <a:rPr lang="fr-CA" baseline="30000" dirty="0">
                <a:effectLst/>
                <a:latin typeface="Arial" panose="020B0604020202020204" pitchFamily="34" charset="0"/>
                <a:ea typeface="Times New Roman" panose="02020603050405020304" pitchFamily="18" charset="0"/>
                <a:cs typeface="Arial" panose="020B0604020202020204" pitchFamily="34" charset="0"/>
              </a:rPr>
              <a:t>er</a:t>
            </a:r>
            <a:r>
              <a:rPr lang="fr-CA" dirty="0">
                <a:effectLst/>
                <a:latin typeface="Arial" panose="020B0604020202020204" pitchFamily="34" charset="0"/>
                <a:ea typeface="Times New Roman" panose="02020603050405020304" pitchFamily="18" charset="0"/>
                <a:cs typeface="Arial" panose="020B0604020202020204" pitchFamily="34" charset="0"/>
              </a:rPr>
              <a:t> avril 2023, ces montants sont répartis sur une période de 5 années.</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À défaut d’avoir engagé la totalité du budget prévu au cours d’un exercice financier, les sommes non engagées sont reportées à l’exercice financier suivant. Ce report ne peut s’appliquer au-delà du 30 mars </a:t>
            </a:r>
            <a:r>
              <a:rPr lang="fr-CA" dirty="0">
                <a:latin typeface="Arial" panose="020B0604020202020204" pitchFamily="34" charset="0"/>
                <a:ea typeface="Times New Roman" panose="02020603050405020304" pitchFamily="18" charset="0"/>
                <a:cs typeface="Arial" panose="020B0604020202020204" pitchFamily="34" charset="0"/>
              </a:rPr>
              <a:t>2028</a:t>
            </a:r>
            <a:r>
              <a:rPr lang="fr-CA" dirty="0">
                <a:effectLst/>
                <a:latin typeface="Arial" panose="020B0604020202020204" pitchFamily="34" charset="0"/>
                <a:ea typeface="Times New Roman" panose="02020603050405020304" pitchFamily="18" charset="0"/>
                <a:cs typeface="Arial" panose="020B0604020202020204" pitchFamily="34" charset="0"/>
              </a:rPr>
              <a:t>.</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E0661B6-7193-FFE0-6771-A2F50C798415}"/>
              </a:ext>
            </a:extLst>
          </p:cNvPr>
          <p:cNvSpPr>
            <a:spLocks noGrp="1"/>
          </p:cNvSpPr>
          <p:nvPr>
            <p:ph type="sldNum" sz="quarter" idx="12"/>
            <p:custDataLst>
              <p:tags r:id="rId5"/>
            </p:custDataLst>
          </p:nvPr>
        </p:nvSpPr>
        <p:spPr/>
        <p:txBody>
          <a:bodyPr/>
          <a:lstStyle/>
          <a:p>
            <a:fld id="{18D25734-BAAB-45B8-8828-031302FAFDE5}" type="slidenum">
              <a:rPr lang="fr-CA" smtClean="0"/>
              <a:t>95</a:t>
            </a:fld>
            <a:endParaRPr lang="fr-CA"/>
          </a:p>
        </p:txBody>
      </p:sp>
    </p:spTree>
    <p:extLst>
      <p:ext uri="{BB962C8B-B14F-4D97-AF65-F5344CB8AC3E}">
        <p14:creationId xmlns:p14="http://schemas.microsoft.com/office/powerpoint/2010/main" val="2227696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Autres régions aux prises avec des problèmes de MO</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682035" cy="4369273"/>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800" i="1" dirty="0">
                <a:effectLst/>
                <a:latin typeface="Arial" panose="020B0604020202020204" pitchFamily="34" charset="0"/>
                <a:ea typeface="Calibri" panose="020F0502020204030204" pitchFamily="34" charset="0"/>
                <a:cs typeface="Arial" panose="020B0604020202020204" pitchFamily="34" charset="0"/>
              </a:rPr>
              <a:t>(suite)</a:t>
            </a: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Les montants dédiés financent des initiatives convenues localement et approuvées par les parties nationales pour ces régions aux prises avec des problématiques particulières de main-d’œuvre.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Ces initiatives peuvent inclure notamment le versement d’un montant forfaitaire d’installation, une prime particulière pour enjeux frontaliers, des primes majorées, d’attraction ou de rétention ou d’autres initiatives visant à diminuer le recours à la main-d’œuvre indépendante. Les initiatives ne peuvent correspondre à du salaire et sont</a:t>
            </a:r>
            <a:r>
              <a:rPr lang="fr-CA" sz="1800" dirty="0">
                <a:effectLst/>
                <a:latin typeface="Arial" panose="020B0604020202020204" pitchFamily="34" charset="0"/>
                <a:ea typeface="Calibri" panose="020F0502020204030204" pitchFamily="34" charset="0"/>
                <a:cs typeface="Arial" panose="020B0604020202020204" pitchFamily="34" charset="0"/>
              </a:rPr>
              <a:t> </a:t>
            </a:r>
            <a:r>
              <a:rPr lang="fr-CA" sz="1800" dirty="0">
                <a:effectLst/>
                <a:latin typeface="Arial" panose="020B0604020202020204" pitchFamily="34" charset="0"/>
                <a:ea typeface="Times New Roman" panose="02020603050405020304" pitchFamily="18" charset="0"/>
                <a:cs typeface="Arial" panose="020B0604020202020204" pitchFamily="34" charset="0"/>
              </a:rPr>
              <a:t>non cotisables et non admissibles au régime de retraite.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Les initiatives peuvent être modifiées par les parties locales suivant l’accord des parties nationales en cours de convention collective afin de cibler des initiatives mieux adaptées à leurs enjeux régionaux.</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539750" algn="just"/>
            <a:r>
              <a:rPr lang="fr-CA" sz="1800" dirty="0">
                <a:effectLst/>
                <a:latin typeface="Arial" panose="020B0604020202020204" pitchFamily="34" charset="0"/>
                <a:ea typeface="Times New Roman" panose="02020603050405020304" pitchFamily="18" charset="0"/>
                <a:cs typeface="Arial" panose="020B0604020202020204" pitchFamily="34" charset="0"/>
              </a:rPr>
              <a:t>Un bilan est effectué auprès des parties nationales dans les quatre-vingt-dix (90) jours précédant l’échéance de la convention collective.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746147BA-4B91-A819-2B32-7FA55A010235}"/>
              </a:ext>
            </a:extLst>
          </p:cNvPr>
          <p:cNvSpPr>
            <a:spLocks noGrp="1"/>
          </p:cNvSpPr>
          <p:nvPr>
            <p:ph type="sldNum" sz="quarter" idx="12"/>
            <p:custDataLst>
              <p:tags r:id="rId5"/>
            </p:custDataLst>
          </p:nvPr>
        </p:nvSpPr>
        <p:spPr/>
        <p:txBody>
          <a:bodyPr/>
          <a:lstStyle/>
          <a:p>
            <a:fld id="{18D25734-BAAB-45B8-8828-031302FAFDE5}" type="slidenum">
              <a:rPr lang="fr-CA" smtClean="0"/>
              <a:t>96</a:t>
            </a:fld>
            <a:endParaRPr lang="fr-CA"/>
          </a:p>
        </p:txBody>
      </p:sp>
    </p:spTree>
    <p:extLst>
      <p:ext uri="{BB962C8B-B14F-4D97-AF65-F5344CB8AC3E}">
        <p14:creationId xmlns:p14="http://schemas.microsoft.com/office/powerpoint/2010/main" val="25161350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CEPI et CEPIA</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0989219" cy="2623795"/>
          </a:xfrm>
          <a:prstGeom prst="rect">
            <a:avLst/>
          </a:prstGeom>
          <a:noFill/>
        </p:spPr>
        <p:txBody>
          <a:bodyPr wrap="square">
            <a:spAutoFit/>
          </a:bodyPr>
          <a:lstStyle/>
          <a:p>
            <a:pPr lvl="0" algn="just">
              <a:lnSpc>
                <a:spcPct val="105000"/>
              </a:lnSpc>
              <a:spcAft>
                <a:spcPts val="800"/>
              </a:spcAft>
            </a:pPr>
            <a:r>
              <a:rPr lang="fr-CA" sz="1800" b="1" dirty="0">
                <a:effectLst/>
                <a:latin typeface="Arial" panose="020B0604020202020204" pitchFamily="34" charset="0"/>
                <a:ea typeface="Times New Roman" panose="02020603050405020304" pitchFamily="18" charset="0"/>
                <a:cs typeface="Arial" panose="020B0604020202020204" pitchFamily="34" charset="0"/>
              </a:rPr>
              <a:t>CEPI et CEPIA</a:t>
            </a:r>
          </a:p>
          <a:p>
            <a:pPr lvl="0" algn="just">
              <a:lnSpc>
                <a:spcPct val="105000"/>
              </a:lnSpc>
              <a:spcAft>
                <a:spcPts val="800"/>
              </a:spcAft>
            </a:pP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5000"/>
              </a:lnSpc>
              <a:spcAft>
                <a:spcPts val="800"/>
              </a:spcAft>
            </a:pPr>
            <a:r>
              <a:rPr lang="fr-CA" sz="1800" dirty="0">
                <a:effectLst/>
                <a:latin typeface="Arial" panose="020B0604020202020204" pitchFamily="34" charset="0"/>
                <a:ea typeface="Calibri" panose="020F0502020204030204" pitchFamily="34" charset="0"/>
                <a:cs typeface="Arial" panose="020B0604020202020204" pitchFamily="34" charset="0"/>
              </a:rPr>
              <a:t>Les personnes salariées à l’emploi du réseau (sans égard à la catégorie de personnel) bénéficieront du salaire le plus avantageux advenant le cas où elles obtiennent le titre d’emploi de candidat à l’exercice de la profession d’infirmière ou de candidat à l’exercice de la profession d’infirmière auxiliaire.</a:t>
            </a: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a:p>
            <a:pPr marR="66675" algn="just" fontAlgn="base"/>
            <a:r>
              <a:rPr lang="fr-CA" sz="1800" dirty="0">
                <a:effectLst/>
                <a:latin typeface="Arial" panose="020B0604020202020204" pitchFamily="34" charset="0"/>
                <a:ea typeface="Times New Roman" panose="02020603050405020304" pitchFamily="18" charset="0"/>
                <a:cs typeface="Arial" panose="020B0604020202020204" pitchFamily="34" charset="0"/>
              </a:rPr>
              <a:t> </a:t>
            </a:r>
          </a:p>
          <a:p>
            <a:endParaRPr lang="fr-CA" sz="3200" dirty="0"/>
          </a:p>
        </p:txBody>
      </p:sp>
      <p:sp>
        <p:nvSpPr>
          <p:cNvPr id="4" name="Espace réservé du numéro de diapositive 3">
            <a:extLst>
              <a:ext uri="{FF2B5EF4-FFF2-40B4-BE49-F238E27FC236}">
                <a16:creationId xmlns:a16="http://schemas.microsoft.com/office/drawing/2014/main" id="{6DE17A5E-9719-C256-DB31-7DE1AA18BE04}"/>
              </a:ext>
            </a:extLst>
          </p:cNvPr>
          <p:cNvSpPr>
            <a:spLocks noGrp="1"/>
          </p:cNvSpPr>
          <p:nvPr>
            <p:ph type="sldNum" sz="quarter" idx="12"/>
            <p:custDataLst>
              <p:tags r:id="rId5"/>
            </p:custDataLst>
          </p:nvPr>
        </p:nvSpPr>
        <p:spPr/>
        <p:txBody>
          <a:bodyPr/>
          <a:lstStyle/>
          <a:p>
            <a:fld id="{18D25734-BAAB-45B8-8828-031302FAFDE5}" type="slidenum">
              <a:rPr lang="fr-CA" smtClean="0"/>
              <a:t>97</a:t>
            </a:fld>
            <a:endParaRPr lang="fr-CA"/>
          </a:p>
        </p:txBody>
      </p:sp>
    </p:spTree>
    <p:extLst>
      <p:ext uri="{BB962C8B-B14F-4D97-AF65-F5344CB8AC3E}">
        <p14:creationId xmlns:p14="http://schemas.microsoft.com/office/powerpoint/2010/main" val="14303830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8">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74660"/>
          </a:xfrm>
          <a:prstGeom prst="rect">
            <a:avLst/>
          </a:prstGeom>
          <a:noFill/>
        </p:spPr>
        <p:txBody>
          <a:bodyPr wrap="square">
            <a:spAutoFit/>
          </a:bodyPr>
          <a:lstStyle/>
          <a:p>
            <a:pPr lvl="0" algn="ctr">
              <a:lnSpc>
                <a:spcPct val="107000"/>
              </a:lnSpc>
              <a:spcAft>
                <a:spcPts val="800"/>
              </a:spcAft>
            </a:pPr>
            <a:r>
              <a:rPr lang="fr-CA" sz="6600" b="1" dirty="0">
                <a:latin typeface="Arial" panose="020B0604020202020204" pitchFamily="34" charset="0"/>
                <a:ea typeface="Times New Roman" panose="02020603050405020304" pitchFamily="18" charset="0"/>
                <a:cs typeface="Times New Roman" panose="02020603050405020304" pitchFamily="18" charset="0"/>
              </a:rPr>
              <a:t>MESURES SPÉCIFIQUES</a:t>
            </a:r>
          </a:p>
          <a:p>
            <a:pPr lvl="0" algn="ctr">
              <a:lnSpc>
                <a:spcPct val="107000"/>
              </a:lnSpc>
              <a:spcAft>
                <a:spcPts val="800"/>
              </a:spcAft>
            </a:pPr>
            <a:r>
              <a:rPr lang="fr-CA" sz="6600" b="1" dirty="0">
                <a:effectLst/>
                <a:latin typeface="Arial" panose="020B0604020202020204" pitchFamily="34" charset="0"/>
                <a:ea typeface="Times New Roman" panose="02020603050405020304" pitchFamily="18" charset="0"/>
                <a:cs typeface="Times New Roman" panose="02020603050405020304" pitchFamily="18" charset="0"/>
              </a:rPr>
              <a:t>CATÉGORIE 1</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custDataLst>
              <p:tags r:id="rId5"/>
            </p:custDataLst>
          </p:nvPr>
        </p:nvSpPr>
        <p:spPr/>
        <p:txBody>
          <a:bodyPr/>
          <a:lstStyle/>
          <a:p>
            <a:fld id="{18D25734-BAAB-45B8-8828-031302FAFDE5}" type="slidenum">
              <a:rPr lang="fr-CA" smtClean="0"/>
              <a:t>98</a:t>
            </a:fld>
            <a:endParaRPr lang="fr-CA"/>
          </a:p>
        </p:txBody>
      </p:sp>
    </p:spTree>
    <p:extLst>
      <p:ext uri="{BB962C8B-B14F-4D97-AF65-F5344CB8AC3E}">
        <p14:creationId xmlns:p14="http://schemas.microsoft.com/office/powerpoint/2010/main" val="21519616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dirty="0"/>
              <a:t>Transport néonatal</a:t>
            </a: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61744" y="1118013"/>
            <a:ext cx="11141619" cy="4781822"/>
          </a:xfrm>
          <a:prstGeom prst="rect">
            <a:avLst/>
          </a:prstGeom>
          <a:noFill/>
        </p:spPr>
        <p:txBody>
          <a:bodyPr wrap="square">
            <a:spAutoFit/>
          </a:bodyPr>
          <a:lstStyle/>
          <a:p>
            <a:pPr algn="just"/>
            <a:r>
              <a:rPr lang="fr-CA" b="1" dirty="0">
                <a:effectLst/>
                <a:latin typeface="Arial" panose="020B0604020202020204" pitchFamily="34" charset="0"/>
                <a:ea typeface="Times New Roman" panose="02020603050405020304" pitchFamily="18" charset="0"/>
                <a:cs typeface="Arial" panose="020B0604020202020204" pitchFamily="34" charset="0"/>
              </a:rPr>
              <a:t>Création d’un comit</a:t>
            </a:r>
            <a:r>
              <a:rPr lang="fr-CA" b="1" dirty="0">
                <a:latin typeface="Arial" panose="020B0604020202020204" pitchFamily="34" charset="0"/>
                <a:ea typeface="Times New Roman" panose="02020603050405020304" pitchFamily="18" charset="0"/>
                <a:cs typeface="Arial" panose="020B0604020202020204" pitchFamily="34" charset="0"/>
              </a:rPr>
              <a:t>é national de travail concernant le transport néonatal au centre hospitalier universitaire Sainte-Justine</a:t>
            </a:r>
            <a:r>
              <a:rPr lang="fr-CA" b="1" dirty="0">
                <a:effectLst/>
                <a:latin typeface="Arial" panose="020B0604020202020204" pitchFamily="34" charset="0"/>
                <a:ea typeface="Times New Roman" panose="02020603050405020304" pitchFamily="18" charset="0"/>
                <a:cs typeface="Arial" panose="020B0604020202020204" pitchFamily="34" charset="0"/>
              </a:rPr>
              <a:t> (CHUSJ) </a:t>
            </a:r>
          </a:p>
          <a:p>
            <a:pPr algn="just"/>
            <a:endParaRPr lang="fr-CA" b="1" dirty="0">
              <a:latin typeface="Arial" panose="020B0604020202020204" pitchFamily="34" charset="0"/>
              <a:ea typeface="Times New Roman" panose="02020603050405020304" pitchFamily="18" charset="0"/>
              <a:cs typeface="Arial" panose="020B0604020202020204" pitchFamily="34" charset="0"/>
            </a:endParaRPr>
          </a:p>
          <a:p>
            <a:pPr algn="just"/>
            <a:r>
              <a:rPr lang="fr-CA" dirty="0">
                <a:effectLst/>
                <a:latin typeface="Arial" panose="020B0604020202020204" pitchFamily="34" charset="0"/>
                <a:ea typeface="Times New Roman" panose="02020603050405020304" pitchFamily="18" charset="0"/>
                <a:cs typeface="Arial" panose="020B0604020202020204" pitchFamily="34" charset="0"/>
              </a:rPr>
              <a:t>Mandats</a:t>
            </a:r>
          </a:p>
          <a:p>
            <a:pPr algn="just"/>
            <a:r>
              <a:rPr lang="fr-CA" b="1" dirty="0">
                <a:effectLst/>
                <a:latin typeface="Arial" panose="020B0604020202020204" pitchFamily="34" charset="0"/>
                <a:ea typeface="Times New Roman" panose="02020603050405020304" pitchFamily="18" charset="0"/>
                <a:cs typeface="Arial" panose="020B0604020202020204" pitchFamily="34" charset="0"/>
              </a:rPr>
              <a:t> </a:t>
            </a:r>
            <a:r>
              <a:rPr lang="fr-CA" dirty="0">
                <a:effectLst/>
                <a:latin typeface="Arial" panose="020B0604020202020204" pitchFamily="34" charset="0"/>
                <a:ea typeface="ArialMT"/>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D’étudier et d’analyser les conditions d’exercice des inhalothérapeutes et infirmières dédiées au transport néonatal du CHUSJ;</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D’étudier la charge de travail des personnes salariées affectées à ces transports;</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D’</a:t>
            </a:r>
            <a:r>
              <a:rPr lang="fr-CA" dirty="0">
                <a:effectLst/>
                <a:latin typeface="Arial" panose="020B0604020202020204" pitchFamily="34" charset="0"/>
                <a:ea typeface="Calibri" panose="020F0502020204030204" pitchFamily="34" charset="0"/>
                <a:cs typeface="Arial" panose="020B0604020202020204" pitchFamily="34" charset="0"/>
              </a:rPr>
              <a:t>analyser les besoins et les exigences spécifiques liés au transport néonatal</a:t>
            </a:r>
            <a:r>
              <a:rPr lang="fr-CA" dirty="0">
                <a:effectLst/>
                <a:latin typeface="Arial" panose="020B0604020202020204" pitchFamily="34" charset="0"/>
                <a:ea typeface="ArialMT"/>
                <a:cs typeface="Arial" panose="020B0604020202020204" pitchFamily="34" charset="0"/>
              </a:rPr>
              <a:t>;</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De faire les constats quant à la situation particulière reliée au transport néonatal;</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De discuter de tout autre sujet convenu entre les parties concernant le transport néonatal;</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pPr>
            <a:r>
              <a:rPr lang="fr-CA" dirty="0">
                <a:effectLst/>
                <a:latin typeface="Arial" panose="020B0604020202020204" pitchFamily="34" charset="0"/>
                <a:ea typeface="ArialMT"/>
                <a:cs typeface="Arial" panose="020B0604020202020204" pitchFamily="34" charset="0"/>
              </a:rPr>
              <a:t>Produire un rapport sur les travaux avec recommandations aux parties négociantes au plus tard dix-huit (18) mois avant l’échéance de la convention collective.</a:t>
            </a:r>
            <a:endParaRPr lang="fr-CA" dirty="0">
              <a:effectLst/>
              <a:latin typeface="Arial" panose="020B0604020202020204" pitchFamily="34" charset="0"/>
              <a:ea typeface="Calibri" panose="020F0502020204030204" pitchFamily="34" charset="0"/>
              <a:cs typeface="Arial" panose="020B0604020202020204" pitchFamily="34" charset="0"/>
            </a:endParaRPr>
          </a:p>
          <a:p>
            <a:pPr algn="just"/>
            <a:r>
              <a:rPr lang="fr-CA" dirty="0">
                <a:effectLst/>
                <a:latin typeface="Arial" panose="020B0604020202020204" pitchFamily="34" charset="0"/>
                <a:ea typeface="ArialMT"/>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Arial" panose="020B0604020202020204" pitchFamily="34" charset="0"/>
            </a:endParaRPr>
          </a:p>
          <a:p>
            <a:endParaRPr lang="fr-CA" sz="3600" dirty="0"/>
          </a:p>
        </p:txBody>
      </p:sp>
      <p:sp>
        <p:nvSpPr>
          <p:cNvPr id="4" name="Espace réservé du numéro de diapositive 3">
            <a:extLst>
              <a:ext uri="{FF2B5EF4-FFF2-40B4-BE49-F238E27FC236}">
                <a16:creationId xmlns:a16="http://schemas.microsoft.com/office/drawing/2014/main" id="{E22C62C6-9CB1-F159-8A78-3AE0C546DC2C}"/>
              </a:ext>
            </a:extLst>
          </p:cNvPr>
          <p:cNvSpPr>
            <a:spLocks noGrp="1"/>
          </p:cNvSpPr>
          <p:nvPr>
            <p:ph type="sldNum" sz="quarter" idx="12"/>
            <p:custDataLst>
              <p:tags r:id="rId5"/>
            </p:custDataLst>
          </p:nvPr>
        </p:nvSpPr>
        <p:spPr/>
        <p:txBody>
          <a:bodyPr/>
          <a:lstStyle/>
          <a:p>
            <a:fld id="{18D25734-BAAB-45B8-8828-031302FAFDE5}" type="slidenum">
              <a:rPr lang="fr-CA" smtClean="0"/>
              <a:t>99</a:t>
            </a:fld>
            <a:endParaRPr lang="fr-CA" dirty="0"/>
          </a:p>
        </p:txBody>
      </p:sp>
    </p:spTree>
    <p:extLst>
      <p:ext uri="{BB962C8B-B14F-4D97-AF65-F5344CB8AC3E}">
        <p14:creationId xmlns:p14="http://schemas.microsoft.com/office/powerpoint/2010/main" val="23467160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3"/>
</p:tagLst>
</file>

<file path=ppt/tags/tag117.xml><?xml version="1.0" encoding="utf-8"?>
<p:tagLst xmlns:a="http://schemas.openxmlformats.org/drawingml/2006/main" xmlns:r="http://schemas.openxmlformats.org/officeDocument/2006/relationships" xmlns:p="http://schemas.openxmlformats.org/presentationml/2006/main">
  <p:tag name="NUM" val="4"/>
</p:tagLst>
</file>

<file path=ppt/tags/tag118.xml><?xml version="1.0" encoding="utf-8"?>
<p:tagLst xmlns:a="http://schemas.openxmlformats.org/drawingml/2006/main" xmlns:r="http://schemas.openxmlformats.org/officeDocument/2006/relationships" xmlns:p="http://schemas.openxmlformats.org/presentationml/2006/main">
  <p:tag name="NUM" val="5"/>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3"/>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5"/>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3"/>
</p:tagLst>
</file>

<file path=ppt/tags/tag132.xml><?xml version="1.0" encoding="utf-8"?>
<p:tagLst xmlns:a="http://schemas.openxmlformats.org/drawingml/2006/main" xmlns:r="http://schemas.openxmlformats.org/officeDocument/2006/relationships" xmlns:p="http://schemas.openxmlformats.org/presentationml/2006/main">
  <p:tag name="NUM" val="4"/>
</p:tagLst>
</file>

<file path=ppt/tags/tag133.xml><?xml version="1.0" encoding="utf-8"?>
<p:tagLst xmlns:a="http://schemas.openxmlformats.org/drawingml/2006/main" xmlns:r="http://schemas.openxmlformats.org/officeDocument/2006/relationships" xmlns:p="http://schemas.openxmlformats.org/presentationml/2006/main">
  <p:tag name="NUM" val="5"/>
</p:tagLst>
</file>

<file path=ppt/tags/tag134.xml><?xml version="1.0" encoding="utf-8"?>
<p:tagLst xmlns:a="http://schemas.openxmlformats.org/drawingml/2006/main" xmlns:r="http://schemas.openxmlformats.org/officeDocument/2006/relationships" xmlns:p="http://schemas.openxmlformats.org/presentationml/2006/main">
  <p:tag name="NUM" val="1"/>
</p:tagLst>
</file>

<file path=ppt/tags/tag135.xml><?xml version="1.0" encoding="utf-8"?>
<p:tagLst xmlns:a="http://schemas.openxmlformats.org/drawingml/2006/main" xmlns:r="http://schemas.openxmlformats.org/officeDocument/2006/relationships" xmlns:p="http://schemas.openxmlformats.org/presentationml/2006/main">
  <p:tag name="NUM" val="2"/>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4"/>
</p:tagLst>
</file>

<file path=ppt/tags/tag138.xml><?xml version="1.0" encoding="utf-8"?>
<p:tagLst xmlns:a="http://schemas.openxmlformats.org/drawingml/2006/main" xmlns:r="http://schemas.openxmlformats.org/officeDocument/2006/relationships" xmlns:p="http://schemas.openxmlformats.org/presentationml/2006/main">
  <p:tag name="NUM" val="5"/>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3"/>
</p:tagLst>
</file>

<file path=ppt/tags/tag142.xml><?xml version="1.0" encoding="utf-8"?>
<p:tagLst xmlns:a="http://schemas.openxmlformats.org/drawingml/2006/main" xmlns:r="http://schemas.openxmlformats.org/officeDocument/2006/relationships" xmlns:p="http://schemas.openxmlformats.org/presentationml/2006/main">
  <p:tag name="NUM" val="4"/>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2"/>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4"/>
</p:tagLst>
</file>

<file path=ppt/tags/tag148.xml><?xml version="1.0" encoding="utf-8"?>
<p:tagLst xmlns:a="http://schemas.openxmlformats.org/drawingml/2006/main" xmlns:r="http://schemas.openxmlformats.org/officeDocument/2006/relationships" xmlns:p="http://schemas.openxmlformats.org/presentationml/2006/main">
  <p:tag name="NUM" val="5"/>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4"/>
</p:tagLst>
</file>

<file path=ppt/tags/tag153.xml><?xml version="1.0" encoding="utf-8"?>
<p:tagLst xmlns:a="http://schemas.openxmlformats.org/drawingml/2006/main" xmlns:r="http://schemas.openxmlformats.org/officeDocument/2006/relationships" xmlns:p="http://schemas.openxmlformats.org/presentationml/2006/main">
  <p:tag name="NUM" val="5"/>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5"/>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5"/>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2"/>
</p:tagLst>
</file>

<file path=ppt/tags/tag166.xml><?xml version="1.0" encoding="utf-8"?>
<p:tagLst xmlns:a="http://schemas.openxmlformats.org/drawingml/2006/main" xmlns:r="http://schemas.openxmlformats.org/officeDocument/2006/relationships" xmlns:p="http://schemas.openxmlformats.org/presentationml/2006/main">
  <p:tag name="NUM" val="3"/>
</p:tagLst>
</file>

<file path=ppt/tags/tag167.xml><?xml version="1.0" encoding="utf-8"?>
<p:tagLst xmlns:a="http://schemas.openxmlformats.org/drawingml/2006/main" xmlns:r="http://schemas.openxmlformats.org/officeDocument/2006/relationships" xmlns:p="http://schemas.openxmlformats.org/presentationml/2006/main">
  <p:tag name="NUM" val="4"/>
</p:tagLst>
</file>

<file path=ppt/tags/tag168.xml><?xml version="1.0" encoding="utf-8"?>
<p:tagLst xmlns:a="http://schemas.openxmlformats.org/drawingml/2006/main" xmlns:r="http://schemas.openxmlformats.org/officeDocument/2006/relationships" xmlns:p="http://schemas.openxmlformats.org/presentationml/2006/main">
  <p:tag name="NUM" val="5"/>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1"/>
</p:tagLst>
</file>

<file path=ppt/tags/tag175.xml><?xml version="1.0" encoding="utf-8"?>
<p:tagLst xmlns:a="http://schemas.openxmlformats.org/drawingml/2006/main" xmlns:r="http://schemas.openxmlformats.org/officeDocument/2006/relationships" xmlns:p="http://schemas.openxmlformats.org/presentationml/2006/main">
  <p:tag name="NUM" val="2"/>
</p:tagLst>
</file>

<file path=ppt/tags/tag176.xml><?xml version="1.0" encoding="utf-8"?>
<p:tagLst xmlns:a="http://schemas.openxmlformats.org/drawingml/2006/main" xmlns:r="http://schemas.openxmlformats.org/officeDocument/2006/relationships" xmlns:p="http://schemas.openxmlformats.org/presentationml/2006/main">
  <p:tag name="NUM" val="3"/>
</p:tagLst>
</file>

<file path=ppt/tags/tag177.xml><?xml version="1.0" encoding="utf-8"?>
<p:tagLst xmlns:a="http://schemas.openxmlformats.org/drawingml/2006/main" xmlns:r="http://schemas.openxmlformats.org/officeDocument/2006/relationships" xmlns:p="http://schemas.openxmlformats.org/presentationml/2006/main">
  <p:tag name="NUM" val="4"/>
</p:tagLst>
</file>

<file path=ppt/tags/tag178.xml><?xml version="1.0" encoding="utf-8"?>
<p:tagLst xmlns:a="http://schemas.openxmlformats.org/drawingml/2006/main" xmlns:r="http://schemas.openxmlformats.org/officeDocument/2006/relationships" xmlns:p="http://schemas.openxmlformats.org/presentationml/2006/main">
  <p:tag name="NUM" val="5"/>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3"/>
</p:tagLst>
</file>

<file path=ppt/tags/tag182.xml><?xml version="1.0" encoding="utf-8"?>
<p:tagLst xmlns:a="http://schemas.openxmlformats.org/drawingml/2006/main" xmlns:r="http://schemas.openxmlformats.org/officeDocument/2006/relationships" xmlns:p="http://schemas.openxmlformats.org/presentationml/2006/main">
  <p:tag name="NUM" val="4"/>
</p:tagLst>
</file>

<file path=ppt/tags/tag183.xml><?xml version="1.0" encoding="utf-8"?>
<p:tagLst xmlns:a="http://schemas.openxmlformats.org/drawingml/2006/main" xmlns:r="http://schemas.openxmlformats.org/officeDocument/2006/relationships" xmlns:p="http://schemas.openxmlformats.org/presentationml/2006/main">
  <p:tag name="NUM" val="5"/>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3"/>
</p:tagLst>
</file>

<file path=ppt/tags/tag187.xml><?xml version="1.0" encoding="utf-8"?>
<p:tagLst xmlns:a="http://schemas.openxmlformats.org/drawingml/2006/main" xmlns:r="http://schemas.openxmlformats.org/officeDocument/2006/relationships" xmlns:p="http://schemas.openxmlformats.org/presentationml/2006/main">
  <p:tag name="NUM" val="4"/>
</p:tagLst>
</file>

<file path=ppt/tags/tag188.xml><?xml version="1.0" encoding="utf-8"?>
<p:tagLst xmlns:a="http://schemas.openxmlformats.org/drawingml/2006/main" xmlns:r="http://schemas.openxmlformats.org/officeDocument/2006/relationships" xmlns:p="http://schemas.openxmlformats.org/presentationml/2006/main">
  <p:tag name="NUM" val="5"/>
</p:tagLst>
</file>

<file path=ppt/tags/tag189.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2"/>
</p:tagLst>
</file>

<file path=ppt/tags/tag191.xml><?xml version="1.0" encoding="utf-8"?>
<p:tagLst xmlns:a="http://schemas.openxmlformats.org/drawingml/2006/main" xmlns:r="http://schemas.openxmlformats.org/officeDocument/2006/relationships" xmlns:p="http://schemas.openxmlformats.org/presentationml/2006/main">
  <p:tag name="NUM" val="3"/>
</p:tagLst>
</file>

<file path=ppt/tags/tag192.xml><?xml version="1.0" encoding="utf-8"?>
<p:tagLst xmlns:a="http://schemas.openxmlformats.org/drawingml/2006/main" xmlns:r="http://schemas.openxmlformats.org/officeDocument/2006/relationships" xmlns:p="http://schemas.openxmlformats.org/presentationml/2006/main">
  <p:tag name="NUM" val="4"/>
</p:tagLst>
</file>

<file path=ppt/tags/tag193.xml><?xml version="1.0" encoding="utf-8"?>
<p:tagLst xmlns:a="http://schemas.openxmlformats.org/drawingml/2006/main" xmlns:r="http://schemas.openxmlformats.org/officeDocument/2006/relationships" xmlns:p="http://schemas.openxmlformats.org/presentationml/2006/main">
  <p:tag name="NUM" val="5"/>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3"/>
</p:tagLst>
</file>

<file path=ppt/tags/tag197.xml><?xml version="1.0" encoding="utf-8"?>
<p:tagLst xmlns:a="http://schemas.openxmlformats.org/drawingml/2006/main" xmlns:r="http://schemas.openxmlformats.org/officeDocument/2006/relationships" xmlns:p="http://schemas.openxmlformats.org/presentationml/2006/main">
  <p:tag name="NUM" val="4"/>
</p:tagLst>
</file>

<file path=ppt/tags/tag198.xml><?xml version="1.0" encoding="utf-8"?>
<p:tagLst xmlns:a="http://schemas.openxmlformats.org/drawingml/2006/main" xmlns:r="http://schemas.openxmlformats.org/officeDocument/2006/relationships" xmlns:p="http://schemas.openxmlformats.org/presentationml/2006/main">
  <p:tag name="NUM" val="5"/>
</p:tagLst>
</file>

<file path=ppt/tags/tag19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00.xml><?xml version="1.0" encoding="utf-8"?>
<p:tagLst xmlns:a="http://schemas.openxmlformats.org/drawingml/2006/main" xmlns:r="http://schemas.openxmlformats.org/officeDocument/2006/relationships" xmlns:p="http://schemas.openxmlformats.org/presentationml/2006/main">
  <p:tag name="NUM" val="2"/>
</p:tagLst>
</file>

<file path=ppt/tags/tag201.xml><?xml version="1.0" encoding="utf-8"?>
<p:tagLst xmlns:a="http://schemas.openxmlformats.org/drawingml/2006/main" xmlns:r="http://schemas.openxmlformats.org/officeDocument/2006/relationships" xmlns:p="http://schemas.openxmlformats.org/presentationml/2006/main">
  <p:tag name="NUM" val="3"/>
</p:tagLst>
</file>

<file path=ppt/tags/tag202.xml><?xml version="1.0" encoding="utf-8"?>
<p:tagLst xmlns:a="http://schemas.openxmlformats.org/drawingml/2006/main" xmlns:r="http://schemas.openxmlformats.org/officeDocument/2006/relationships" xmlns:p="http://schemas.openxmlformats.org/presentationml/2006/main">
  <p:tag name="NUM" val="4"/>
</p:tagLst>
</file>

<file path=ppt/tags/tag203.xml><?xml version="1.0" encoding="utf-8"?>
<p:tagLst xmlns:a="http://schemas.openxmlformats.org/drawingml/2006/main" xmlns:r="http://schemas.openxmlformats.org/officeDocument/2006/relationships" xmlns:p="http://schemas.openxmlformats.org/presentationml/2006/main">
  <p:tag name="NUM" val="5"/>
</p:tagLst>
</file>

<file path=ppt/tags/tag204.xml><?xml version="1.0" encoding="utf-8"?>
<p:tagLst xmlns:a="http://schemas.openxmlformats.org/drawingml/2006/main" xmlns:r="http://schemas.openxmlformats.org/officeDocument/2006/relationships" xmlns:p="http://schemas.openxmlformats.org/presentationml/2006/main">
  <p:tag name="NUM" val="1"/>
</p:tagLst>
</file>

<file path=ppt/tags/tag205.xml><?xml version="1.0" encoding="utf-8"?>
<p:tagLst xmlns:a="http://schemas.openxmlformats.org/drawingml/2006/main" xmlns:r="http://schemas.openxmlformats.org/officeDocument/2006/relationships" xmlns:p="http://schemas.openxmlformats.org/presentationml/2006/main">
  <p:tag name="NUM" val="2"/>
</p:tagLst>
</file>

<file path=ppt/tags/tag206.xml><?xml version="1.0" encoding="utf-8"?>
<p:tagLst xmlns:a="http://schemas.openxmlformats.org/drawingml/2006/main" xmlns:r="http://schemas.openxmlformats.org/officeDocument/2006/relationships" xmlns:p="http://schemas.openxmlformats.org/presentationml/2006/main">
  <p:tag name="NUM" val="3"/>
</p:tagLst>
</file>

<file path=ppt/tags/tag207.xml><?xml version="1.0" encoding="utf-8"?>
<p:tagLst xmlns:a="http://schemas.openxmlformats.org/drawingml/2006/main" xmlns:r="http://schemas.openxmlformats.org/officeDocument/2006/relationships" xmlns:p="http://schemas.openxmlformats.org/presentationml/2006/main">
  <p:tag name="NUM" val="4"/>
</p:tagLst>
</file>

<file path=ppt/tags/tag208.xml><?xml version="1.0" encoding="utf-8"?>
<p:tagLst xmlns:a="http://schemas.openxmlformats.org/drawingml/2006/main" xmlns:r="http://schemas.openxmlformats.org/officeDocument/2006/relationships" xmlns:p="http://schemas.openxmlformats.org/presentationml/2006/main">
  <p:tag name="NUM" val="5"/>
</p:tagLst>
</file>

<file path=ppt/tags/tag209.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10.xml><?xml version="1.0" encoding="utf-8"?>
<p:tagLst xmlns:a="http://schemas.openxmlformats.org/drawingml/2006/main" xmlns:r="http://schemas.openxmlformats.org/officeDocument/2006/relationships" xmlns:p="http://schemas.openxmlformats.org/presentationml/2006/main">
  <p:tag name="NUM" val="2"/>
</p:tagLst>
</file>

<file path=ppt/tags/tag211.xml><?xml version="1.0" encoding="utf-8"?>
<p:tagLst xmlns:a="http://schemas.openxmlformats.org/drawingml/2006/main" xmlns:r="http://schemas.openxmlformats.org/officeDocument/2006/relationships" xmlns:p="http://schemas.openxmlformats.org/presentationml/2006/main">
  <p:tag name="NUM" val="3"/>
</p:tagLst>
</file>

<file path=ppt/tags/tag212.xml><?xml version="1.0" encoding="utf-8"?>
<p:tagLst xmlns:a="http://schemas.openxmlformats.org/drawingml/2006/main" xmlns:r="http://schemas.openxmlformats.org/officeDocument/2006/relationships" xmlns:p="http://schemas.openxmlformats.org/presentationml/2006/main">
  <p:tag name="NUM" val="4"/>
</p:tagLst>
</file>

<file path=ppt/tags/tag213.xml><?xml version="1.0" encoding="utf-8"?>
<p:tagLst xmlns:a="http://schemas.openxmlformats.org/drawingml/2006/main" xmlns:r="http://schemas.openxmlformats.org/officeDocument/2006/relationships" xmlns:p="http://schemas.openxmlformats.org/presentationml/2006/main">
  <p:tag name="NUM" val="5"/>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3"/>
</p:tagLst>
</file>

<file path=ppt/tags/tag217.xml><?xml version="1.0" encoding="utf-8"?>
<p:tagLst xmlns:a="http://schemas.openxmlformats.org/drawingml/2006/main" xmlns:r="http://schemas.openxmlformats.org/officeDocument/2006/relationships" xmlns:p="http://schemas.openxmlformats.org/presentationml/2006/main">
  <p:tag name="NUM" val="4"/>
</p:tagLst>
</file>

<file path=ppt/tags/tag218.xml><?xml version="1.0" encoding="utf-8"?>
<p:tagLst xmlns:a="http://schemas.openxmlformats.org/drawingml/2006/main" xmlns:r="http://schemas.openxmlformats.org/officeDocument/2006/relationships" xmlns:p="http://schemas.openxmlformats.org/presentationml/2006/main">
  <p:tag name="NUM" val="5"/>
</p:tagLst>
</file>

<file path=ppt/tags/tag219.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20.xml><?xml version="1.0" encoding="utf-8"?>
<p:tagLst xmlns:a="http://schemas.openxmlformats.org/drawingml/2006/main" xmlns:r="http://schemas.openxmlformats.org/officeDocument/2006/relationships" xmlns:p="http://schemas.openxmlformats.org/presentationml/2006/main">
  <p:tag name="NUM" val="2"/>
</p:tagLst>
</file>

<file path=ppt/tags/tag221.xml><?xml version="1.0" encoding="utf-8"?>
<p:tagLst xmlns:a="http://schemas.openxmlformats.org/drawingml/2006/main" xmlns:r="http://schemas.openxmlformats.org/officeDocument/2006/relationships" xmlns:p="http://schemas.openxmlformats.org/presentationml/2006/main">
  <p:tag name="NUM" val="3"/>
</p:tagLst>
</file>

<file path=ppt/tags/tag222.xml><?xml version="1.0" encoding="utf-8"?>
<p:tagLst xmlns:a="http://schemas.openxmlformats.org/drawingml/2006/main" xmlns:r="http://schemas.openxmlformats.org/officeDocument/2006/relationships" xmlns:p="http://schemas.openxmlformats.org/presentationml/2006/main">
  <p:tag name="NUM" val="4"/>
</p:tagLst>
</file>

<file path=ppt/tags/tag223.xml><?xml version="1.0" encoding="utf-8"?>
<p:tagLst xmlns:a="http://schemas.openxmlformats.org/drawingml/2006/main" xmlns:r="http://schemas.openxmlformats.org/officeDocument/2006/relationships" xmlns:p="http://schemas.openxmlformats.org/presentationml/2006/main">
  <p:tag name="NUM" val="5"/>
</p:tagLst>
</file>

<file path=ppt/tags/tag224.xml><?xml version="1.0" encoding="utf-8"?>
<p:tagLst xmlns:a="http://schemas.openxmlformats.org/drawingml/2006/main" xmlns:r="http://schemas.openxmlformats.org/officeDocument/2006/relationships" xmlns:p="http://schemas.openxmlformats.org/presentationml/2006/main">
  <p:tag name="NUM" val="1"/>
</p:tagLst>
</file>

<file path=ppt/tags/tag225.xml><?xml version="1.0" encoding="utf-8"?>
<p:tagLst xmlns:a="http://schemas.openxmlformats.org/drawingml/2006/main" xmlns:r="http://schemas.openxmlformats.org/officeDocument/2006/relationships" xmlns:p="http://schemas.openxmlformats.org/presentationml/2006/main">
  <p:tag name="NUM" val="2"/>
</p:tagLst>
</file>

<file path=ppt/tags/tag226.xml><?xml version="1.0" encoding="utf-8"?>
<p:tagLst xmlns:a="http://schemas.openxmlformats.org/drawingml/2006/main" xmlns:r="http://schemas.openxmlformats.org/officeDocument/2006/relationships" xmlns:p="http://schemas.openxmlformats.org/presentationml/2006/main">
  <p:tag name="NUM" val="3"/>
</p:tagLst>
</file>

<file path=ppt/tags/tag227.xml><?xml version="1.0" encoding="utf-8"?>
<p:tagLst xmlns:a="http://schemas.openxmlformats.org/drawingml/2006/main" xmlns:r="http://schemas.openxmlformats.org/officeDocument/2006/relationships" xmlns:p="http://schemas.openxmlformats.org/presentationml/2006/main">
  <p:tag name="NUM" val="4"/>
</p:tagLst>
</file>

<file path=ppt/tags/tag228.xml><?xml version="1.0" encoding="utf-8"?>
<p:tagLst xmlns:a="http://schemas.openxmlformats.org/drawingml/2006/main" xmlns:r="http://schemas.openxmlformats.org/officeDocument/2006/relationships" xmlns:p="http://schemas.openxmlformats.org/presentationml/2006/main">
  <p:tag name="NUM" val="5"/>
</p:tagLst>
</file>

<file path=ppt/tags/tag229.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30.xml><?xml version="1.0" encoding="utf-8"?>
<p:tagLst xmlns:a="http://schemas.openxmlformats.org/drawingml/2006/main" xmlns:r="http://schemas.openxmlformats.org/officeDocument/2006/relationships" xmlns:p="http://schemas.openxmlformats.org/presentationml/2006/main">
  <p:tag name="NUM" val="2"/>
</p:tagLst>
</file>

<file path=ppt/tags/tag231.xml><?xml version="1.0" encoding="utf-8"?>
<p:tagLst xmlns:a="http://schemas.openxmlformats.org/drawingml/2006/main" xmlns:r="http://schemas.openxmlformats.org/officeDocument/2006/relationships" xmlns:p="http://schemas.openxmlformats.org/presentationml/2006/main">
  <p:tag name="NUM" val="3"/>
</p:tagLst>
</file>

<file path=ppt/tags/tag232.xml><?xml version="1.0" encoding="utf-8"?>
<p:tagLst xmlns:a="http://schemas.openxmlformats.org/drawingml/2006/main" xmlns:r="http://schemas.openxmlformats.org/officeDocument/2006/relationships" xmlns:p="http://schemas.openxmlformats.org/presentationml/2006/main">
  <p:tag name="NUM" val="4"/>
</p:tagLst>
</file>

<file path=ppt/tags/tag233.xml><?xml version="1.0" encoding="utf-8"?>
<p:tagLst xmlns:a="http://schemas.openxmlformats.org/drawingml/2006/main" xmlns:r="http://schemas.openxmlformats.org/officeDocument/2006/relationships" xmlns:p="http://schemas.openxmlformats.org/presentationml/2006/main">
  <p:tag name="NUM" val="5"/>
</p:tagLst>
</file>

<file path=ppt/tags/tag234.xml><?xml version="1.0" encoding="utf-8"?>
<p:tagLst xmlns:a="http://schemas.openxmlformats.org/drawingml/2006/main" xmlns:r="http://schemas.openxmlformats.org/officeDocument/2006/relationships" xmlns:p="http://schemas.openxmlformats.org/presentationml/2006/main">
  <p:tag name="NUM" val="1"/>
</p:tagLst>
</file>

<file path=ppt/tags/tag235.xml><?xml version="1.0" encoding="utf-8"?>
<p:tagLst xmlns:a="http://schemas.openxmlformats.org/drawingml/2006/main" xmlns:r="http://schemas.openxmlformats.org/officeDocument/2006/relationships" xmlns:p="http://schemas.openxmlformats.org/presentationml/2006/main">
  <p:tag name="NUM" val="2"/>
</p:tagLst>
</file>

<file path=ppt/tags/tag236.xml><?xml version="1.0" encoding="utf-8"?>
<p:tagLst xmlns:a="http://schemas.openxmlformats.org/drawingml/2006/main" xmlns:r="http://schemas.openxmlformats.org/officeDocument/2006/relationships" xmlns:p="http://schemas.openxmlformats.org/presentationml/2006/main">
  <p:tag name="NUM" val="3"/>
</p:tagLst>
</file>

<file path=ppt/tags/tag237.xml><?xml version="1.0" encoding="utf-8"?>
<p:tagLst xmlns:a="http://schemas.openxmlformats.org/drawingml/2006/main" xmlns:r="http://schemas.openxmlformats.org/officeDocument/2006/relationships" xmlns:p="http://schemas.openxmlformats.org/presentationml/2006/main">
  <p:tag name="NUM" val="4"/>
</p:tagLst>
</file>

<file path=ppt/tags/tag238.xml><?xml version="1.0" encoding="utf-8"?>
<p:tagLst xmlns:a="http://schemas.openxmlformats.org/drawingml/2006/main" xmlns:r="http://schemas.openxmlformats.org/officeDocument/2006/relationships" xmlns:p="http://schemas.openxmlformats.org/presentationml/2006/main">
  <p:tag name="NUM" val="5"/>
</p:tagLst>
</file>

<file path=ppt/tags/tag239.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40.xml><?xml version="1.0" encoding="utf-8"?>
<p:tagLst xmlns:a="http://schemas.openxmlformats.org/drawingml/2006/main" xmlns:r="http://schemas.openxmlformats.org/officeDocument/2006/relationships" xmlns:p="http://schemas.openxmlformats.org/presentationml/2006/main">
  <p:tag name="NUM" val="2"/>
</p:tagLst>
</file>

<file path=ppt/tags/tag241.xml><?xml version="1.0" encoding="utf-8"?>
<p:tagLst xmlns:a="http://schemas.openxmlformats.org/drawingml/2006/main" xmlns:r="http://schemas.openxmlformats.org/officeDocument/2006/relationships" xmlns:p="http://schemas.openxmlformats.org/presentationml/2006/main">
  <p:tag name="NUM" val="3"/>
</p:tagLst>
</file>

<file path=ppt/tags/tag242.xml><?xml version="1.0" encoding="utf-8"?>
<p:tagLst xmlns:a="http://schemas.openxmlformats.org/drawingml/2006/main" xmlns:r="http://schemas.openxmlformats.org/officeDocument/2006/relationships" xmlns:p="http://schemas.openxmlformats.org/presentationml/2006/main">
  <p:tag name="NUM" val="4"/>
</p:tagLst>
</file>

<file path=ppt/tags/tag243.xml><?xml version="1.0" encoding="utf-8"?>
<p:tagLst xmlns:a="http://schemas.openxmlformats.org/drawingml/2006/main" xmlns:r="http://schemas.openxmlformats.org/officeDocument/2006/relationships" xmlns:p="http://schemas.openxmlformats.org/presentationml/2006/main">
  <p:tag name="NUM" val="5"/>
</p:tagLst>
</file>

<file path=ppt/tags/tag244.xml><?xml version="1.0" encoding="utf-8"?>
<p:tagLst xmlns:a="http://schemas.openxmlformats.org/drawingml/2006/main" xmlns:r="http://schemas.openxmlformats.org/officeDocument/2006/relationships" xmlns:p="http://schemas.openxmlformats.org/presentationml/2006/main">
  <p:tag name="NUM" val="1"/>
</p:tagLst>
</file>

<file path=ppt/tags/tag245.xml><?xml version="1.0" encoding="utf-8"?>
<p:tagLst xmlns:a="http://schemas.openxmlformats.org/drawingml/2006/main" xmlns:r="http://schemas.openxmlformats.org/officeDocument/2006/relationships" xmlns:p="http://schemas.openxmlformats.org/presentationml/2006/main">
  <p:tag name="NUM" val="2"/>
</p:tagLst>
</file>

<file path=ppt/tags/tag246.xml><?xml version="1.0" encoding="utf-8"?>
<p:tagLst xmlns:a="http://schemas.openxmlformats.org/drawingml/2006/main" xmlns:r="http://schemas.openxmlformats.org/officeDocument/2006/relationships" xmlns:p="http://schemas.openxmlformats.org/presentationml/2006/main">
  <p:tag name="NUM" val="3"/>
</p:tagLst>
</file>

<file path=ppt/tags/tag247.xml><?xml version="1.0" encoding="utf-8"?>
<p:tagLst xmlns:a="http://schemas.openxmlformats.org/drawingml/2006/main" xmlns:r="http://schemas.openxmlformats.org/officeDocument/2006/relationships" xmlns:p="http://schemas.openxmlformats.org/presentationml/2006/main">
  <p:tag name="NUM" val="4"/>
</p:tagLst>
</file>

<file path=ppt/tags/tag248.xml><?xml version="1.0" encoding="utf-8"?>
<p:tagLst xmlns:a="http://schemas.openxmlformats.org/drawingml/2006/main" xmlns:r="http://schemas.openxmlformats.org/officeDocument/2006/relationships" xmlns:p="http://schemas.openxmlformats.org/presentationml/2006/main">
  <p:tag name="NUM" val="5"/>
</p:tagLst>
</file>

<file path=ppt/tags/tag249.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50.xml><?xml version="1.0" encoding="utf-8"?>
<p:tagLst xmlns:a="http://schemas.openxmlformats.org/drawingml/2006/main" xmlns:r="http://schemas.openxmlformats.org/officeDocument/2006/relationships" xmlns:p="http://schemas.openxmlformats.org/presentationml/2006/main">
  <p:tag name="NUM" val="2"/>
</p:tagLst>
</file>

<file path=ppt/tags/tag251.xml><?xml version="1.0" encoding="utf-8"?>
<p:tagLst xmlns:a="http://schemas.openxmlformats.org/drawingml/2006/main" xmlns:r="http://schemas.openxmlformats.org/officeDocument/2006/relationships" xmlns:p="http://schemas.openxmlformats.org/presentationml/2006/main">
  <p:tag name="NUM" val="3"/>
</p:tagLst>
</file>

<file path=ppt/tags/tag252.xml><?xml version="1.0" encoding="utf-8"?>
<p:tagLst xmlns:a="http://schemas.openxmlformats.org/drawingml/2006/main" xmlns:r="http://schemas.openxmlformats.org/officeDocument/2006/relationships" xmlns:p="http://schemas.openxmlformats.org/presentationml/2006/main">
  <p:tag name="NUM" val="4"/>
</p:tagLst>
</file>

<file path=ppt/tags/tag253.xml><?xml version="1.0" encoding="utf-8"?>
<p:tagLst xmlns:a="http://schemas.openxmlformats.org/drawingml/2006/main" xmlns:r="http://schemas.openxmlformats.org/officeDocument/2006/relationships" xmlns:p="http://schemas.openxmlformats.org/presentationml/2006/main">
  <p:tag name="NUM" val="5"/>
</p:tagLst>
</file>

<file path=ppt/tags/tag254.xml><?xml version="1.0" encoding="utf-8"?>
<p:tagLst xmlns:a="http://schemas.openxmlformats.org/drawingml/2006/main" xmlns:r="http://schemas.openxmlformats.org/officeDocument/2006/relationships" xmlns:p="http://schemas.openxmlformats.org/presentationml/2006/main">
  <p:tag name="NUM" val="1"/>
</p:tagLst>
</file>

<file path=ppt/tags/tag255.xml><?xml version="1.0" encoding="utf-8"?>
<p:tagLst xmlns:a="http://schemas.openxmlformats.org/drawingml/2006/main" xmlns:r="http://schemas.openxmlformats.org/officeDocument/2006/relationships" xmlns:p="http://schemas.openxmlformats.org/presentationml/2006/main">
  <p:tag name="NUM" val="2"/>
</p:tagLst>
</file>

<file path=ppt/tags/tag256.xml><?xml version="1.0" encoding="utf-8"?>
<p:tagLst xmlns:a="http://schemas.openxmlformats.org/drawingml/2006/main" xmlns:r="http://schemas.openxmlformats.org/officeDocument/2006/relationships" xmlns:p="http://schemas.openxmlformats.org/presentationml/2006/main">
  <p:tag name="NUM" val="3"/>
</p:tagLst>
</file>

<file path=ppt/tags/tag257.xml><?xml version="1.0" encoding="utf-8"?>
<p:tagLst xmlns:a="http://schemas.openxmlformats.org/drawingml/2006/main" xmlns:r="http://schemas.openxmlformats.org/officeDocument/2006/relationships" xmlns:p="http://schemas.openxmlformats.org/presentationml/2006/main">
  <p:tag name="NUM" val="4"/>
</p:tagLst>
</file>

<file path=ppt/tags/tag258.xml><?xml version="1.0" encoding="utf-8"?>
<p:tagLst xmlns:a="http://schemas.openxmlformats.org/drawingml/2006/main" xmlns:r="http://schemas.openxmlformats.org/officeDocument/2006/relationships" xmlns:p="http://schemas.openxmlformats.org/presentationml/2006/main">
  <p:tag name="NUM" val="5"/>
</p:tagLst>
</file>

<file path=ppt/tags/tag259.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60.xml><?xml version="1.0" encoding="utf-8"?>
<p:tagLst xmlns:a="http://schemas.openxmlformats.org/drawingml/2006/main" xmlns:r="http://schemas.openxmlformats.org/officeDocument/2006/relationships" xmlns:p="http://schemas.openxmlformats.org/presentationml/2006/main">
  <p:tag name="NUM" val="2"/>
</p:tagLst>
</file>

<file path=ppt/tags/tag261.xml><?xml version="1.0" encoding="utf-8"?>
<p:tagLst xmlns:a="http://schemas.openxmlformats.org/drawingml/2006/main" xmlns:r="http://schemas.openxmlformats.org/officeDocument/2006/relationships" xmlns:p="http://schemas.openxmlformats.org/presentationml/2006/main">
  <p:tag name="NUM" val="3"/>
</p:tagLst>
</file>

<file path=ppt/tags/tag262.xml><?xml version="1.0" encoding="utf-8"?>
<p:tagLst xmlns:a="http://schemas.openxmlformats.org/drawingml/2006/main" xmlns:r="http://schemas.openxmlformats.org/officeDocument/2006/relationships" xmlns:p="http://schemas.openxmlformats.org/presentationml/2006/main">
  <p:tag name="NUM" val="4"/>
</p:tagLst>
</file>

<file path=ppt/tags/tag263.xml><?xml version="1.0" encoding="utf-8"?>
<p:tagLst xmlns:a="http://schemas.openxmlformats.org/drawingml/2006/main" xmlns:r="http://schemas.openxmlformats.org/officeDocument/2006/relationships" xmlns:p="http://schemas.openxmlformats.org/presentationml/2006/main">
  <p:tag name="NUM" val="5"/>
</p:tagLst>
</file>

<file path=ppt/tags/tag264.xml><?xml version="1.0" encoding="utf-8"?>
<p:tagLst xmlns:a="http://schemas.openxmlformats.org/drawingml/2006/main" xmlns:r="http://schemas.openxmlformats.org/officeDocument/2006/relationships" xmlns:p="http://schemas.openxmlformats.org/presentationml/2006/main">
  <p:tag name="NUM" val="1"/>
</p:tagLst>
</file>

<file path=ppt/tags/tag265.xml><?xml version="1.0" encoding="utf-8"?>
<p:tagLst xmlns:a="http://schemas.openxmlformats.org/drawingml/2006/main" xmlns:r="http://schemas.openxmlformats.org/officeDocument/2006/relationships" xmlns:p="http://schemas.openxmlformats.org/presentationml/2006/main">
  <p:tag name="NUM" val="2"/>
</p:tagLst>
</file>

<file path=ppt/tags/tag266.xml><?xml version="1.0" encoding="utf-8"?>
<p:tagLst xmlns:a="http://schemas.openxmlformats.org/drawingml/2006/main" xmlns:r="http://schemas.openxmlformats.org/officeDocument/2006/relationships" xmlns:p="http://schemas.openxmlformats.org/presentationml/2006/main">
  <p:tag name="NUM" val="3"/>
</p:tagLst>
</file>

<file path=ppt/tags/tag267.xml><?xml version="1.0" encoding="utf-8"?>
<p:tagLst xmlns:a="http://schemas.openxmlformats.org/drawingml/2006/main" xmlns:r="http://schemas.openxmlformats.org/officeDocument/2006/relationships" xmlns:p="http://schemas.openxmlformats.org/presentationml/2006/main">
  <p:tag name="NUM" val="4"/>
</p:tagLst>
</file>

<file path=ppt/tags/tag268.xml><?xml version="1.0" encoding="utf-8"?>
<p:tagLst xmlns:a="http://schemas.openxmlformats.org/drawingml/2006/main" xmlns:r="http://schemas.openxmlformats.org/officeDocument/2006/relationships" xmlns:p="http://schemas.openxmlformats.org/presentationml/2006/main">
  <p:tag name="NUM" val="5"/>
</p:tagLst>
</file>

<file path=ppt/tags/tag269.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70.xml><?xml version="1.0" encoding="utf-8"?>
<p:tagLst xmlns:a="http://schemas.openxmlformats.org/drawingml/2006/main" xmlns:r="http://schemas.openxmlformats.org/officeDocument/2006/relationships" xmlns:p="http://schemas.openxmlformats.org/presentationml/2006/main">
  <p:tag name="NUM" val="2"/>
</p:tagLst>
</file>

<file path=ppt/tags/tag271.xml><?xml version="1.0" encoding="utf-8"?>
<p:tagLst xmlns:a="http://schemas.openxmlformats.org/drawingml/2006/main" xmlns:r="http://schemas.openxmlformats.org/officeDocument/2006/relationships" xmlns:p="http://schemas.openxmlformats.org/presentationml/2006/main">
  <p:tag name="NUM" val="3"/>
</p:tagLst>
</file>

<file path=ppt/tags/tag272.xml><?xml version="1.0" encoding="utf-8"?>
<p:tagLst xmlns:a="http://schemas.openxmlformats.org/drawingml/2006/main" xmlns:r="http://schemas.openxmlformats.org/officeDocument/2006/relationships" xmlns:p="http://schemas.openxmlformats.org/presentationml/2006/main">
  <p:tag name="NUM" val="4"/>
</p:tagLst>
</file>

<file path=ppt/tags/tag273.xml><?xml version="1.0" encoding="utf-8"?>
<p:tagLst xmlns:a="http://schemas.openxmlformats.org/drawingml/2006/main" xmlns:r="http://schemas.openxmlformats.org/officeDocument/2006/relationships" xmlns:p="http://schemas.openxmlformats.org/presentationml/2006/main">
  <p:tag name="NUM" val="5"/>
</p:tagLst>
</file>

<file path=ppt/tags/tag274.xml><?xml version="1.0" encoding="utf-8"?>
<p:tagLst xmlns:a="http://schemas.openxmlformats.org/drawingml/2006/main" xmlns:r="http://schemas.openxmlformats.org/officeDocument/2006/relationships" xmlns:p="http://schemas.openxmlformats.org/presentationml/2006/main">
  <p:tag name="NUM" val="1"/>
</p:tagLst>
</file>

<file path=ppt/tags/tag275.xml><?xml version="1.0" encoding="utf-8"?>
<p:tagLst xmlns:a="http://schemas.openxmlformats.org/drawingml/2006/main" xmlns:r="http://schemas.openxmlformats.org/officeDocument/2006/relationships" xmlns:p="http://schemas.openxmlformats.org/presentationml/2006/main">
  <p:tag name="NUM" val="2"/>
</p:tagLst>
</file>

<file path=ppt/tags/tag276.xml><?xml version="1.0" encoding="utf-8"?>
<p:tagLst xmlns:a="http://schemas.openxmlformats.org/drawingml/2006/main" xmlns:r="http://schemas.openxmlformats.org/officeDocument/2006/relationships" xmlns:p="http://schemas.openxmlformats.org/presentationml/2006/main">
  <p:tag name="NUM" val="3"/>
</p:tagLst>
</file>

<file path=ppt/tags/tag277.xml><?xml version="1.0" encoding="utf-8"?>
<p:tagLst xmlns:a="http://schemas.openxmlformats.org/drawingml/2006/main" xmlns:r="http://schemas.openxmlformats.org/officeDocument/2006/relationships" xmlns:p="http://schemas.openxmlformats.org/presentationml/2006/main">
  <p:tag name="NUM" val="4"/>
</p:tagLst>
</file>

<file path=ppt/tags/tag278.xml><?xml version="1.0" encoding="utf-8"?>
<p:tagLst xmlns:a="http://schemas.openxmlformats.org/drawingml/2006/main" xmlns:r="http://schemas.openxmlformats.org/officeDocument/2006/relationships" xmlns:p="http://schemas.openxmlformats.org/presentationml/2006/main">
  <p:tag name="NUM" val="5"/>
</p:tagLst>
</file>

<file path=ppt/tags/tag279.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80.xml><?xml version="1.0" encoding="utf-8"?>
<p:tagLst xmlns:a="http://schemas.openxmlformats.org/drawingml/2006/main" xmlns:r="http://schemas.openxmlformats.org/officeDocument/2006/relationships" xmlns:p="http://schemas.openxmlformats.org/presentationml/2006/main">
  <p:tag name="NUM" val="2"/>
</p:tagLst>
</file>

<file path=ppt/tags/tag281.xml><?xml version="1.0" encoding="utf-8"?>
<p:tagLst xmlns:a="http://schemas.openxmlformats.org/drawingml/2006/main" xmlns:r="http://schemas.openxmlformats.org/officeDocument/2006/relationships" xmlns:p="http://schemas.openxmlformats.org/presentationml/2006/main">
  <p:tag name="NUM" val="3"/>
</p:tagLst>
</file>

<file path=ppt/tags/tag282.xml><?xml version="1.0" encoding="utf-8"?>
<p:tagLst xmlns:a="http://schemas.openxmlformats.org/drawingml/2006/main" xmlns:r="http://schemas.openxmlformats.org/officeDocument/2006/relationships" xmlns:p="http://schemas.openxmlformats.org/presentationml/2006/main">
  <p:tag name="NUM" val="4"/>
</p:tagLst>
</file>

<file path=ppt/tags/tag283.xml><?xml version="1.0" encoding="utf-8"?>
<p:tagLst xmlns:a="http://schemas.openxmlformats.org/drawingml/2006/main" xmlns:r="http://schemas.openxmlformats.org/officeDocument/2006/relationships" xmlns:p="http://schemas.openxmlformats.org/presentationml/2006/main">
  <p:tag name="NUM" val="5"/>
</p:tagLst>
</file>

<file path=ppt/tags/tag284.xml><?xml version="1.0" encoding="utf-8"?>
<p:tagLst xmlns:a="http://schemas.openxmlformats.org/drawingml/2006/main" xmlns:r="http://schemas.openxmlformats.org/officeDocument/2006/relationships" xmlns:p="http://schemas.openxmlformats.org/presentationml/2006/main">
  <p:tag name="NUM" val="1"/>
</p:tagLst>
</file>

<file path=ppt/tags/tag285.xml><?xml version="1.0" encoding="utf-8"?>
<p:tagLst xmlns:a="http://schemas.openxmlformats.org/drawingml/2006/main" xmlns:r="http://schemas.openxmlformats.org/officeDocument/2006/relationships" xmlns:p="http://schemas.openxmlformats.org/presentationml/2006/main">
  <p:tag name="NUM" val="2"/>
</p:tagLst>
</file>

<file path=ppt/tags/tag286.xml><?xml version="1.0" encoding="utf-8"?>
<p:tagLst xmlns:a="http://schemas.openxmlformats.org/drawingml/2006/main" xmlns:r="http://schemas.openxmlformats.org/officeDocument/2006/relationships" xmlns:p="http://schemas.openxmlformats.org/presentationml/2006/main">
  <p:tag name="NUM" val="3"/>
</p:tagLst>
</file>

<file path=ppt/tags/tag287.xml><?xml version="1.0" encoding="utf-8"?>
<p:tagLst xmlns:a="http://schemas.openxmlformats.org/drawingml/2006/main" xmlns:r="http://schemas.openxmlformats.org/officeDocument/2006/relationships" xmlns:p="http://schemas.openxmlformats.org/presentationml/2006/main">
  <p:tag name="NUM" val="4"/>
</p:tagLst>
</file>

<file path=ppt/tags/tag288.xml><?xml version="1.0" encoding="utf-8"?>
<p:tagLst xmlns:a="http://schemas.openxmlformats.org/drawingml/2006/main" xmlns:r="http://schemas.openxmlformats.org/officeDocument/2006/relationships" xmlns:p="http://schemas.openxmlformats.org/presentationml/2006/main">
  <p:tag name="NUM" val="5"/>
</p:tagLst>
</file>

<file path=ppt/tags/tag289.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290.xml><?xml version="1.0" encoding="utf-8"?>
<p:tagLst xmlns:a="http://schemas.openxmlformats.org/drawingml/2006/main" xmlns:r="http://schemas.openxmlformats.org/officeDocument/2006/relationships" xmlns:p="http://schemas.openxmlformats.org/presentationml/2006/main">
  <p:tag name="NUM" val="2"/>
</p:tagLst>
</file>

<file path=ppt/tags/tag291.xml><?xml version="1.0" encoding="utf-8"?>
<p:tagLst xmlns:a="http://schemas.openxmlformats.org/drawingml/2006/main" xmlns:r="http://schemas.openxmlformats.org/officeDocument/2006/relationships" xmlns:p="http://schemas.openxmlformats.org/presentationml/2006/main">
  <p:tag name="NUM" val="3"/>
</p:tagLst>
</file>

<file path=ppt/tags/tag292.xml><?xml version="1.0" encoding="utf-8"?>
<p:tagLst xmlns:a="http://schemas.openxmlformats.org/drawingml/2006/main" xmlns:r="http://schemas.openxmlformats.org/officeDocument/2006/relationships" xmlns:p="http://schemas.openxmlformats.org/presentationml/2006/main">
  <p:tag name="NUM" val="4"/>
</p:tagLst>
</file>

<file path=ppt/tags/tag293.xml><?xml version="1.0" encoding="utf-8"?>
<p:tagLst xmlns:a="http://schemas.openxmlformats.org/drawingml/2006/main" xmlns:r="http://schemas.openxmlformats.org/officeDocument/2006/relationships" xmlns:p="http://schemas.openxmlformats.org/presentationml/2006/main">
  <p:tag name="NUM" val="5"/>
</p:tagLst>
</file>

<file path=ppt/tags/tag294.xml><?xml version="1.0" encoding="utf-8"?>
<p:tagLst xmlns:a="http://schemas.openxmlformats.org/drawingml/2006/main" xmlns:r="http://schemas.openxmlformats.org/officeDocument/2006/relationships" xmlns:p="http://schemas.openxmlformats.org/presentationml/2006/main">
  <p:tag name="NUM" val="1"/>
</p:tagLst>
</file>

<file path=ppt/tags/tag295.xml><?xml version="1.0" encoding="utf-8"?>
<p:tagLst xmlns:a="http://schemas.openxmlformats.org/drawingml/2006/main" xmlns:r="http://schemas.openxmlformats.org/officeDocument/2006/relationships" xmlns:p="http://schemas.openxmlformats.org/presentationml/2006/main">
  <p:tag name="NUM" val="2"/>
</p:tagLst>
</file>

<file path=ppt/tags/tag296.xml><?xml version="1.0" encoding="utf-8"?>
<p:tagLst xmlns:a="http://schemas.openxmlformats.org/drawingml/2006/main" xmlns:r="http://schemas.openxmlformats.org/officeDocument/2006/relationships" xmlns:p="http://schemas.openxmlformats.org/presentationml/2006/main">
  <p:tag name="NUM" val="3"/>
</p:tagLst>
</file>

<file path=ppt/tags/tag297.xml><?xml version="1.0" encoding="utf-8"?>
<p:tagLst xmlns:a="http://schemas.openxmlformats.org/drawingml/2006/main" xmlns:r="http://schemas.openxmlformats.org/officeDocument/2006/relationships" xmlns:p="http://schemas.openxmlformats.org/presentationml/2006/main">
  <p:tag name="NUM" val="4"/>
</p:tagLst>
</file>

<file path=ppt/tags/tag298.xml><?xml version="1.0" encoding="utf-8"?>
<p:tagLst xmlns:a="http://schemas.openxmlformats.org/drawingml/2006/main" xmlns:r="http://schemas.openxmlformats.org/officeDocument/2006/relationships" xmlns:p="http://schemas.openxmlformats.org/presentationml/2006/main">
  <p:tag name="NUM" val="5"/>
</p:tagLst>
</file>

<file path=ppt/tags/tag29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00.xml><?xml version="1.0" encoding="utf-8"?>
<p:tagLst xmlns:a="http://schemas.openxmlformats.org/drawingml/2006/main" xmlns:r="http://schemas.openxmlformats.org/officeDocument/2006/relationships" xmlns:p="http://schemas.openxmlformats.org/presentationml/2006/main">
  <p:tag name="NUM" val="2"/>
</p:tagLst>
</file>

<file path=ppt/tags/tag301.xml><?xml version="1.0" encoding="utf-8"?>
<p:tagLst xmlns:a="http://schemas.openxmlformats.org/drawingml/2006/main" xmlns:r="http://schemas.openxmlformats.org/officeDocument/2006/relationships" xmlns:p="http://schemas.openxmlformats.org/presentationml/2006/main">
  <p:tag name="NUM" val="3"/>
</p:tagLst>
</file>

<file path=ppt/tags/tag302.xml><?xml version="1.0" encoding="utf-8"?>
<p:tagLst xmlns:a="http://schemas.openxmlformats.org/drawingml/2006/main" xmlns:r="http://schemas.openxmlformats.org/officeDocument/2006/relationships" xmlns:p="http://schemas.openxmlformats.org/presentationml/2006/main">
  <p:tag name="NUM" val="4"/>
</p:tagLst>
</file>

<file path=ppt/tags/tag303.xml><?xml version="1.0" encoding="utf-8"?>
<p:tagLst xmlns:a="http://schemas.openxmlformats.org/drawingml/2006/main" xmlns:r="http://schemas.openxmlformats.org/officeDocument/2006/relationships" xmlns:p="http://schemas.openxmlformats.org/presentationml/2006/main">
  <p:tag name="NUM" val="5"/>
</p:tagLst>
</file>

<file path=ppt/tags/tag304.xml><?xml version="1.0" encoding="utf-8"?>
<p:tagLst xmlns:a="http://schemas.openxmlformats.org/drawingml/2006/main" xmlns:r="http://schemas.openxmlformats.org/officeDocument/2006/relationships" xmlns:p="http://schemas.openxmlformats.org/presentationml/2006/main">
  <p:tag name="NUM" val="1"/>
</p:tagLst>
</file>

<file path=ppt/tags/tag305.xml><?xml version="1.0" encoding="utf-8"?>
<p:tagLst xmlns:a="http://schemas.openxmlformats.org/drawingml/2006/main" xmlns:r="http://schemas.openxmlformats.org/officeDocument/2006/relationships" xmlns:p="http://schemas.openxmlformats.org/presentationml/2006/main">
  <p:tag name="NUM" val="2"/>
</p:tagLst>
</file>

<file path=ppt/tags/tag306.xml><?xml version="1.0" encoding="utf-8"?>
<p:tagLst xmlns:a="http://schemas.openxmlformats.org/drawingml/2006/main" xmlns:r="http://schemas.openxmlformats.org/officeDocument/2006/relationships" xmlns:p="http://schemas.openxmlformats.org/presentationml/2006/main">
  <p:tag name="NUM" val="3"/>
</p:tagLst>
</file>

<file path=ppt/tags/tag307.xml><?xml version="1.0" encoding="utf-8"?>
<p:tagLst xmlns:a="http://schemas.openxmlformats.org/drawingml/2006/main" xmlns:r="http://schemas.openxmlformats.org/officeDocument/2006/relationships" xmlns:p="http://schemas.openxmlformats.org/presentationml/2006/main">
  <p:tag name="NUM" val="4"/>
</p:tagLst>
</file>

<file path=ppt/tags/tag308.xml><?xml version="1.0" encoding="utf-8"?>
<p:tagLst xmlns:a="http://schemas.openxmlformats.org/drawingml/2006/main" xmlns:r="http://schemas.openxmlformats.org/officeDocument/2006/relationships" xmlns:p="http://schemas.openxmlformats.org/presentationml/2006/main">
  <p:tag name="NUM" val="5"/>
</p:tagLst>
</file>

<file path=ppt/tags/tag309.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10.xml><?xml version="1.0" encoding="utf-8"?>
<p:tagLst xmlns:a="http://schemas.openxmlformats.org/drawingml/2006/main" xmlns:r="http://schemas.openxmlformats.org/officeDocument/2006/relationships" xmlns:p="http://schemas.openxmlformats.org/presentationml/2006/main">
  <p:tag name="NUM" val="2"/>
</p:tagLst>
</file>

<file path=ppt/tags/tag311.xml><?xml version="1.0" encoding="utf-8"?>
<p:tagLst xmlns:a="http://schemas.openxmlformats.org/drawingml/2006/main" xmlns:r="http://schemas.openxmlformats.org/officeDocument/2006/relationships" xmlns:p="http://schemas.openxmlformats.org/presentationml/2006/main">
  <p:tag name="NUM" val="3"/>
</p:tagLst>
</file>

<file path=ppt/tags/tag312.xml><?xml version="1.0" encoding="utf-8"?>
<p:tagLst xmlns:a="http://schemas.openxmlformats.org/drawingml/2006/main" xmlns:r="http://schemas.openxmlformats.org/officeDocument/2006/relationships" xmlns:p="http://schemas.openxmlformats.org/presentationml/2006/main">
  <p:tag name="NUM" val="4"/>
</p:tagLst>
</file>

<file path=ppt/tags/tag313.xml><?xml version="1.0" encoding="utf-8"?>
<p:tagLst xmlns:a="http://schemas.openxmlformats.org/drawingml/2006/main" xmlns:r="http://schemas.openxmlformats.org/officeDocument/2006/relationships" xmlns:p="http://schemas.openxmlformats.org/presentationml/2006/main">
  <p:tag name="NUM" val="5"/>
</p:tagLst>
</file>

<file path=ppt/tags/tag314.xml><?xml version="1.0" encoding="utf-8"?>
<p:tagLst xmlns:a="http://schemas.openxmlformats.org/drawingml/2006/main" xmlns:r="http://schemas.openxmlformats.org/officeDocument/2006/relationships" xmlns:p="http://schemas.openxmlformats.org/presentationml/2006/main">
  <p:tag name="NUM" val="1"/>
</p:tagLst>
</file>

<file path=ppt/tags/tag315.xml><?xml version="1.0" encoding="utf-8"?>
<p:tagLst xmlns:a="http://schemas.openxmlformats.org/drawingml/2006/main" xmlns:r="http://schemas.openxmlformats.org/officeDocument/2006/relationships" xmlns:p="http://schemas.openxmlformats.org/presentationml/2006/main">
  <p:tag name="NUM" val="2"/>
</p:tagLst>
</file>

<file path=ppt/tags/tag316.xml><?xml version="1.0" encoding="utf-8"?>
<p:tagLst xmlns:a="http://schemas.openxmlformats.org/drawingml/2006/main" xmlns:r="http://schemas.openxmlformats.org/officeDocument/2006/relationships" xmlns:p="http://schemas.openxmlformats.org/presentationml/2006/main">
  <p:tag name="NUM" val="3"/>
</p:tagLst>
</file>

<file path=ppt/tags/tag317.xml><?xml version="1.0" encoding="utf-8"?>
<p:tagLst xmlns:a="http://schemas.openxmlformats.org/drawingml/2006/main" xmlns:r="http://schemas.openxmlformats.org/officeDocument/2006/relationships" xmlns:p="http://schemas.openxmlformats.org/presentationml/2006/main">
  <p:tag name="NUM" val="4"/>
</p:tagLst>
</file>

<file path=ppt/tags/tag318.xml><?xml version="1.0" encoding="utf-8"?>
<p:tagLst xmlns:a="http://schemas.openxmlformats.org/drawingml/2006/main" xmlns:r="http://schemas.openxmlformats.org/officeDocument/2006/relationships" xmlns:p="http://schemas.openxmlformats.org/presentationml/2006/main">
  <p:tag name="NUM" val="5"/>
</p:tagLst>
</file>

<file path=ppt/tags/tag319.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20.xml><?xml version="1.0" encoding="utf-8"?>
<p:tagLst xmlns:a="http://schemas.openxmlformats.org/drawingml/2006/main" xmlns:r="http://schemas.openxmlformats.org/officeDocument/2006/relationships" xmlns:p="http://schemas.openxmlformats.org/presentationml/2006/main">
  <p:tag name="NUM" val="2"/>
</p:tagLst>
</file>

<file path=ppt/tags/tag321.xml><?xml version="1.0" encoding="utf-8"?>
<p:tagLst xmlns:a="http://schemas.openxmlformats.org/drawingml/2006/main" xmlns:r="http://schemas.openxmlformats.org/officeDocument/2006/relationships" xmlns:p="http://schemas.openxmlformats.org/presentationml/2006/main">
  <p:tag name="NUM" val="3"/>
</p:tagLst>
</file>

<file path=ppt/tags/tag322.xml><?xml version="1.0" encoding="utf-8"?>
<p:tagLst xmlns:a="http://schemas.openxmlformats.org/drawingml/2006/main" xmlns:r="http://schemas.openxmlformats.org/officeDocument/2006/relationships" xmlns:p="http://schemas.openxmlformats.org/presentationml/2006/main">
  <p:tag name="NUM" val="4"/>
</p:tagLst>
</file>

<file path=ppt/tags/tag323.xml><?xml version="1.0" encoding="utf-8"?>
<p:tagLst xmlns:a="http://schemas.openxmlformats.org/drawingml/2006/main" xmlns:r="http://schemas.openxmlformats.org/officeDocument/2006/relationships" xmlns:p="http://schemas.openxmlformats.org/presentationml/2006/main">
  <p:tag name="NUM" val="5"/>
</p:tagLst>
</file>

<file path=ppt/tags/tag324.xml><?xml version="1.0" encoding="utf-8"?>
<p:tagLst xmlns:a="http://schemas.openxmlformats.org/drawingml/2006/main" xmlns:r="http://schemas.openxmlformats.org/officeDocument/2006/relationships" xmlns:p="http://schemas.openxmlformats.org/presentationml/2006/main">
  <p:tag name="NUM" val="1"/>
</p:tagLst>
</file>

<file path=ppt/tags/tag325.xml><?xml version="1.0" encoding="utf-8"?>
<p:tagLst xmlns:a="http://schemas.openxmlformats.org/drawingml/2006/main" xmlns:r="http://schemas.openxmlformats.org/officeDocument/2006/relationships" xmlns:p="http://schemas.openxmlformats.org/presentationml/2006/main">
  <p:tag name="NUM" val="2"/>
</p:tagLst>
</file>

<file path=ppt/tags/tag326.xml><?xml version="1.0" encoding="utf-8"?>
<p:tagLst xmlns:a="http://schemas.openxmlformats.org/drawingml/2006/main" xmlns:r="http://schemas.openxmlformats.org/officeDocument/2006/relationships" xmlns:p="http://schemas.openxmlformats.org/presentationml/2006/main">
  <p:tag name="NUM" val="3"/>
</p:tagLst>
</file>

<file path=ppt/tags/tag327.xml><?xml version="1.0" encoding="utf-8"?>
<p:tagLst xmlns:a="http://schemas.openxmlformats.org/drawingml/2006/main" xmlns:r="http://schemas.openxmlformats.org/officeDocument/2006/relationships" xmlns:p="http://schemas.openxmlformats.org/presentationml/2006/main">
  <p:tag name="NUM" val="4"/>
</p:tagLst>
</file>

<file path=ppt/tags/tag328.xml><?xml version="1.0" encoding="utf-8"?>
<p:tagLst xmlns:a="http://schemas.openxmlformats.org/drawingml/2006/main" xmlns:r="http://schemas.openxmlformats.org/officeDocument/2006/relationships" xmlns:p="http://schemas.openxmlformats.org/presentationml/2006/main">
  <p:tag name="NUM" val="5"/>
</p:tagLst>
</file>

<file path=ppt/tags/tag329.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30.xml><?xml version="1.0" encoding="utf-8"?>
<p:tagLst xmlns:a="http://schemas.openxmlformats.org/drawingml/2006/main" xmlns:r="http://schemas.openxmlformats.org/officeDocument/2006/relationships" xmlns:p="http://schemas.openxmlformats.org/presentationml/2006/main">
  <p:tag name="NUM" val="2"/>
</p:tagLst>
</file>

<file path=ppt/tags/tag331.xml><?xml version="1.0" encoding="utf-8"?>
<p:tagLst xmlns:a="http://schemas.openxmlformats.org/drawingml/2006/main" xmlns:r="http://schemas.openxmlformats.org/officeDocument/2006/relationships" xmlns:p="http://schemas.openxmlformats.org/presentationml/2006/main">
  <p:tag name="NUM" val="3"/>
</p:tagLst>
</file>

<file path=ppt/tags/tag332.xml><?xml version="1.0" encoding="utf-8"?>
<p:tagLst xmlns:a="http://schemas.openxmlformats.org/drawingml/2006/main" xmlns:r="http://schemas.openxmlformats.org/officeDocument/2006/relationships" xmlns:p="http://schemas.openxmlformats.org/presentationml/2006/main">
  <p:tag name="NUM" val="4"/>
</p:tagLst>
</file>

<file path=ppt/tags/tag333.xml><?xml version="1.0" encoding="utf-8"?>
<p:tagLst xmlns:a="http://schemas.openxmlformats.org/drawingml/2006/main" xmlns:r="http://schemas.openxmlformats.org/officeDocument/2006/relationships" xmlns:p="http://schemas.openxmlformats.org/presentationml/2006/main">
  <p:tag name="NUM" val="5"/>
</p:tagLst>
</file>

<file path=ppt/tags/tag334.xml><?xml version="1.0" encoding="utf-8"?>
<p:tagLst xmlns:a="http://schemas.openxmlformats.org/drawingml/2006/main" xmlns:r="http://schemas.openxmlformats.org/officeDocument/2006/relationships" xmlns:p="http://schemas.openxmlformats.org/presentationml/2006/main">
  <p:tag name="NUM" val="1"/>
</p:tagLst>
</file>

<file path=ppt/tags/tag335.xml><?xml version="1.0" encoding="utf-8"?>
<p:tagLst xmlns:a="http://schemas.openxmlformats.org/drawingml/2006/main" xmlns:r="http://schemas.openxmlformats.org/officeDocument/2006/relationships" xmlns:p="http://schemas.openxmlformats.org/presentationml/2006/main">
  <p:tag name="NUM" val="2"/>
</p:tagLst>
</file>

<file path=ppt/tags/tag336.xml><?xml version="1.0" encoding="utf-8"?>
<p:tagLst xmlns:a="http://schemas.openxmlformats.org/drawingml/2006/main" xmlns:r="http://schemas.openxmlformats.org/officeDocument/2006/relationships" xmlns:p="http://schemas.openxmlformats.org/presentationml/2006/main">
  <p:tag name="NUM" val="3"/>
</p:tagLst>
</file>

<file path=ppt/tags/tag337.xml><?xml version="1.0" encoding="utf-8"?>
<p:tagLst xmlns:a="http://schemas.openxmlformats.org/drawingml/2006/main" xmlns:r="http://schemas.openxmlformats.org/officeDocument/2006/relationships" xmlns:p="http://schemas.openxmlformats.org/presentationml/2006/main">
  <p:tag name="NUM" val="4"/>
</p:tagLst>
</file>

<file path=ppt/tags/tag338.xml><?xml version="1.0" encoding="utf-8"?>
<p:tagLst xmlns:a="http://schemas.openxmlformats.org/drawingml/2006/main" xmlns:r="http://schemas.openxmlformats.org/officeDocument/2006/relationships" xmlns:p="http://schemas.openxmlformats.org/presentationml/2006/main">
  <p:tag name="NUM" val="5"/>
</p:tagLst>
</file>

<file path=ppt/tags/tag339.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40.xml><?xml version="1.0" encoding="utf-8"?>
<p:tagLst xmlns:a="http://schemas.openxmlformats.org/drawingml/2006/main" xmlns:r="http://schemas.openxmlformats.org/officeDocument/2006/relationships" xmlns:p="http://schemas.openxmlformats.org/presentationml/2006/main">
  <p:tag name="NUM" val="2"/>
</p:tagLst>
</file>

<file path=ppt/tags/tag341.xml><?xml version="1.0" encoding="utf-8"?>
<p:tagLst xmlns:a="http://schemas.openxmlformats.org/drawingml/2006/main" xmlns:r="http://schemas.openxmlformats.org/officeDocument/2006/relationships" xmlns:p="http://schemas.openxmlformats.org/presentationml/2006/main">
  <p:tag name="NUM" val="3"/>
</p:tagLst>
</file>

<file path=ppt/tags/tag342.xml><?xml version="1.0" encoding="utf-8"?>
<p:tagLst xmlns:a="http://schemas.openxmlformats.org/drawingml/2006/main" xmlns:r="http://schemas.openxmlformats.org/officeDocument/2006/relationships" xmlns:p="http://schemas.openxmlformats.org/presentationml/2006/main">
  <p:tag name="NUM" val="4"/>
</p:tagLst>
</file>

<file path=ppt/tags/tag343.xml><?xml version="1.0" encoding="utf-8"?>
<p:tagLst xmlns:a="http://schemas.openxmlformats.org/drawingml/2006/main" xmlns:r="http://schemas.openxmlformats.org/officeDocument/2006/relationships" xmlns:p="http://schemas.openxmlformats.org/presentationml/2006/main">
  <p:tag name="NUM" val="5"/>
</p:tagLst>
</file>

<file path=ppt/tags/tag344.xml><?xml version="1.0" encoding="utf-8"?>
<p:tagLst xmlns:a="http://schemas.openxmlformats.org/drawingml/2006/main" xmlns:r="http://schemas.openxmlformats.org/officeDocument/2006/relationships" xmlns:p="http://schemas.openxmlformats.org/presentationml/2006/main">
  <p:tag name="NUM" val="1"/>
</p:tagLst>
</file>

<file path=ppt/tags/tag345.xml><?xml version="1.0" encoding="utf-8"?>
<p:tagLst xmlns:a="http://schemas.openxmlformats.org/drawingml/2006/main" xmlns:r="http://schemas.openxmlformats.org/officeDocument/2006/relationships" xmlns:p="http://schemas.openxmlformats.org/presentationml/2006/main">
  <p:tag name="NUM" val="2"/>
</p:tagLst>
</file>

<file path=ppt/tags/tag346.xml><?xml version="1.0" encoding="utf-8"?>
<p:tagLst xmlns:a="http://schemas.openxmlformats.org/drawingml/2006/main" xmlns:r="http://schemas.openxmlformats.org/officeDocument/2006/relationships" xmlns:p="http://schemas.openxmlformats.org/presentationml/2006/main">
  <p:tag name="NUM" val="3"/>
</p:tagLst>
</file>

<file path=ppt/tags/tag347.xml><?xml version="1.0" encoding="utf-8"?>
<p:tagLst xmlns:a="http://schemas.openxmlformats.org/drawingml/2006/main" xmlns:r="http://schemas.openxmlformats.org/officeDocument/2006/relationships" xmlns:p="http://schemas.openxmlformats.org/presentationml/2006/main">
  <p:tag name="NUM" val="4"/>
</p:tagLst>
</file>

<file path=ppt/tags/tag348.xml><?xml version="1.0" encoding="utf-8"?>
<p:tagLst xmlns:a="http://schemas.openxmlformats.org/drawingml/2006/main" xmlns:r="http://schemas.openxmlformats.org/officeDocument/2006/relationships" xmlns:p="http://schemas.openxmlformats.org/presentationml/2006/main">
  <p:tag name="NUM" val="5"/>
</p:tagLst>
</file>

<file path=ppt/tags/tag349.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50.xml><?xml version="1.0" encoding="utf-8"?>
<p:tagLst xmlns:a="http://schemas.openxmlformats.org/drawingml/2006/main" xmlns:r="http://schemas.openxmlformats.org/officeDocument/2006/relationships" xmlns:p="http://schemas.openxmlformats.org/presentationml/2006/main">
  <p:tag name="NUM" val="2"/>
</p:tagLst>
</file>

<file path=ppt/tags/tag351.xml><?xml version="1.0" encoding="utf-8"?>
<p:tagLst xmlns:a="http://schemas.openxmlformats.org/drawingml/2006/main" xmlns:r="http://schemas.openxmlformats.org/officeDocument/2006/relationships" xmlns:p="http://schemas.openxmlformats.org/presentationml/2006/main">
  <p:tag name="NUM" val="3"/>
</p:tagLst>
</file>

<file path=ppt/tags/tag352.xml><?xml version="1.0" encoding="utf-8"?>
<p:tagLst xmlns:a="http://schemas.openxmlformats.org/drawingml/2006/main" xmlns:r="http://schemas.openxmlformats.org/officeDocument/2006/relationships" xmlns:p="http://schemas.openxmlformats.org/presentationml/2006/main">
  <p:tag name="NUM" val="4"/>
</p:tagLst>
</file>

<file path=ppt/tags/tag353.xml><?xml version="1.0" encoding="utf-8"?>
<p:tagLst xmlns:a="http://schemas.openxmlformats.org/drawingml/2006/main" xmlns:r="http://schemas.openxmlformats.org/officeDocument/2006/relationships" xmlns:p="http://schemas.openxmlformats.org/presentationml/2006/main">
  <p:tag name="NUM" val="5"/>
</p:tagLst>
</file>

<file path=ppt/tags/tag354.xml><?xml version="1.0" encoding="utf-8"?>
<p:tagLst xmlns:a="http://schemas.openxmlformats.org/drawingml/2006/main" xmlns:r="http://schemas.openxmlformats.org/officeDocument/2006/relationships" xmlns:p="http://schemas.openxmlformats.org/presentationml/2006/main">
  <p:tag name="NUM" val="1"/>
</p:tagLst>
</file>

<file path=ppt/tags/tag355.xml><?xml version="1.0" encoding="utf-8"?>
<p:tagLst xmlns:a="http://schemas.openxmlformats.org/drawingml/2006/main" xmlns:r="http://schemas.openxmlformats.org/officeDocument/2006/relationships" xmlns:p="http://schemas.openxmlformats.org/presentationml/2006/main">
  <p:tag name="NUM" val="2"/>
</p:tagLst>
</file>

<file path=ppt/tags/tag356.xml><?xml version="1.0" encoding="utf-8"?>
<p:tagLst xmlns:a="http://schemas.openxmlformats.org/drawingml/2006/main" xmlns:r="http://schemas.openxmlformats.org/officeDocument/2006/relationships" xmlns:p="http://schemas.openxmlformats.org/presentationml/2006/main">
  <p:tag name="NUM" val="3"/>
</p:tagLst>
</file>

<file path=ppt/tags/tag357.xml><?xml version="1.0" encoding="utf-8"?>
<p:tagLst xmlns:a="http://schemas.openxmlformats.org/drawingml/2006/main" xmlns:r="http://schemas.openxmlformats.org/officeDocument/2006/relationships" xmlns:p="http://schemas.openxmlformats.org/presentationml/2006/main">
  <p:tag name="NUM" val="4"/>
</p:tagLst>
</file>

<file path=ppt/tags/tag358.xml><?xml version="1.0" encoding="utf-8"?>
<p:tagLst xmlns:a="http://schemas.openxmlformats.org/drawingml/2006/main" xmlns:r="http://schemas.openxmlformats.org/officeDocument/2006/relationships" xmlns:p="http://schemas.openxmlformats.org/presentationml/2006/main">
  <p:tag name="NUM" val="5"/>
</p:tagLst>
</file>

<file path=ppt/tags/tag359.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60.xml><?xml version="1.0" encoding="utf-8"?>
<p:tagLst xmlns:a="http://schemas.openxmlformats.org/drawingml/2006/main" xmlns:r="http://schemas.openxmlformats.org/officeDocument/2006/relationships" xmlns:p="http://schemas.openxmlformats.org/presentationml/2006/main">
  <p:tag name="NUM" val="2"/>
</p:tagLst>
</file>

<file path=ppt/tags/tag361.xml><?xml version="1.0" encoding="utf-8"?>
<p:tagLst xmlns:a="http://schemas.openxmlformats.org/drawingml/2006/main" xmlns:r="http://schemas.openxmlformats.org/officeDocument/2006/relationships" xmlns:p="http://schemas.openxmlformats.org/presentationml/2006/main">
  <p:tag name="NUM" val="3"/>
</p:tagLst>
</file>

<file path=ppt/tags/tag362.xml><?xml version="1.0" encoding="utf-8"?>
<p:tagLst xmlns:a="http://schemas.openxmlformats.org/drawingml/2006/main" xmlns:r="http://schemas.openxmlformats.org/officeDocument/2006/relationships" xmlns:p="http://schemas.openxmlformats.org/presentationml/2006/main">
  <p:tag name="NUM" val="4"/>
</p:tagLst>
</file>

<file path=ppt/tags/tag363.xml><?xml version="1.0" encoding="utf-8"?>
<p:tagLst xmlns:a="http://schemas.openxmlformats.org/drawingml/2006/main" xmlns:r="http://schemas.openxmlformats.org/officeDocument/2006/relationships" xmlns:p="http://schemas.openxmlformats.org/presentationml/2006/main">
  <p:tag name="NUM" val="5"/>
</p:tagLst>
</file>

<file path=ppt/tags/tag364.xml><?xml version="1.0" encoding="utf-8"?>
<p:tagLst xmlns:a="http://schemas.openxmlformats.org/drawingml/2006/main" xmlns:r="http://schemas.openxmlformats.org/officeDocument/2006/relationships" xmlns:p="http://schemas.openxmlformats.org/presentationml/2006/main">
  <p:tag name="NUM" val="1"/>
</p:tagLst>
</file>

<file path=ppt/tags/tag365.xml><?xml version="1.0" encoding="utf-8"?>
<p:tagLst xmlns:a="http://schemas.openxmlformats.org/drawingml/2006/main" xmlns:r="http://schemas.openxmlformats.org/officeDocument/2006/relationships" xmlns:p="http://schemas.openxmlformats.org/presentationml/2006/main">
  <p:tag name="NUM" val="2"/>
</p:tagLst>
</file>

<file path=ppt/tags/tag366.xml><?xml version="1.0" encoding="utf-8"?>
<p:tagLst xmlns:a="http://schemas.openxmlformats.org/drawingml/2006/main" xmlns:r="http://schemas.openxmlformats.org/officeDocument/2006/relationships" xmlns:p="http://schemas.openxmlformats.org/presentationml/2006/main">
  <p:tag name="NUM" val="3"/>
</p:tagLst>
</file>

<file path=ppt/tags/tag367.xml><?xml version="1.0" encoding="utf-8"?>
<p:tagLst xmlns:a="http://schemas.openxmlformats.org/drawingml/2006/main" xmlns:r="http://schemas.openxmlformats.org/officeDocument/2006/relationships" xmlns:p="http://schemas.openxmlformats.org/presentationml/2006/main">
  <p:tag name="NUM" val="4"/>
</p:tagLst>
</file>

<file path=ppt/tags/tag368.xml><?xml version="1.0" encoding="utf-8"?>
<p:tagLst xmlns:a="http://schemas.openxmlformats.org/drawingml/2006/main" xmlns:r="http://schemas.openxmlformats.org/officeDocument/2006/relationships" xmlns:p="http://schemas.openxmlformats.org/presentationml/2006/main">
  <p:tag name="NUM" val="5"/>
</p:tagLst>
</file>

<file path=ppt/tags/tag369.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70.xml><?xml version="1.0" encoding="utf-8"?>
<p:tagLst xmlns:a="http://schemas.openxmlformats.org/drawingml/2006/main" xmlns:r="http://schemas.openxmlformats.org/officeDocument/2006/relationships" xmlns:p="http://schemas.openxmlformats.org/presentationml/2006/main">
  <p:tag name="NUM" val="2"/>
</p:tagLst>
</file>

<file path=ppt/tags/tag371.xml><?xml version="1.0" encoding="utf-8"?>
<p:tagLst xmlns:a="http://schemas.openxmlformats.org/drawingml/2006/main" xmlns:r="http://schemas.openxmlformats.org/officeDocument/2006/relationships" xmlns:p="http://schemas.openxmlformats.org/presentationml/2006/main">
  <p:tag name="NUM" val="3"/>
</p:tagLst>
</file>

<file path=ppt/tags/tag372.xml><?xml version="1.0" encoding="utf-8"?>
<p:tagLst xmlns:a="http://schemas.openxmlformats.org/drawingml/2006/main" xmlns:r="http://schemas.openxmlformats.org/officeDocument/2006/relationships" xmlns:p="http://schemas.openxmlformats.org/presentationml/2006/main">
  <p:tag name="NUM" val="4"/>
</p:tagLst>
</file>

<file path=ppt/tags/tag373.xml><?xml version="1.0" encoding="utf-8"?>
<p:tagLst xmlns:a="http://schemas.openxmlformats.org/drawingml/2006/main" xmlns:r="http://schemas.openxmlformats.org/officeDocument/2006/relationships" xmlns:p="http://schemas.openxmlformats.org/presentationml/2006/main">
  <p:tag name="NUM" val="5"/>
</p:tagLst>
</file>

<file path=ppt/tags/tag374.xml><?xml version="1.0" encoding="utf-8"?>
<p:tagLst xmlns:a="http://schemas.openxmlformats.org/drawingml/2006/main" xmlns:r="http://schemas.openxmlformats.org/officeDocument/2006/relationships" xmlns:p="http://schemas.openxmlformats.org/presentationml/2006/main">
  <p:tag name="NUM" val="1"/>
</p:tagLst>
</file>

<file path=ppt/tags/tag375.xml><?xml version="1.0" encoding="utf-8"?>
<p:tagLst xmlns:a="http://schemas.openxmlformats.org/drawingml/2006/main" xmlns:r="http://schemas.openxmlformats.org/officeDocument/2006/relationships" xmlns:p="http://schemas.openxmlformats.org/presentationml/2006/main">
  <p:tag name="NUM" val="2"/>
</p:tagLst>
</file>

<file path=ppt/tags/tag376.xml><?xml version="1.0" encoding="utf-8"?>
<p:tagLst xmlns:a="http://schemas.openxmlformats.org/drawingml/2006/main" xmlns:r="http://schemas.openxmlformats.org/officeDocument/2006/relationships" xmlns:p="http://schemas.openxmlformats.org/presentationml/2006/main">
  <p:tag name="NUM" val="3"/>
</p:tagLst>
</file>

<file path=ppt/tags/tag377.xml><?xml version="1.0" encoding="utf-8"?>
<p:tagLst xmlns:a="http://schemas.openxmlformats.org/drawingml/2006/main" xmlns:r="http://schemas.openxmlformats.org/officeDocument/2006/relationships" xmlns:p="http://schemas.openxmlformats.org/presentationml/2006/main">
  <p:tag name="NUM" val="4"/>
</p:tagLst>
</file>

<file path=ppt/tags/tag378.xml><?xml version="1.0" encoding="utf-8"?>
<p:tagLst xmlns:a="http://schemas.openxmlformats.org/drawingml/2006/main" xmlns:r="http://schemas.openxmlformats.org/officeDocument/2006/relationships" xmlns:p="http://schemas.openxmlformats.org/presentationml/2006/main">
  <p:tag name="NUM" val="5"/>
</p:tagLst>
</file>

<file path=ppt/tags/tag379.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80.xml><?xml version="1.0" encoding="utf-8"?>
<p:tagLst xmlns:a="http://schemas.openxmlformats.org/drawingml/2006/main" xmlns:r="http://schemas.openxmlformats.org/officeDocument/2006/relationships" xmlns:p="http://schemas.openxmlformats.org/presentationml/2006/main">
  <p:tag name="NUM" val="2"/>
</p:tagLst>
</file>

<file path=ppt/tags/tag381.xml><?xml version="1.0" encoding="utf-8"?>
<p:tagLst xmlns:a="http://schemas.openxmlformats.org/drawingml/2006/main" xmlns:r="http://schemas.openxmlformats.org/officeDocument/2006/relationships" xmlns:p="http://schemas.openxmlformats.org/presentationml/2006/main">
  <p:tag name="NUM" val="3"/>
</p:tagLst>
</file>

<file path=ppt/tags/tag382.xml><?xml version="1.0" encoding="utf-8"?>
<p:tagLst xmlns:a="http://schemas.openxmlformats.org/drawingml/2006/main" xmlns:r="http://schemas.openxmlformats.org/officeDocument/2006/relationships" xmlns:p="http://schemas.openxmlformats.org/presentationml/2006/main">
  <p:tag name="NUM" val="4"/>
</p:tagLst>
</file>

<file path=ppt/tags/tag383.xml><?xml version="1.0" encoding="utf-8"?>
<p:tagLst xmlns:a="http://schemas.openxmlformats.org/drawingml/2006/main" xmlns:r="http://schemas.openxmlformats.org/officeDocument/2006/relationships" xmlns:p="http://schemas.openxmlformats.org/presentationml/2006/main">
  <p:tag name="NUM" val="5"/>
</p:tagLst>
</file>

<file path=ppt/tags/tag384.xml><?xml version="1.0" encoding="utf-8"?>
<p:tagLst xmlns:a="http://schemas.openxmlformats.org/drawingml/2006/main" xmlns:r="http://schemas.openxmlformats.org/officeDocument/2006/relationships" xmlns:p="http://schemas.openxmlformats.org/presentationml/2006/main">
  <p:tag name="NUM" val="1"/>
</p:tagLst>
</file>

<file path=ppt/tags/tag385.xml><?xml version="1.0" encoding="utf-8"?>
<p:tagLst xmlns:a="http://schemas.openxmlformats.org/drawingml/2006/main" xmlns:r="http://schemas.openxmlformats.org/officeDocument/2006/relationships" xmlns:p="http://schemas.openxmlformats.org/presentationml/2006/main">
  <p:tag name="NUM" val="2"/>
</p:tagLst>
</file>

<file path=ppt/tags/tag386.xml><?xml version="1.0" encoding="utf-8"?>
<p:tagLst xmlns:a="http://schemas.openxmlformats.org/drawingml/2006/main" xmlns:r="http://schemas.openxmlformats.org/officeDocument/2006/relationships" xmlns:p="http://schemas.openxmlformats.org/presentationml/2006/main">
  <p:tag name="NUM" val="3"/>
</p:tagLst>
</file>

<file path=ppt/tags/tag387.xml><?xml version="1.0" encoding="utf-8"?>
<p:tagLst xmlns:a="http://schemas.openxmlformats.org/drawingml/2006/main" xmlns:r="http://schemas.openxmlformats.org/officeDocument/2006/relationships" xmlns:p="http://schemas.openxmlformats.org/presentationml/2006/main">
  <p:tag name="NUM" val="4"/>
</p:tagLst>
</file>

<file path=ppt/tags/tag388.xml><?xml version="1.0" encoding="utf-8"?>
<p:tagLst xmlns:a="http://schemas.openxmlformats.org/drawingml/2006/main" xmlns:r="http://schemas.openxmlformats.org/officeDocument/2006/relationships" xmlns:p="http://schemas.openxmlformats.org/presentationml/2006/main">
  <p:tag name="NUM" val="1"/>
</p:tagLst>
</file>

<file path=ppt/tags/tag389.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390.xml><?xml version="1.0" encoding="utf-8"?>
<p:tagLst xmlns:a="http://schemas.openxmlformats.org/drawingml/2006/main" xmlns:r="http://schemas.openxmlformats.org/officeDocument/2006/relationships" xmlns:p="http://schemas.openxmlformats.org/presentationml/2006/main">
  <p:tag name="NUM" val="3"/>
</p:tagLst>
</file>

<file path=ppt/tags/tag391.xml><?xml version="1.0" encoding="utf-8"?>
<p:tagLst xmlns:a="http://schemas.openxmlformats.org/drawingml/2006/main" xmlns:r="http://schemas.openxmlformats.org/officeDocument/2006/relationships" xmlns:p="http://schemas.openxmlformats.org/presentationml/2006/main">
  <p:tag name="NUM" val="4"/>
</p:tagLst>
</file>

<file path=ppt/tags/tag392.xml><?xml version="1.0" encoding="utf-8"?>
<p:tagLst xmlns:a="http://schemas.openxmlformats.org/drawingml/2006/main" xmlns:r="http://schemas.openxmlformats.org/officeDocument/2006/relationships" xmlns:p="http://schemas.openxmlformats.org/presentationml/2006/main">
  <p:tag name="NUM" val="5"/>
</p:tagLst>
</file>

<file path=ppt/tags/tag393.xml><?xml version="1.0" encoding="utf-8"?>
<p:tagLst xmlns:a="http://schemas.openxmlformats.org/drawingml/2006/main" xmlns:r="http://schemas.openxmlformats.org/officeDocument/2006/relationships" xmlns:p="http://schemas.openxmlformats.org/presentationml/2006/main">
  <p:tag name="NUM" val="1"/>
</p:tagLst>
</file>

<file path=ppt/tags/tag394.xml><?xml version="1.0" encoding="utf-8"?>
<p:tagLst xmlns:a="http://schemas.openxmlformats.org/drawingml/2006/main" xmlns:r="http://schemas.openxmlformats.org/officeDocument/2006/relationships" xmlns:p="http://schemas.openxmlformats.org/presentationml/2006/main">
  <p:tag name="NUM" val="2"/>
</p:tagLst>
</file>

<file path=ppt/tags/tag395.xml><?xml version="1.0" encoding="utf-8"?>
<p:tagLst xmlns:a="http://schemas.openxmlformats.org/drawingml/2006/main" xmlns:r="http://schemas.openxmlformats.org/officeDocument/2006/relationships" xmlns:p="http://schemas.openxmlformats.org/presentationml/2006/main">
  <p:tag name="NUM" val="3"/>
</p:tagLst>
</file>

<file path=ppt/tags/tag396.xml><?xml version="1.0" encoding="utf-8"?>
<p:tagLst xmlns:a="http://schemas.openxmlformats.org/drawingml/2006/main" xmlns:r="http://schemas.openxmlformats.org/officeDocument/2006/relationships" xmlns:p="http://schemas.openxmlformats.org/presentationml/2006/main">
  <p:tag name="NUM" val="4"/>
</p:tagLst>
</file>

<file path=ppt/tags/tag397.xml><?xml version="1.0" encoding="utf-8"?>
<p:tagLst xmlns:a="http://schemas.openxmlformats.org/drawingml/2006/main" xmlns:r="http://schemas.openxmlformats.org/officeDocument/2006/relationships" xmlns:p="http://schemas.openxmlformats.org/presentationml/2006/main">
  <p:tag name="NUM" val="5"/>
</p:tagLst>
</file>

<file path=ppt/tags/tag398.xml><?xml version="1.0" encoding="utf-8"?>
<p:tagLst xmlns:a="http://schemas.openxmlformats.org/drawingml/2006/main" xmlns:r="http://schemas.openxmlformats.org/officeDocument/2006/relationships" xmlns:p="http://schemas.openxmlformats.org/presentationml/2006/main">
  <p:tag name="NUM" val="1"/>
</p:tagLst>
</file>

<file path=ppt/tags/tag39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00.xml><?xml version="1.0" encoding="utf-8"?>
<p:tagLst xmlns:a="http://schemas.openxmlformats.org/drawingml/2006/main" xmlns:r="http://schemas.openxmlformats.org/officeDocument/2006/relationships" xmlns:p="http://schemas.openxmlformats.org/presentationml/2006/main">
  <p:tag name="NUM" val="3"/>
</p:tagLst>
</file>

<file path=ppt/tags/tag401.xml><?xml version="1.0" encoding="utf-8"?>
<p:tagLst xmlns:a="http://schemas.openxmlformats.org/drawingml/2006/main" xmlns:r="http://schemas.openxmlformats.org/officeDocument/2006/relationships" xmlns:p="http://schemas.openxmlformats.org/presentationml/2006/main">
  <p:tag name="NUM" val="4"/>
</p:tagLst>
</file>

<file path=ppt/tags/tag402.xml><?xml version="1.0" encoding="utf-8"?>
<p:tagLst xmlns:a="http://schemas.openxmlformats.org/drawingml/2006/main" xmlns:r="http://schemas.openxmlformats.org/officeDocument/2006/relationships" xmlns:p="http://schemas.openxmlformats.org/presentationml/2006/main">
  <p:tag name="NUM" val="5"/>
</p:tagLst>
</file>

<file path=ppt/tags/tag403.xml><?xml version="1.0" encoding="utf-8"?>
<p:tagLst xmlns:a="http://schemas.openxmlformats.org/drawingml/2006/main" xmlns:r="http://schemas.openxmlformats.org/officeDocument/2006/relationships" xmlns:p="http://schemas.openxmlformats.org/presentationml/2006/main">
  <p:tag name="NUM" val="1"/>
</p:tagLst>
</file>

<file path=ppt/tags/tag404.xml><?xml version="1.0" encoding="utf-8"?>
<p:tagLst xmlns:a="http://schemas.openxmlformats.org/drawingml/2006/main" xmlns:r="http://schemas.openxmlformats.org/officeDocument/2006/relationships" xmlns:p="http://schemas.openxmlformats.org/presentationml/2006/main">
  <p:tag name="NUM" val="2"/>
</p:tagLst>
</file>

<file path=ppt/tags/tag405.xml><?xml version="1.0" encoding="utf-8"?>
<p:tagLst xmlns:a="http://schemas.openxmlformats.org/drawingml/2006/main" xmlns:r="http://schemas.openxmlformats.org/officeDocument/2006/relationships" xmlns:p="http://schemas.openxmlformats.org/presentationml/2006/main">
  <p:tag name="NUM" val="3"/>
</p:tagLst>
</file>

<file path=ppt/tags/tag406.xml><?xml version="1.0" encoding="utf-8"?>
<p:tagLst xmlns:a="http://schemas.openxmlformats.org/drawingml/2006/main" xmlns:r="http://schemas.openxmlformats.org/officeDocument/2006/relationships" xmlns:p="http://schemas.openxmlformats.org/presentationml/2006/main">
  <p:tag name="NUM" val="4"/>
</p:tagLst>
</file>

<file path=ppt/tags/tag407.xml><?xml version="1.0" encoding="utf-8"?>
<p:tagLst xmlns:a="http://schemas.openxmlformats.org/drawingml/2006/main" xmlns:r="http://schemas.openxmlformats.org/officeDocument/2006/relationships" xmlns:p="http://schemas.openxmlformats.org/presentationml/2006/main">
  <p:tag name="NUM" val="5"/>
</p:tagLst>
</file>

<file path=ppt/tags/tag408.xml><?xml version="1.0" encoding="utf-8"?>
<p:tagLst xmlns:a="http://schemas.openxmlformats.org/drawingml/2006/main" xmlns:r="http://schemas.openxmlformats.org/officeDocument/2006/relationships" xmlns:p="http://schemas.openxmlformats.org/presentationml/2006/main">
  <p:tag name="NUM" val="1"/>
</p:tagLst>
</file>

<file path=ppt/tags/tag409.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10.xml><?xml version="1.0" encoding="utf-8"?>
<p:tagLst xmlns:a="http://schemas.openxmlformats.org/drawingml/2006/main" xmlns:r="http://schemas.openxmlformats.org/officeDocument/2006/relationships" xmlns:p="http://schemas.openxmlformats.org/presentationml/2006/main">
  <p:tag name="NUM" val="3"/>
</p:tagLst>
</file>

<file path=ppt/tags/tag411.xml><?xml version="1.0" encoding="utf-8"?>
<p:tagLst xmlns:a="http://schemas.openxmlformats.org/drawingml/2006/main" xmlns:r="http://schemas.openxmlformats.org/officeDocument/2006/relationships" xmlns:p="http://schemas.openxmlformats.org/presentationml/2006/main">
  <p:tag name="NUM" val="4"/>
</p:tagLst>
</file>

<file path=ppt/tags/tag412.xml><?xml version="1.0" encoding="utf-8"?>
<p:tagLst xmlns:a="http://schemas.openxmlformats.org/drawingml/2006/main" xmlns:r="http://schemas.openxmlformats.org/officeDocument/2006/relationships" xmlns:p="http://schemas.openxmlformats.org/presentationml/2006/main">
  <p:tag name="NUM" val="5"/>
</p:tagLst>
</file>

<file path=ppt/tags/tag413.xml><?xml version="1.0" encoding="utf-8"?>
<p:tagLst xmlns:a="http://schemas.openxmlformats.org/drawingml/2006/main" xmlns:r="http://schemas.openxmlformats.org/officeDocument/2006/relationships" xmlns:p="http://schemas.openxmlformats.org/presentationml/2006/main">
  <p:tag name="NUM" val="1"/>
</p:tagLst>
</file>

<file path=ppt/tags/tag414.xml><?xml version="1.0" encoding="utf-8"?>
<p:tagLst xmlns:a="http://schemas.openxmlformats.org/drawingml/2006/main" xmlns:r="http://schemas.openxmlformats.org/officeDocument/2006/relationships" xmlns:p="http://schemas.openxmlformats.org/presentationml/2006/main">
  <p:tag name="NUM" val="2"/>
</p:tagLst>
</file>

<file path=ppt/tags/tag415.xml><?xml version="1.0" encoding="utf-8"?>
<p:tagLst xmlns:a="http://schemas.openxmlformats.org/drawingml/2006/main" xmlns:r="http://schemas.openxmlformats.org/officeDocument/2006/relationships" xmlns:p="http://schemas.openxmlformats.org/presentationml/2006/main">
  <p:tag name="NUM" val="3"/>
</p:tagLst>
</file>

<file path=ppt/tags/tag416.xml><?xml version="1.0" encoding="utf-8"?>
<p:tagLst xmlns:a="http://schemas.openxmlformats.org/drawingml/2006/main" xmlns:r="http://schemas.openxmlformats.org/officeDocument/2006/relationships" xmlns:p="http://schemas.openxmlformats.org/presentationml/2006/main">
  <p:tag name="NUM" val="4"/>
</p:tagLst>
</file>

<file path=ppt/tags/tag417.xml><?xml version="1.0" encoding="utf-8"?>
<p:tagLst xmlns:a="http://schemas.openxmlformats.org/drawingml/2006/main" xmlns:r="http://schemas.openxmlformats.org/officeDocument/2006/relationships" xmlns:p="http://schemas.openxmlformats.org/presentationml/2006/main">
  <p:tag name="NUM" val="5"/>
</p:tagLst>
</file>

<file path=ppt/tags/tag418.xml><?xml version="1.0" encoding="utf-8"?>
<p:tagLst xmlns:a="http://schemas.openxmlformats.org/drawingml/2006/main" xmlns:r="http://schemas.openxmlformats.org/officeDocument/2006/relationships" xmlns:p="http://schemas.openxmlformats.org/presentationml/2006/main">
  <p:tag name="NUM" val="1"/>
</p:tagLst>
</file>

<file path=ppt/tags/tag419.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20.xml><?xml version="1.0" encoding="utf-8"?>
<p:tagLst xmlns:a="http://schemas.openxmlformats.org/drawingml/2006/main" xmlns:r="http://schemas.openxmlformats.org/officeDocument/2006/relationships" xmlns:p="http://schemas.openxmlformats.org/presentationml/2006/main">
  <p:tag name="NUM" val="3"/>
</p:tagLst>
</file>

<file path=ppt/tags/tag421.xml><?xml version="1.0" encoding="utf-8"?>
<p:tagLst xmlns:a="http://schemas.openxmlformats.org/drawingml/2006/main" xmlns:r="http://schemas.openxmlformats.org/officeDocument/2006/relationships" xmlns:p="http://schemas.openxmlformats.org/presentationml/2006/main">
  <p:tag name="NUM" val="4"/>
</p:tagLst>
</file>

<file path=ppt/tags/tag422.xml><?xml version="1.0" encoding="utf-8"?>
<p:tagLst xmlns:a="http://schemas.openxmlformats.org/drawingml/2006/main" xmlns:r="http://schemas.openxmlformats.org/officeDocument/2006/relationships" xmlns:p="http://schemas.openxmlformats.org/presentationml/2006/main">
  <p:tag name="NUM" val="5"/>
</p:tagLst>
</file>

<file path=ppt/tags/tag423.xml><?xml version="1.0" encoding="utf-8"?>
<p:tagLst xmlns:a="http://schemas.openxmlformats.org/drawingml/2006/main" xmlns:r="http://schemas.openxmlformats.org/officeDocument/2006/relationships" xmlns:p="http://schemas.openxmlformats.org/presentationml/2006/main">
  <p:tag name="NUM" val="1"/>
</p:tagLst>
</file>

<file path=ppt/tags/tag424.xml><?xml version="1.0" encoding="utf-8"?>
<p:tagLst xmlns:a="http://schemas.openxmlformats.org/drawingml/2006/main" xmlns:r="http://schemas.openxmlformats.org/officeDocument/2006/relationships" xmlns:p="http://schemas.openxmlformats.org/presentationml/2006/main">
  <p:tag name="NUM" val="2"/>
</p:tagLst>
</file>

<file path=ppt/tags/tag425.xml><?xml version="1.0" encoding="utf-8"?>
<p:tagLst xmlns:a="http://schemas.openxmlformats.org/drawingml/2006/main" xmlns:r="http://schemas.openxmlformats.org/officeDocument/2006/relationships" xmlns:p="http://schemas.openxmlformats.org/presentationml/2006/main">
  <p:tag name="NUM" val="3"/>
</p:tagLst>
</file>

<file path=ppt/tags/tag426.xml><?xml version="1.0" encoding="utf-8"?>
<p:tagLst xmlns:a="http://schemas.openxmlformats.org/drawingml/2006/main" xmlns:r="http://schemas.openxmlformats.org/officeDocument/2006/relationships" xmlns:p="http://schemas.openxmlformats.org/presentationml/2006/main">
  <p:tag name="NUM" val="4"/>
</p:tagLst>
</file>

<file path=ppt/tags/tag427.xml><?xml version="1.0" encoding="utf-8"?>
<p:tagLst xmlns:a="http://schemas.openxmlformats.org/drawingml/2006/main" xmlns:r="http://schemas.openxmlformats.org/officeDocument/2006/relationships" xmlns:p="http://schemas.openxmlformats.org/presentationml/2006/main">
  <p:tag name="NUM" val="5"/>
</p:tagLst>
</file>

<file path=ppt/tags/tag428.xml><?xml version="1.0" encoding="utf-8"?>
<p:tagLst xmlns:a="http://schemas.openxmlformats.org/drawingml/2006/main" xmlns:r="http://schemas.openxmlformats.org/officeDocument/2006/relationships" xmlns:p="http://schemas.openxmlformats.org/presentationml/2006/main">
  <p:tag name="NUM" val="1"/>
</p:tagLst>
</file>

<file path=ppt/tags/tag429.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30.xml><?xml version="1.0" encoding="utf-8"?>
<p:tagLst xmlns:a="http://schemas.openxmlformats.org/drawingml/2006/main" xmlns:r="http://schemas.openxmlformats.org/officeDocument/2006/relationships" xmlns:p="http://schemas.openxmlformats.org/presentationml/2006/main">
  <p:tag name="NUM" val="3"/>
</p:tagLst>
</file>

<file path=ppt/tags/tag431.xml><?xml version="1.0" encoding="utf-8"?>
<p:tagLst xmlns:a="http://schemas.openxmlformats.org/drawingml/2006/main" xmlns:r="http://schemas.openxmlformats.org/officeDocument/2006/relationships" xmlns:p="http://schemas.openxmlformats.org/presentationml/2006/main">
  <p:tag name="NUM" val="4"/>
</p:tagLst>
</file>

<file path=ppt/tags/tag432.xml><?xml version="1.0" encoding="utf-8"?>
<p:tagLst xmlns:a="http://schemas.openxmlformats.org/drawingml/2006/main" xmlns:r="http://schemas.openxmlformats.org/officeDocument/2006/relationships" xmlns:p="http://schemas.openxmlformats.org/presentationml/2006/main">
  <p:tag name="NUM" val="5"/>
</p:tagLst>
</file>

<file path=ppt/tags/tag433.xml><?xml version="1.0" encoding="utf-8"?>
<p:tagLst xmlns:a="http://schemas.openxmlformats.org/drawingml/2006/main" xmlns:r="http://schemas.openxmlformats.org/officeDocument/2006/relationships" xmlns:p="http://schemas.openxmlformats.org/presentationml/2006/main">
  <p:tag name="NUM" val="1"/>
</p:tagLst>
</file>

<file path=ppt/tags/tag434.xml><?xml version="1.0" encoding="utf-8"?>
<p:tagLst xmlns:a="http://schemas.openxmlformats.org/drawingml/2006/main" xmlns:r="http://schemas.openxmlformats.org/officeDocument/2006/relationships" xmlns:p="http://schemas.openxmlformats.org/presentationml/2006/main">
  <p:tag name="NUM" val="2"/>
</p:tagLst>
</file>

<file path=ppt/tags/tag435.xml><?xml version="1.0" encoding="utf-8"?>
<p:tagLst xmlns:a="http://schemas.openxmlformats.org/drawingml/2006/main" xmlns:r="http://schemas.openxmlformats.org/officeDocument/2006/relationships" xmlns:p="http://schemas.openxmlformats.org/presentationml/2006/main">
  <p:tag name="NUM" val="3"/>
</p:tagLst>
</file>

<file path=ppt/tags/tag436.xml><?xml version="1.0" encoding="utf-8"?>
<p:tagLst xmlns:a="http://schemas.openxmlformats.org/drawingml/2006/main" xmlns:r="http://schemas.openxmlformats.org/officeDocument/2006/relationships" xmlns:p="http://schemas.openxmlformats.org/presentationml/2006/main">
  <p:tag name="NUM" val="4"/>
</p:tagLst>
</file>

<file path=ppt/tags/tag437.xml><?xml version="1.0" encoding="utf-8"?>
<p:tagLst xmlns:a="http://schemas.openxmlformats.org/drawingml/2006/main" xmlns:r="http://schemas.openxmlformats.org/officeDocument/2006/relationships" xmlns:p="http://schemas.openxmlformats.org/presentationml/2006/main">
  <p:tag name="NUM" val="5"/>
</p:tagLst>
</file>

<file path=ppt/tags/tag438.xml><?xml version="1.0" encoding="utf-8"?>
<p:tagLst xmlns:a="http://schemas.openxmlformats.org/drawingml/2006/main" xmlns:r="http://schemas.openxmlformats.org/officeDocument/2006/relationships" xmlns:p="http://schemas.openxmlformats.org/presentationml/2006/main">
  <p:tag name="NUM" val="1"/>
</p:tagLst>
</file>

<file path=ppt/tags/tag439.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40.xml><?xml version="1.0" encoding="utf-8"?>
<p:tagLst xmlns:a="http://schemas.openxmlformats.org/drawingml/2006/main" xmlns:r="http://schemas.openxmlformats.org/officeDocument/2006/relationships" xmlns:p="http://schemas.openxmlformats.org/presentationml/2006/main">
  <p:tag name="NUM" val="3"/>
</p:tagLst>
</file>

<file path=ppt/tags/tag441.xml><?xml version="1.0" encoding="utf-8"?>
<p:tagLst xmlns:a="http://schemas.openxmlformats.org/drawingml/2006/main" xmlns:r="http://schemas.openxmlformats.org/officeDocument/2006/relationships" xmlns:p="http://schemas.openxmlformats.org/presentationml/2006/main">
  <p:tag name="NUM" val="4"/>
</p:tagLst>
</file>

<file path=ppt/tags/tag442.xml><?xml version="1.0" encoding="utf-8"?>
<p:tagLst xmlns:a="http://schemas.openxmlformats.org/drawingml/2006/main" xmlns:r="http://schemas.openxmlformats.org/officeDocument/2006/relationships" xmlns:p="http://schemas.openxmlformats.org/presentationml/2006/main">
  <p:tag name="NUM" val="5"/>
</p:tagLst>
</file>

<file path=ppt/tags/tag443.xml><?xml version="1.0" encoding="utf-8"?>
<p:tagLst xmlns:a="http://schemas.openxmlformats.org/drawingml/2006/main" xmlns:r="http://schemas.openxmlformats.org/officeDocument/2006/relationships" xmlns:p="http://schemas.openxmlformats.org/presentationml/2006/main">
  <p:tag name="NUM" val="1"/>
</p:tagLst>
</file>

<file path=ppt/tags/tag444.xml><?xml version="1.0" encoding="utf-8"?>
<p:tagLst xmlns:a="http://schemas.openxmlformats.org/drawingml/2006/main" xmlns:r="http://schemas.openxmlformats.org/officeDocument/2006/relationships" xmlns:p="http://schemas.openxmlformats.org/presentationml/2006/main">
  <p:tag name="NUM" val="2"/>
</p:tagLst>
</file>

<file path=ppt/tags/tag445.xml><?xml version="1.0" encoding="utf-8"?>
<p:tagLst xmlns:a="http://schemas.openxmlformats.org/drawingml/2006/main" xmlns:r="http://schemas.openxmlformats.org/officeDocument/2006/relationships" xmlns:p="http://schemas.openxmlformats.org/presentationml/2006/main">
  <p:tag name="NUM" val="3"/>
</p:tagLst>
</file>

<file path=ppt/tags/tag446.xml><?xml version="1.0" encoding="utf-8"?>
<p:tagLst xmlns:a="http://schemas.openxmlformats.org/drawingml/2006/main" xmlns:r="http://schemas.openxmlformats.org/officeDocument/2006/relationships" xmlns:p="http://schemas.openxmlformats.org/presentationml/2006/main">
  <p:tag name="NUM" val="4"/>
</p:tagLst>
</file>

<file path=ppt/tags/tag447.xml><?xml version="1.0" encoding="utf-8"?>
<p:tagLst xmlns:a="http://schemas.openxmlformats.org/drawingml/2006/main" xmlns:r="http://schemas.openxmlformats.org/officeDocument/2006/relationships" xmlns:p="http://schemas.openxmlformats.org/presentationml/2006/main">
  <p:tag name="NUM" val="5"/>
</p:tagLst>
</file>

<file path=ppt/tags/tag448.xml><?xml version="1.0" encoding="utf-8"?>
<p:tagLst xmlns:a="http://schemas.openxmlformats.org/drawingml/2006/main" xmlns:r="http://schemas.openxmlformats.org/officeDocument/2006/relationships" xmlns:p="http://schemas.openxmlformats.org/presentationml/2006/main">
  <p:tag name="NUM" val="1"/>
</p:tagLst>
</file>

<file path=ppt/tags/tag449.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50.xml><?xml version="1.0" encoding="utf-8"?>
<p:tagLst xmlns:a="http://schemas.openxmlformats.org/drawingml/2006/main" xmlns:r="http://schemas.openxmlformats.org/officeDocument/2006/relationships" xmlns:p="http://schemas.openxmlformats.org/presentationml/2006/main">
  <p:tag name="NUM" val="3"/>
</p:tagLst>
</file>

<file path=ppt/tags/tag451.xml><?xml version="1.0" encoding="utf-8"?>
<p:tagLst xmlns:a="http://schemas.openxmlformats.org/drawingml/2006/main" xmlns:r="http://schemas.openxmlformats.org/officeDocument/2006/relationships" xmlns:p="http://schemas.openxmlformats.org/presentationml/2006/main">
  <p:tag name="NUM" val="4"/>
</p:tagLst>
</file>

<file path=ppt/tags/tag452.xml><?xml version="1.0" encoding="utf-8"?>
<p:tagLst xmlns:a="http://schemas.openxmlformats.org/drawingml/2006/main" xmlns:r="http://schemas.openxmlformats.org/officeDocument/2006/relationships" xmlns:p="http://schemas.openxmlformats.org/presentationml/2006/main">
  <p:tag name="NUM" val="5"/>
</p:tagLst>
</file>

<file path=ppt/tags/tag453.xml><?xml version="1.0" encoding="utf-8"?>
<p:tagLst xmlns:a="http://schemas.openxmlformats.org/drawingml/2006/main" xmlns:r="http://schemas.openxmlformats.org/officeDocument/2006/relationships" xmlns:p="http://schemas.openxmlformats.org/presentationml/2006/main">
  <p:tag name="NUM" val="1"/>
</p:tagLst>
</file>

<file path=ppt/tags/tag454.xml><?xml version="1.0" encoding="utf-8"?>
<p:tagLst xmlns:a="http://schemas.openxmlformats.org/drawingml/2006/main" xmlns:r="http://schemas.openxmlformats.org/officeDocument/2006/relationships" xmlns:p="http://schemas.openxmlformats.org/presentationml/2006/main">
  <p:tag name="NUM" val="2"/>
</p:tagLst>
</file>

<file path=ppt/tags/tag455.xml><?xml version="1.0" encoding="utf-8"?>
<p:tagLst xmlns:a="http://schemas.openxmlformats.org/drawingml/2006/main" xmlns:r="http://schemas.openxmlformats.org/officeDocument/2006/relationships" xmlns:p="http://schemas.openxmlformats.org/presentationml/2006/main">
  <p:tag name="NUM" val="3"/>
</p:tagLst>
</file>

<file path=ppt/tags/tag456.xml><?xml version="1.0" encoding="utf-8"?>
<p:tagLst xmlns:a="http://schemas.openxmlformats.org/drawingml/2006/main" xmlns:r="http://schemas.openxmlformats.org/officeDocument/2006/relationships" xmlns:p="http://schemas.openxmlformats.org/presentationml/2006/main">
  <p:tag name="NUM" val="4"/>
</p:tagLst>
</file>

<file path=ppt/tags/tag457.xml><?xml version="1.0" encoding="utf-8"?>
<p:tagLst xmlns:a="http://schemas.openxmlformats.org/drawingml/2006/main" xmlns:r="http://schemas.openxmlformats.org/officeDocument/2006/relationships" xmlns:p="http://schemas.openxmlformats.org/presentationml/2006/main">
  <p:tag name="NUM" val="5"/>
</p:tagLst>
</file>

<file path=ppt/tags/tag458.xml><?xml version="1.0" encoding="utf-8"?>
<p:tagLst xmlns:a="http://schemas.openxmlformats.org/drawingml/2006/main" xmlns:r="http://schemas.openxmlformats.org/officeDocument/2006/relationships" xmlns:p="http://schemas.openxmlformats.org/presentationml/2006/main">
  <p:tag name="NUM" val="1"/>
</p:tagLst>
</file>

<file path=ppt/tags/tag459.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60.xml><?xml version="1.0" encoding="utf-8"?>
<p:tagLst xmlns:a="http://schemas.openxmlformats.org/drawingml/2006/main" xmlns:r="http://schemas.openxmlformats.org/officeDocument/2006/relationships" xmlns:p="http://schemas.openxmlformats.org/presentationml/2006/main">
  <p:tag name="NUM" val="3"/>
</p:tagLst>
</file>

<file path=ppt/tags/tag461.xml><?xml version="1.0" encoding="utf-8"?>
<p:tagLst xmlns:a="http://schemas.openxmlformats.org/drawingml/2006/main" xmlns:r="http://schemas.openxmlformats.org/officeDocument/2006/relationships" xmlns:p="http://schemas.openxmlformats.org/presentationml/2006/main">
  <p:tag name="NUM" val="4"/>
</p:tagLst>
</file>

<file path=ppt/tags/tag462.xml><?xml version="1.0" encoding="utf-8"?>
<p:tagLst xmlns:a="http://schemas.openxmlformats.org/drawingml/2006/main" xmlns:r="http://schemas.openxmlformats.org/officeDocument/2006/relationships" xmlns:p="http://schemas.openxmlformats.org/presentationml/2006/main">
  <p:tag name="NUM" val="5"/>
</p:tagLst>
</file>

<file path=ppt/tags/tag463.xml><?xml version="1.0" encoding="utf-8"?>
<p:tagLst xmlns:a="http://schemas.openxmlformats.org/drawingml/2006/main" xmlns:r="http://schemas.openxmlformats.org/officeDocument/2006/relationships" xmlns:p="http://schemas.openxmlformats.org/presentationml/2006/main">
  <p:tag name="NUM" val="1"/>
</p:tagLst>
</file>

<file path=ppt/tags/tag464.xml><?xml version="1.0" encoding="utf-8"?>
<p:tagLst xmlns:a="http://schemas.openxmlformats.org/drawingml/2006/main" xmlns:r="http://schemas.openxmlformats.org/officeDocument/2006/relationships" xmlns:p="http://schemas.openxmlformats.org/presentationml/2006/main">
  <p:tag name="NUM" val="2"/>
</p:tagLst>
</file>

<file path=ppt/tags/tag465.xml><?xml version="1.0" encoding="utf-8"?>
<p:tagLst xmlns:a="http://schemas.openxmlformats.org/drawingml/2006/main" xmlns:r="http://schemas.openxmlformats.org/officeDocument/2006/relationships" xmlns:p="http://schemas.openxmlformats.org/presentationml/2006/main">
  <p:tag name="NUM" val="3"/>
</p:tagLst>
</file>

<file path=ppt/tags/tag466.xml><?xml version="1.0" encoding="utf-8"?>
<p:tagLst xmlns:a="http://schemas.openxmlformats.org/drawingml/2006/main" xmlns:r="http://schemas.openxmlformats.org/officeDocument/2006/relationships" xmlns:p="http://schemas.openxmlformats.org/presentationml/2006/main">
  <p:tag name="NUM" val="4"/>
</p:tagLst>
</file>

<file path=ppt/tags/tag467.xml><?xml version="1.0" encoding="utf-8"?>
<p:tagLst xmlns:a="http://schemas.openxmlformats.org/drawingml/2006/main" xmlns:r="http://schemas.openxmlformats.org/officeDocument/2006/relationships" xmlns:p="http://schemas.openxmlformats.org/presentationml/2006/main">
  <p:tag name="NUM" val="5"/>
</p:tagLst>
</file>

<file path=ppt/tags/tag468.xml><?xml version="1.0" encoding="utf-8"?>
<p:tagLst xmlns:a="http://schemas.openxmlformats.org/drawingml/2006/main" xmlns:r="http://schemas.openxmlformats.org/officeDocument/2006/relationships" xmlns:p="http://schemas.openxmlformats.org/presentationml/2006/main">
  <p:tag name="NUM" val="1"/>
</p:tagLst>
</file>

<file path=ppt/tags/tag469.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70.xml><?xml version="1.0" encoding="utf-8"?>
<p:tagLst xmlns:a="http://schemas.openxmlformats.org/drawingml/2006/main" xmlns:r="http://schemas.openxmlformats.org/officeDocument/2006/relationships" xmlns:p="http://schemas.openxmlformats.org/presentationml/2006/main">
  <p:tag name="NUM" val="3"/>
</p:tagLst>
</file>

<file path=ppt/tags/tag471.xml><?xml version="1.0" encoding="utf-8"?>
<p:tagLst xmlns:a="http://schemas.openxmlformats.org/drawingml/2006/main" xmlns:r="http://schemas.openxmlformats.org/officeDocument/2006/relationships" xmlns:p="http://schemas.openxmlformats.org/presentationml/2006/main">
  <p:tag name="NUM" val="4"/>
</p:tagLst>
</file>

<file path=ppt/tags/tag472.xml><?xml version="1.0" encoding="utf-8"?>
<p:tagLst xmlns:a="http://schemas.openxmlformats.org/drawingml/2006/main" xmlns:r="http://schemas.openxmlformats.org/officeDocument/2006/relationships" xmlns:p="http://schemas.openxmlformats.org/presentationml/2006/main">
  <p:tag name="NUM" val="5"/>
</p:tagLst>
</file>

<file path=ppt/tags/tag473.xml><?xml version="1.0" encoding="utf-8"?>
<p:tagLst xmlns:a="http://schemas.openxmlformats.org/drawingml/2006/main" xmlns:r="http://schemas.openxmlformats.org/officeDocument/2006/relationships" xmlns:p="http://schemas.openxmlformats.org/presentationml/2006/main">
  <p:tag name="NUM" val="1"/>
</p:tagLst>
</file>

<file path=ppt/tags/tag474.xml><?xml version="1.0" encoding="utf-8"?>
<p:tagLst xmlns:a="http://schemas.openxmlformats.org/drawingml/2006/main" xmlns:r="http://schemas.openxmlformats.org/officeDocument/2006/relationships" xmlns:p="http://schemas.openxmlformats.org/presentationml/2006/main">
  <p:tag name="NUM" val="2"/>
</p:tagLst>
</file>

<file path=ppt/tags/tag475.xml><?xml version="1.0" encoding="utf-8"?>
<p:tagLst xmlns:a="http://schemas.openxmlformats.org/drawingml/2006/main" xmlns:r="http://schemas.openxmlformats.org/officeDocument/2006/relationships" xmlns:p="http://schemas.openxmlformats.org/presentationml/2006/main">
  <p:tag name="NUM" val="3"/>
</p:tagLst>
</file>

<file path=ppt/tags/tag476.xml><?xml version="1.0" encoding="utf-8"?>
<p:tagLst xmlns:a="http://schemas.openxmlformats.org/drawingml/2006/main" xmlns:r="http://schemas.openxmlformats.org/officeDocument/2006/relationships" xmlns:p="http://schemas.openxmlformats.org/presentationml/2006/main">
  <p:tag name="NUM" val="4"/>
</p:tagLst>
</file>

<file path=ppt/tags/tag477.xml><?xml version="1.0" encoding="utf-8"?>
<p:tagLst xmlns:a="http://schemas.openxmlformats.org/drawingml/2006/main" xmlns:r="http://schemas.openxmlformats.org/officeDocument/2006/relationships" xmlns:p="http://schemas.openxmlformats.org/presentationml/2006/main">
  <p:tag name="NUM" val="5"/>
</p:tagLst>
</file>

<file path=ppt/tags/tag478.xml><?xml version="1.0" encoding="utf-8"?>
<p:tagLst xmlns:a="http://schemas.openxmlformats.org/drawingml/2006/main" xmlns:r="http://schemas.openxmlformats.org/officeDocument/2006/relationships" xmlns:p="http://schemas.openxmlformats.org/presentationml/2006/main">
  <p:tag name="NUM" val="1"/>
</p:tagLst>
</file>

<file path=ppt/tags/tag479.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80.xml><?xml version="1.0" encoding="utf-8"?>
<p:tagLst xmlns:a="http://schemas.openxmlformats.org/drawingml/2006/main" xmlns:r="http://schemas.openxmlformats.org/officeDocument/2006/relationships" xmlns:p="http://schemas.openxmlformats.org/presentationml/2006/main">
  <p:tag name="NUM" val="3"/>
</p:tagLst>
</file>

<file path=ppt/tags/tag481.xml><?xml version="1.0" encoding="utf-8"?>
<p:tagLst xmlns:a="http://schemas.openxmlformats.org/drawingml/2006/main" xmlns:r="http://schemas.openxmlformats.org/officeDocument/2006/relationships" xmlns:p="http://schemas.openxmlformats.org/presentationml/2006/main">
  <p:tag name="NUM" val="4"/>
</p:tagLst>
</file>

<file path=ppt/tags/tag482.xml><?xml version="1.0" encoding="utf-8"?>
<p:tagLst xmlns:a="http://schemas.openxmlformats.org/drawingml/2006/main" xmlns:r="http://schemas.openxmlformats.org/officeDocument/2006/relationships" xmlns:p="http://schemas.openxmlformats.org/presentationml/2006/main">
  <p:tag name="NUM" val="5"/>
</p:tagLst>
</file>

<file path=ppt/tags/tag483.xml><?xml version="1.0" encoding="utf-8"?>
<p:tagLst xmlns:a="http://schemas.openxmlformats.org/drawingml/2006/main" xmlns:r="http://schemas.openxmlformats.org/officeDocument/2006/relationships" xmlns:p="http://schemas.openxmlformats.org/presentationml/2006/main">
  <p:tag name="NUM" val="1"/>
</p:tagLst>
</file>

<file path=ppt/tags/tag484.xml><?xml version="1.0" encoding="utf-8"?>
<p:tagLst xmlns:a="http://schemas.openxmlformats.org/drawingml/2006/main" xmlns:r="http://schemas.openxmlformats.org/officeDocument/2006/relationships" xmlns:p="http://schemas.openxmlformats.org/presentationml/2006/main">
  <p:tag name="NUM" val="2"/>
</p:tagLst>
</file>

<file path=ppt/tags/tag485.xml><?xml version="1.0" encoding="utf-8"?>
<p:tagLst xmlns:a="http://schemas.openxmlformats.org/drawingml/2006/main" xmlns:r="http://schemas.openxmlformats.org/officeDocument/2006/relationships" xmlns:p="http://schemas.openxmlformats.org/presentationml/2006/main">
  <p:tag name="NUM" val="3"/>
</p:tagLst>
</file>

<file path=ppt/tags/tag486.xml><?xml version="1.0" encoding="utf-8"?>
<p:tagLst xmlns:a="http://schemas.openxmlformats.org/drawingml/2006/main" xmlns:r="http://schemas.openxmlformats.org/officeDocument/2006/relationships" xmlns:p="http://schemas.openxmlformats.org/presentationml/2006/main">
  <p:tag name="NUM" val="4"/>
</p:tagLst>
</file>

<file path=ppt/tags/tag487.xml><?xml version="1.0" encoding="utf-8"?>
<p:tagLst xmlns:a="http://schemas.openxmlformats.org/drawingml/2006/main" xmlns:r="http://schemas.openxmlformats.org/officeDocument/2006/relationships" xmlns:p="http://schemas.openxmlformats.org/presentationml/2006/main">
  <p:tag name="NUM" val="5"/>
</p:tagLst>
</file>

<file path=ppt/tags/tag488.xml><?xml version="1.0" encoding="utf-8"?>
<p:tagLst xmlns:a="http://schemas.openxmlformats.org/drawingml/2006/main" xmlns:r="http://schemas.openxmlformats.org/officeDocument/2006/relationships" xmlns:p="http://schemas.openxmlformats.org/presentationml/2006/main">
  <p:tag name="NUM" val="1"/>
</p:tagLst>
</file>

<file path=ppt/tags/tag489.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490.xml><?xml version="1.0" encoding="utf-8"?>
<p:tagLst xmlns:a="http://schemas.openxmlformats.org/drawingml/2006/main" xmlns:r="http://schemas.openxmlformats.org/officeDocument/2006/relationships" xmlns:p="http://schemas.openxmlformats.org/presentationml/2006/main">
  <p:tag name="NUM" val="3"/>
</p:tagLst>
</file>

<file path=ppt/tags/tag491.xml><?xml version="1.0" encoding="utf-8"?>
<p:tagLst xmlns:a="http://schemas.openxmlformats.org/drawingml/2006/main" xmlns:r="http://schemas.openxmlformats.org/officeDocument/2006/relationships" xmlns:p="http://schemas.openxmlformats.org/presentationml/2006/main">
  <p:tag name="NUM" val="4"/>
</p:tagLst>
</file>

<file path=ppt/tags/tag492.xml><?xml version="1.0" encoding="utf-8"?>
<p:tagLst xmlns:a="http://schemas.openxmlformats.org/drawingml/2006/main" xmlns:r="http://schemas.openxmlformats.org/officeDocument/2006/relationships" xmlns:p="http://schemas.openxmlformats.org/presentationml/2006/main">
  <p:tag name="NUM" val="5"/>
</p:tagLst>
</file>

<file path=ppt/tags/tag493.xml><?xml version="1.0" encoding="utf-8"?>
<p:tagLst xmlns:a="http://schemas.openxmlformats.org/drawingml/2006/main" xmlns:r="http://schemas.openxmlformats.org/officeDocument/2006/relationships" xmlns:p="http://schemas.openxmlformats.org/presentationml/2006/main">
  <p:tag name="NUM" val="1"/>
</p:tagLst>
</file>

<file path=ppt/tags/tag494.xml><?xml version="1.0" encoding="utf-8"?>
<p:tagLst xmlns:a="http://schemas.openxmlformats.org/drawingml/2006/main" xmlns:r="http://schemas.openxmlformats.org/officeDocument/2006/relationships" xmlns:p="http://schemas.openxmlformats.org/presentationml/2006/main">
  <p:tag name="NUM" val="2"/>
</p:tagLst>
</file>

<file path=ppt/tags/tag495.xml><?xml version="1.0" encoding="utf-8"?>
<p:tagLst xmlns:a="http://schemas.openxmlformats.org/drawingml/2006/main" xmlns:r="http://schemas.openxmlformats.org/officeDocument/2006/relationships" xmlns:p="http://schemas.openxmlformats.org/presentationml/2006/main">
  <p:tag name="NUM" val="3"/>
</p:tagLst>
</file>

<file path=ppt/tags/tag496.xml><?xml version="1.0" encoding="utf-8"?>
<p:tagLst xmlns:a="http://schemas.openxmlformats.org/drawingml/2006/main" xmlns:r="http://schemas.openxmlformats.org/officeDocument/2006/relationships" xmlns:p="http://schemas.openxmlformats.org/presentationml/2006/main">
  <p:tag name="NUM" val="4"/>
</p:tagLst>
</file>

<file path=ppt/tags/tag497.xml><?xml version="1.0" encoding="utf-8"?>
<p:tagLst xmlns:a="http://schemas.openxmlformats.org/drawingml/2006/main" xmlns:r="http://schemas.openxmlformats.org/officeDocument/2006/relationships" xmlns:p="http://schemas.openxmlformats.org/presentationml/2006/main">
  <p:tag name="NUM" val="5"/>
</p:tagLst>
</file>

<file path=ppt/tags/tag498.xml><?xml version="1.0" encoding="utf-8"?>
<p:tagLst xmlns:a="http://schemas.openxmlformats.org/drawingml/2006/main" xmlns:r="http://schemas.openxmlformats.org/officeDocument/2006/relationships" xmlns:p="http://schemas.openxmlformats.org/presentationml/2006/main">
  <p:tag name="NUM" val="1"/>
</p:tagLst>
</file>

<file path=ppt/tags/tag49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00.xml><?xml version="1.0" encoding="utf-8"?>
<p:tagLst xmlns:a="http://schemas.openxmlformats.org/drawingml/2006/main" xmlns:r="http://schemas.openxmlformats.org/officeDocument/2006/relationships" xmlns:p="http://schemas.openxmlformats.org/presentationml/2006/main">
  <p:tag name="NUM" val="3"/>
</p:tagLst>
</file>

<file path=ppt/tags/tag501.xml><?xml version="1.0" encoding="utf-8"?>
<p:tagLst xmlns:a="http://schemas.openxmlformats.org/drawingml/2006/main" xmlns:r="http://schemas.openxmlformats.org/officeDocument/2006/relationships" xmlns:p="http://schemas.openxmlformats.org/presentationml/2006/main">
  <p:tag name="NUM" val="4"/>
</p:tagLst>
</file>

<file path=ppt/tags/tag502.xml><?xml version="1.0" encoding="utf-8"?>
<p:tagLst xmlns:a="http://schemas.openxmlformats.org/drawingml/2006/main" xmlns:r="http://schemas.openxmlformats.org/officeDocument/2006/relationships" xmlns:p="http://schemas.openxmlformats.org/presentationml/2006/main">
  <p:tag name="NUM" val="5"/>
</p:tagLst>
</file>

<file path=ppt/tags/tag503.xml><?xml version="1.0" encoding="utf-8"?>
<p:tagLst xmlns:a="http://schemas.openxmlformats.org/drawingml/2006/main" xmlns:r="http://schemas.openxmlformats.org/officeDocument/2006/relationships" xmlns:p="http://schemas.openxmlformats.org/presentationml/2006/main">
  <p:tag name="NUM" val="1"/>
</p:tagLst>
</file>

<file path=ppt/tags/tag504.xml><?xml version="1.0" encoding="utf-8"?>
<p:tagLst xmlns:a="http://schemas.openxmlformats.org/drawingml/2006/main" xmlns:r="http://schemas.openxmlformats.org/officeDocument/2006/relationships" xmlns:p="http://schemas.openxmlformats.org/presentationml/2006/main">
  <p:tag name="NUM" val="2"/>
</p:tagLst>
</file>

<file path=ppt/tags/tag505.xml><?xml version="1.0" encoding="utf-8"?>
<p:tagLst xmlns:a="http://schemas.openxmlformats.org/drawingml/2006/main" xmlns:r="http://schemas.openxmlformats.org/officeDocument/2006/relationships" xmlns:p="http://schemas.openxmlformats.org/presentationml/2006/main">
  <p:tag name="NUM" val="3"/>
</p:tagLst>
</file>

<file path=ppt/tags/tag506.xml><?xml version="1.0" encoding="utf-8"?>
<p:tagLst xmlns:a="http://schemas.openxmlformats.org/drawingml/2006/main" xmlns:r="http://schemas.openxmlformats.org/officeDocument/2006/relationships" xmlns:p="http://schemas.openxmlformats.org/presentationml/2006/main">
  <p:tag name="NUM" val="4"/>
</p:tagLst>
</file>

<file path=ppt/tags/tag507.xml><?xml version="1.0" encoding="utf-8"?>
<p:tagLst xmlns:a="http://schemas.openxmlformats.org/drawingml/2006/main" xmlns:r="http://schemas.openxmlformats.org/officeDocument/2006/relationships" xmlns:p="http://schemas.openxmlformats.org/presentationml/2006/main">
  <p:tag name="NUM" val="5"/>
</p:tagLst>
</file>

<file path=ppt/tags/tag508.xml><?xml version="1.0" encoding="utf-8"?>
<p:tagLst xmlns:a="http://schemas.openxmlformats.org/drawingml/2006/main" xmlns:r="http://schemas.openxmlformats.org/officeDocument/2006/relationships" xmlns:p="http://schemas.openxmlformats.org/presentationml/2006/main">
  <p:tag name="NUM" val="1"/>
</p:tagLst>
</file>

<file path=ppt/tags/tag509.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10.xml><?xml version="1.0" encoding="utf-8"?>
<p:tagLst xmlns:a="http://schemas.openxmlformats.org/drawingml/2006/main" xmlns:r="http://schemas.openxmlformats.org/officeDocument/2006/relationships" xmlns:p="http://schemas.openxmlformats.org/presentationml/2006/main">
  <p:tag name="NUM" val="3"/>
</p:tagLst>
</file>

<file path=ppt/tags/tag511.xml><?xml version="1.0" encoding="utf-8"?>
<p:tagLst xmlns:a="http://schemas.openxmlformats.org/drawingml/2006/main" xmlns:r="http://schemas.openxmlformats.org/officeDocument/2006/relationships" xmlns:p="http://schemas.openxmlformats.org/presentationml/2006/main">
  <p:tag name="NUM" val="4"/>
</p:tagLst>
</file>

<file path=ppt/tags/tag512.xml><?xml version="1.0" encoding="utf-8"?>
<p:tagLst xmlns:a="http://schemas.openxmlformats.org/drawingml/2006/main" xmlns:r="http://schemas.openxmlformats.org/officeDocument/2006/relationships" xmlns:p="http://schemas.openxmlformats.org/presentationml/2006/main">
  <p:tag name="NUM" val="5"/>
</p:tagLst>
</file>

<file path=ppt/tags/tag513.xml><?xml version="1.0" encoding="utf-8"?>
<p:tagLst xmlns:a="http://schemas.openxmlformats.org/drawingml/2006/main" xmlns:r="http://schemas.openxmlformats.org/officeDocument/2006/relationships" xmlns:p="http://schemas.openxmlformats.org/presentationml/2006/main">
  <p:tag name="NUM" val="1"/>
</p:tagLst>
</file>

<file path=ppt/tags/tag514.xml><?xml version="1.0" encoding="utf-8"?>
<p:tagLst xmlns:a="http://schemas.openxmlformats.org/drawingml/2006/main" xmlns:r="http://schemas.openxmlformats.org/officeDocument/2006/relationships" xmlns:p="http://schemas.openxmlformats.org/presentationml/2006/main">
  <p:tag name="NUM" val="2"/>
</p:tagLst>
</file>

<file path=ppt/tags/tag515.xml><?xml version="1.0" encoding="utf-8"?>
<p:tagLst xmlns:a="http://schemas.openxmlformats.org/drawingml/2006/main" xmlns:r="http://schemas.openxmlformats.org/officeDocument/2006/relationships" xmlns:p="http://schemas.openxmlformats.org/presentationml/2006/main">
  <p:tag name="NUM" val="3"/>
</p:tagLst>
</file>

<file path=ppt/tags/tag516.xml><?xml version="1.0" encoding="utf-8"?>
<p:tagLst xmlns:a="http://schemas.openxmlformats.org/drawingml/2006/main" xmlns:r="http://schemas.openxmlformats.org/officeDocument/2006/relationships" xmlns:p="http://schemas.openxmlformats.org/presentationml/2006/main">
  <p:tag name="NUM" val="4"/>
</p:tagLst>
</file>

<file path=ppt/tags/tag517.xml><?xml version="1.0" encoding="utf-8"?>
<p:tagLst xmlns:a="http://schemas.openxmlformats.org/drawingml/2006/main" xmlns:r="http://schemas.openxmlformats.org/officeDocument/2006/relationships" xmlns:p="http://schemas.openxmlformats.org/presentationml/2006/main">
  <p:tag name="NUM" val="5"/>
</p:tagLst>
</file>

<file path=ppt/tags/tag518.xml><?xml version="1.0" encoding="utf-8"?>
<p:tagLst xmlns:a="http://schemas.openxmlformats.org/drawingml/2006/main" xmlns:r="http://schemas.openxmlformats.org/officeDocument/2006/relationships" xmlns:p="http://schemas.openxmlformats.org/presentationml/2006/main">
  <p:tag name="NUM" val="1"/>
</p:tagLst>
</file>

<file path=ppt/tags/tag519.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20.xml><?xml version="1.0" encoding="utf-8"?>
<p:tagLst xmlns:a="http://schemas.openxmlformats.org/drawingml/2006/main" xmlns:r="http://schemas.openxmlformats.org/officeDocument/2006/relationships" xmlns:p="http://schemas.openxmlformats.org/presentationml/2006/main">
  <p:tag name="NUM" val="3"/>
</p:tagLst>
</file>

<file path=ppt/tags/tag521.xml><?xml version="1.0" encoding="utf-8"?>
<p:tagLst xmlns:a="http://schemas.openxmlformats.org/drawingml/2006/main" xmlns:r="http://schemas.openxmlformats.org/officeDocument/2006/relationships" xmlns:p="http://schemas.openxmlformats.org/presentationml/2006/main">
  <p:tag name="NUM" val="4"/>
</p:tagLst>
</file>

<file path=ppt/tags/tag522.xml><?xml version="1.0" encoding="utf-8"?>
<p:tagLst xmlns:a="http://schemas.openxmlformats.org/drawingml/2006/main" xmlns:r="http://schemas.openxmlformats.org/officeDocument/2006/relationships" xmlns:p="http://schemas.openxmlformats.org/presentationml/2006/main">
  <p:tag name="NUM" val="5"/>
</p:tagLst>
</file>

<file path=ppt/tags/tag523.xml><?xml version="1.0" encoding="utf-8"?>
<p:tagLst xmlns:a="http://schemas.openxmlformats.org/drawingml/2006/main" xmlns:r="http://schemas.openxmlformats.org/officeDocument/2006/relationships" xmlns:p="http://schemas.openxmlformats.org/presentationml/2006/main">
  <p:tag name="NUM" val="1"/>
</p:tagLst>
</file>

<file path=ppt/tags/tag524.xml><?xml version="1.0" encoding="utf-8"?>
<p:tagLst xmlns:a="http://schemas.openxmlformats.org/drawingml/2006/main" xmlns:r="http://schemas.openxmlformats.org/officeDocument/2006/relationships" xmlns:p="http://schemas.openxmlformats.org/presentationml/2006/main">
  <p:tag name="NUM" val="2"/>
</p:tagLst>
</file>

<file path=ppt/tags/tag525.xml><?xml version="1.0" encoding="utf-8"?>
<p:tagLst xmlns:a="http://schemas.openxmlformats.org/drawingml/2006/main" xmlns:r="http://schemas.openxmlformats.org/officeDocument/2006/relationships" xmlns:p="http://schemas.openxmlformats.org/presentationml/2006/main">
  <p:tag name="NUM" val="3"/>
</p:tagLst>
</file>

<file path=ppt/tags/tag526.xml><?xml version="1.0" encoding="utf-8"?>
<p:tagLst xmlns:a="http://schemas.openxmlformats.org/drawingml/2006/main" xmlns:r="http://schemas.openxmlformats.org/officeDocument/2006/relationships" xmlns:p="http://schemas.openxmlformats.org/presentationml/2006/main">
  <p:tag name="NUM" val="4"/>
</p:tagLst>
</file>

<file path=ppt/tags/tag527.xml><?xml version="1.0" encoding="utf-8"?>
<p:tagLst xmlns:a="http://schemas.openxmlformats.org/drawingml/2006/main" xmlns:r="http://schemas.openxmlformats.org/officeDocument/2006/relationships" xmlns:p="http://schemas.openxmlformats.org/presentationml/2006/main">
  <p:tag name="NUM" val="5"/>
</p:tagLst>
</file>

<file path=ppt/tags/tag528.xml><?xml version="1.0" encoding="utf-8"?>
<p:tagLst xmlns:a="http://schemas.openxmlformats.org/drawingml/2006/main" xmlns:r="http://schemas.openxmlformats.org/officeDocument/2006/relationships" xmlns:p="http://schemas.openxmlformats.org/presentationml/2006/main">
  <p:tag name="NUM" val="1"/>
</p:tagLst>
</file>

<file path=ppt/tags/tag529.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30.xml><?xml version="1.0" encoding="utf-8"?>
<p:tagLst xmlns:a="http://schemas.openxmlformats.org/drawingml/2006/main" xmlns:r="http://schemas.openxmlformats.org/officeDocument/2006/relationships" xmlns:p="http://schemas.openxmlformats.org/presentationml/2006/main">
  <p:tag name="NUM" val="3"/>
</p:tagLst>
</file>

<file path=ppt/tags/tag531.xml><?xml version="1.0" encoding="utf-8"?>
<p:tagLst xmlns:a="http://schemas.openxmlformats.org/drawingml/2006/main" xmlns:r="http://schemas.openxmlformats.org/officeDocument/2006/relationships" xmlns:p="http://schemas.openxmlformats.org/presentationml/2006/main">
  <p:tag name="NUM" val="4"/>
</p:tagLst>
</file>

<file path=ppt/tags/tag532.xml><?xml version="1.0" encoding="utf-8"?>
<p:tagLst xmlns:a="http://schemas.openxmlformats.org/drawingml/2006/main" xmlns:r="http://schemas.openxmlformats.org/officeDocument/2006/relationships" xmlns:p="http://schemas.openxmlformats.org/presentationml/2006/main">
  <p:tag name="NUM" val="5"/>
</p:tagLst>
</file>

<file path=ppt/tags/tag533.xml><?xml version="1.0" encoding="utf-8"?>
<p:tagLst xmlns:a="http://schemas.openxmlformats.org/drawingml/2006/main" xmlns:r="http://schemas.openxmlformats.org/officeDocument/2006/relationships" xmlns:p="http://schemas.openxmlformats.org/presentationml/2006/main">
  <p:tag name="NUM" val="1"/>
</p:tagLst>
</file>

<file path=ppt/tags/tag534.xml><?xml version="1.0" encoding="utf-8"?>
<p:tagLst xmlns:a="http://schemas.openxmlformats.org/drawingml/2006/main" xmlns:r="http://schemas.openxmlformats.org/officeDocument/2006/relationships" xmlns:p="http://schemas.openxmlformats.org/presentationml/2006/main">
  <p:tag name="NUM" val="2"/>
</p:tagLst>
</file>

<file path=ppt/tags/tag535.xml><?xml version="1.0" encoding="utf-8"?>
<p:tagLst xmlns:a="http://schemas.openxmlformats.org/drawingml/2006/main" xmlns:r="http://schemas.openxmlformats.org/officeDocument/2006/relationships" xmlns:p="http://schemas.openxmlformats.org/presentationml/2006/main">
  <p:tag name="NUM" val="3"/>
</p:tagLst>
</file>

<file path=ppt/tags/tag536.xml><?xml version="1.0" encoding="utf-8"?>
<p:tagLst xmlns:a="http://schemas.openxmlformats.org/drawingml/2006/main" xmlns:r="http://schemas.openxmlformats.org/officeDocument/2006/relationships" xmlns:p="http://schemas.openxmlformats.org/presentationml/2006/main">
  <p:tag name="NUM" val="4"/>
</p:tagLst>
</file>

<file path=ppt/tags/tag537.xml><?xml version="1.0" encoding="utf-8"?>
<p:tagLst xmlns:a="http://schemas.openxmlformats.org/drawingml/2006/main" xmlns:r="http://schemas.openxmlformats.org/officeDocument/2006/relationships" xmlns:p="http://schemas.openxmlformats.org/presentationml/2006/main">
  <p:tag name="NUM" val="5"/>
</p:tagLst>
</file>

<file path=ppt/tags/tag538.xml><?xml version="1.0" encoding="utf-8"?>
<p:tagLst xmlns:a="http://schemas.openxmlformats.org/drawingml/2006/main" xmlns:r="http://schemas.openxmlformats.org/officeDocument/2006/relationships" xmlns:p="http://schemas.openxmlformats.org/presentationml/2006/main">
  <p:tag name="NUM" val="1"/>
</p:tagLst>
</file>

<file path=ppt/tags/tag539.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40.xml><?xml version="1.0" encoding="utf-8"?>
<p:tagLst xmlns:a="http://schemas.openxmlformats.org/drawingml/2006/main" xmlns:r="http://schemas.openxmlformats.org/officeDocument/2006/relationships" xmlns:p="http://schemas.openxmlformats.org/presentationml/2006/main">
  <p:tag name="NUM" val="3"/>
</p:tagLst>
</file>

<file path=ppt/tags/tag541.xml><?xml version="1.0" encoding="utf-8"?>
<p:tagLst xmlns:a="http://schemas.openxmlformats.org/drawingml/2006/main" xmlns:r="http://schemas.openxmlformats.org/officeDocument/2006/relationships" xmlns:p="http://schemas.openxmlformats.org/presentationml/2006/main">
  <p:tag name="NUM" val="4"/>
</p:tagLst>
</file>

<file path=ppt/tags/tag542.xml><?xml version="1.0" encoding="utf-8"?>
<p:tagLst xmlns:a="http://schemas.openxmlformats.org/drawingml/2006/main" xmlns:r="http://schemas.openxmlformats.org/officeDocument/2006/relationships" xmlns:p="http://schemas.openxmlformats.org/presentationml/2006/main">
  <p:tag name="NUM" val="5"/>
</p:tagLst>
</file>

<file path=ppt/tags/tag543.xml><?xml version="1.0" encoding="utf-8"?>
<p:tagLst xmlns:a="http://schemas.openxmlformats.org/drawingml/2006/main" xmlns:r="http://schemas.openxmlformats.org/officeDocument/2006/relationships" xmlns:p="http://schemas.openxmlformats.org/presentationml/2006/main">
  <p:tag name="NUM" val="1"/>
</p:tagLst>
</file>

<file path=ppt/tags/tag544.xml><?xml version="1.0" encoding="utf-8"?>
<p:tagLst xmlns:a="http://schemas.openxmlformats.org/drawingml/2006/main" xmlns:r="http://schemas.openxmlformats.org/officeDocument/2006/relationships" xmlns:p="http://schemas.openxmlformats.org/presentationml/2006/main">
  <p:tag name="NUM" val="2"/>
</p:tagLst>
</file>

<file path=ppt/tags/tag545.xml><?xml version="1.0" encoding="utf-8"?>
<p:tagLst xmlns:a="http://schemas.openxmlformats.org/drawingml/2006/main" xmlns:r="http://schemas.openxmlformats.org/officeDocument/2006/relationships" xmlns:p="http://schemas.openxmlformats.org/presentationml/2006/main">
  <p:tag name="NUM" val="3"/>
</p:tagLst>
</file>

<file path=ppt/tags/tag546.xml><?xml version="1.0" encoding="utf-8"?>
<p:tagLst xmlns:a="http://schemas.openxmlformats.org/drawingml/2006/main" xmlns:r="http://schemas.openxmlformats.org/officeDocument/2006/relationships" xmlns:p="http://schemas.openxmlformats.org/presentationml/2006/main">
  <p:tag name="NUM" val="4"/>
</p:tagLst>
</file>

<file path=ppt/tags/tag547.xml><?xml version="1.0" encoding="utf-8"?>
<p:tagLst xmlns:a="http://schemas.openxmlformats.org/drawingml/2006/main" xmlns:r="http://schemas.openxmlformats.org/officeDocument/2006/relationships" xmlns:p="http://schemas.openxmlformats.org/presentationml/2006/main">
  <p:tag name="NUM" val="5"/>
</p:tagLst>
</file>

<file path=ppt/tags/tag548.xml><?xml version="1.0" encoding="utf-8"?>
<p:tagLst xmlns:a="http://schemas.openxmlformats.org/drawingml/2006/main" xmlns:r="http://schemas.openxmlformats.org/officeDocument/2006/relationships" xmlns:p="http://schemas.openxmlformats.org/presentationml/2006/main">
  <p:tag name="NUM" val="1"/>
</p:tagLst>
</file>

<file path=ppt/tags/tag549.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50.xml><?xml version="1.0" encoding="utf-8"?>
<p:tagLst xmlns:a="http://schemas.openxmlformats.org/drawingml/2006/main" xmlns:r="http://schemas.openxmlformats.org/officeDocument/2006/relationships" xmlns:p="http://schemas.openxmlformats.org/presentationml/2006/main">
  <p:tag name="NUM" val="3"/>
</p:tagLst>
</file>

<file path=ppt/tags/tag551.xml><?xml version="1.0" encoding="utf-8"?>
<p:tagLst xmlns:a="http://schemas.openxmlformats.org/drawingml/2006/main" xmlns:r="http://schemas.openxmlformats.org/officeDocument/2006/relationships" xmlns:p="http://schemas.openxmlformats.org/presentationml/2006/main">
  <p:tag name="NUM" val="4"/>
</p:tagLst>
</file>

<file path=ppt/tags/tag552.xml><?xml version="1.0" encoding="utf-8"?>
<p:tagLst xmlns:a="http://schemas.openxmlformats.org/drawingml/2006/main" xmlns:r="http://schemas.openxmlformats.org/officeDocument/2006/relationships" xmlns:p="http://schemas.openxmlformats.org/presentationml/2006/main">
  <p:tag name="NUM" val="5"/>
</p:tagLst>
</file>

<file path=ppt/tags/tag553.xml><?xml version="1.0" encoding="utf-8"?>
<p:tagLst xmlns:a="http://schemas.openxmlformats.org/drawingml/2006/main" xmlns:r="http://schemas.openxmlformats.org/officeDocument/2006/relationships" xmlns:p="http://schemas.openxmlformats.org/presentationml/2006/main">
  <p:tag name="NUM" val="1"/>
</p:tagLst>
</file>

<file path=ppt/tags/tag554.xml><?xml version="1.0" encoding="utf-8"?>
<p:tagLst xmlns:a="http://schemas.openxmlformats.org/drawingml/2006/main" xmlns:r="http://schemas.openxmlformats.org/officeDocument/2006/relationships" xmlns:p="http://schemas.openxmlformats.org/presentationml/2006/main">
  <p:tag name="NUM" val="2"/>
</p:tagLst>
</file>

<file path=ppt/tags/tag555.xml><?xml version="1.0" encoding="utf-8"?>
<p:tagLst xmlns:a="http://schemas.openxmlformats.org/drawingml/2006/main" xmlns:r="http://schemas.openxmlformats.org/officeDocument/2006/relationships" xmlns:p="http://schemas.openxmlformats.org/presentationml/2006/main">
  <p:tag name="NUM" val="3"/>
</p:tagLst>
</file>

<file path=ppt/tags/tag556.xml><?xml version="1.0" encoding="utf-8"?>
<p:tagLst xmlns:a="http://schemas.openxmlformats.org/drawingml/2006/main" xmlns:r="http://schemas.openxmlformats.org/officeDocument/2006/relationships" xmlns:p="http://schemas.openxmlformats.org/presentationml/2006/main">
  <p:tag name="NUM" val="4"/>
</p:tagLst>
</file>

<file path=ppt/tags/tag557.xml><?xml version="1.0" encoding="utf-8"?>
<p:tagLst xmlns:a="http://schemas.openxmlformats.org/drawingml/2006/main" xmlns:r="http://schemas.openxmlformats.org/officeDocument/2006/relationships" xmlns:p="http://schemas.openxmlformats.org/presentationml/2006/main">
  <p:tag name="NUM" val="5"/>
</p:tagLst>
</file>

<file path=ppt/tags/tag558.xml><?xml version="1.0" encoding="utf-8"?>
<p:tagLst xmlns:a="http://schemas.openxmlformats.org/drawingml/2006/main" xmlns:r="http://schemas.openxmlformats.org/officeDocument/2006/relationships" xmlns:p="http://schemas.openxmlformats.org/presentationml/2006/main">
  <p:tag name="NUM" val="1"/>
</p:tagLst>
</file>

<file path=ppt/tags/tag559.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60.xml><?xml version="1.0" encoding="utf-8"?>
<p:tagLst xmlns:a="http://schemas.openxmlformats.org/drawingml/2006/main" xmlns:r="http://schemas.openxmlformats.org/officeDocument/2006/relationships" xmlns:p="http://schemas.openxmlformats.org/presentationml/2006/main">
  <p:tag name="NUM" val="3"/>
</p:tagLst>
</file>

<file path=ppt/tags/tag561.xml><?xml version="1.0" encoding="utf-8"?>
<p:tagLst xmlns:a="http://schemas.openxmlformats.org/drawingml/2006/main" xmlns:r="http://schemas.openxmlformats.org/officeDocument/2006/relationships" xmlns:p="http://schemas.openxmlformats.org/presentationml/2006/main">
  <p:tag name="NUM" val="4"/>
</p:tagLst>
</file>

<file path=ppt/tags/tag562.xml><?xml version="1.0" encoding="utf-8"?>
<p:tagLst xmlns:a="http://schemas.openxmlformats.org/drawingml/2006/main" xmlns:r="http://schemas.openxmlformats.org/officeDocument/2006/relationships" xmlns:p="http://schemas.openxmlformats.org/presentationml/2006/main">
  <p:tag name="NUM" val="5"/>
</p:tagLst>
</file>

<file path=ppt/tags/tag563.xml><?xml version="1.0" encoding="utf-8"?>
<p:tagLst xmlns:a="http://schemas.openxmlformats.org/drawingml/2006/main" xmlns:r="http://schemas.openxmlformats.org/officeDocument/2006/relationships" xmlns:p="http://schemas.openxmlformats.org/presentationml/2006/main">
  <p:tag name="NUM" val="1"/>
</p:tagLst>
</file>

<file path=ppt/tags/tag564.xml><?xml version="1.0" encoding="utf-8"?>
<p:tagLst xmlns:a="http://schemas.openxmlformats.org/drawingml/2006/main" xmlns:r="http://schemas.openxmlformats.org/officeDocument/2006/relationships" xmlns:p="http://schemas.openxmlformats.org/presentationml/2006/main">
  <p:tag name="NUM" val="2"/>
</p:tagLst>
</file>

<file path=ppt/tags/tag565.xml><?xml version="1.0" encoding="utf-8"?>
<p:tagLst xmlns:a="http://schemas.openxmlformats.org/drawingml/2006/main" xmlns:r="http://schemas.openxmlformats.org/officeDocument/2006/relationships" xmlns:p="http://schemas.openxmlformats.org/presentationml/2006/main">
  <p:tag name="NUM" val="3"/>
</p:tagLst>
</file>

<file path=ppt/tags/tag566.xml><?xml version="1.0" encoding="utf-8"?>
<p:tagLst xmlns:a="http://schemas.openxmlformats.org/drawingml/2006/main" xmlns:r="http://schemas.openxmlformats.org/officeDocument/2006/relationships" xmlns:p="http://schemas.openxmlformats.org/presentationml/2006/main">
  <p:tag name="NUM" val="4"/>
</p:tagLst>
</file>

<file path=ppt/tags/tag567.xml><?xml version="1.0" encoding="utf-8"?>
<p:tagLst xmlns:a="http://schemas.openxmlformats.org/drawingml/2006/main" xmlns:r="http://schemas.openxmlformats.org/officeDocument/2006/relationships" xmlns:p="http://schemas.openxmlformats.org/presentationml/2006/main">
  <p:tag name="NUM" val="5"/>
</p:tagLst>
</file>

<file path=ppt/tags/tag568.xml><?xml version="1.0" encoding="utf-8"?>
<p:tagLst xmlns:a="http://schemas.openxmlformats.org/drawingml/2006/main" xmlns:r="http://schemas.openxmlformats.org/officeDocument/2006/relationships" xmlns:p="http://schemas.openxmlformats.org/presentationml/2006/main">
  <p:tag name="NUM" val="1"/>
</p:tagLst>
</file>

<file path=ppt/tags/tag569.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70.xml><?xml version="1.0" encoding="utf-8"?>
<p:tagLst xmlns:a="http://schemas.openxmlformats.org/drawingml/2006/main" xmlns:r="http://schemas.openxmlformats.org/officeDocument/2006/relationships" xmlns:p="http://schemas.openxmlformats.org/presentationml/2006/main">
  <p:tag name="NUM" val="3"/>
</p:tagLst>
</file>

<file path=ppt/tags/tag571.xml><?xml version="1.0" encoding="utf-8"?>
<p:tagLst xmlns:a="http://schemas.openxmlformats.org/drawingml/2006/main" xmlns:r="http://schemas.openxmlformats.org/officeDocument/2006/relationships" xmlns:p="http://schemas.openxmlformats.org/presentationml/2006/main">
  <p:tag name="NUM" val="4"/>
</p:tagLst>
</file>

<file path=ppt/tags/tag572.xml><?xml version="1.0" encoding="utf-8"?>
<p:tagLst xmlns:a="http://schemas.openxmlformats.org/drawingml/2006/main" xmlns:r="http://schemas.openxmlformats.org/officeDocument/2006/relationships" xmlns:p="http://schemas.openxmlformats.org/presentationml/2006/main">
  <p:tag name="NUM" val="5"/>
</p:tagLst>
</file>

<file path=ppt/tags/tag573.xml><?xml version="1.0" encoding="utf-8"?>
<p:tagLst xmlns:a="http://schemas.openxmlformats.org/drawingml/2006/main" xmlns:r="http://schemas.openxmlformats.org/officeDocument/2006/relationships" xmlns:p="http://schemas.openxmlformats.org/presentationml/2006/main">
  <p:tag name="NUM" val="1"/>
</p:tagLst>
</file>

<file path=ppt/tags/tag574.xml><?xml version="1.0" encoding="utf-8"?>
<p:tagLst xmlns:a="http://schemas.openxmlformats.org/drawingml/2006/main" xmlns:r="http://schemas.openxmlformats.org/officeDocument/2006/relationships" xmlns:p="http://schemas.openxmlformats.org/presentationml/2006/main">
  <p:tag name="NUM" val="2"/>
</p:tagLst>
</file>

<file path=ppt/tags/tag575.xml><?xml version="1.0" encoding="utf-8"?>
<p:tagLst xmlns:a="http://schemas.openxmlformats.org/drawingml/2006/main" xmlns:r="http://schemas.openxmlformats.org/officeDocument/2006/relationships" xmlns:p="http://schemas.openxmlformats.org/presentationml/2006/main">
  <p:tag name="NUM" val="3"/>
</p:tagLst>
</file>

<file path=ppt/tags/tag576.xml><?xml version="1.0" encoding="utf-8"?>
<p:tagLst xmlns:a="http://schemas.openxmlformats.org/drawingml/2006/main" xmlns:r="http://schemas.openxmlformats.org/officeDocument/2006/relationships" xmlns:p="http://schemas.openxmlformats.org/presentationml/2006/main">
  <p:tag name="NUM" val="4"/>
</p:tagLst>
</file>

<file path=ppt/tags/tag577.xml><?xml version="1.0" encoding="utf-8"?>
<p:tagLst xmlns:a="http://schemas.openxmlformats.org/drawingml/2006/main" xmlns:r="http://schemas.openxmlformats.org/officeDocument/2006/relationships" xmlns:p="http://schemas.openxmlformats.org/presentationml/2006/main">
  <p:tag name="NUM" val="5"/>
</p:tagLst>
</file>

<file path=ppt/tags/tag578.xml><?xml version="1.0" encoding="utf-8"?>
<p:tagLst xmlns:a="http://schemas.openxmlformats.org/drawingml/2006/main" xmlns:r="http://schemas.openxmlformats.org/officeDocument/2006/relationships" xmlns:p="http://schemas.openxmlformats.org/presentationml/2006/main">
  <p:tag name="NUM" val="1"/>
</p:tagLst>
</file>

<file path=ppt/tags/tag579.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80.xml><?xml version="1.0" encoding="utf-8"?>
<p:tagLst xmlns:a="http://schemas.openxmlformats.org/drawingml/2006/main" xmlns:r="http://schemas.openxmlformats.org/officeDocument/2006/relationships" xmlns:p="http://schemas.openxmlformats.org/presentationml/2006/main">
  <p:tag name="NUM" val="3"/>
</p:tagLst>
</file>

<file path=ppt/tags/tag581.xml><?xml version="1.0" encoding="utf-8"?>
<p:tagLst xmlns:a="http://schemas.openxmlformats.org/drawingml/2006/main" xmlns:r="http://schemas.openxmlformats.org/officeDocument/2006/relationships" xmlns:p="http://schemas.openxmlformats.org/presentationml/2006/main">
  <p:tag name="NUM" val="4"/>
</p:tagLst>
</file>

<file path=ppt/tags/tag582.xml><?xml version="1.0" encoding="utf-8"?>
<p:tagLst xmlns:a="http://schemas.openxmlformats.org/drawingml/2006/main" xmlns:r="http://schemas.openxmlformats.org/officeDocument/2006/relationships" xmlns:p="http://schemas.openxmlformats.org/presentationml/2006/main">
  <p:tag name="NUM" val="5"/>
</p:tagLst>
</file>

<file path=ppt/tags/tag583.xml><?xml version="1.0" encoding="utf-8"?>
<p:tagLst xmlns:a="http://schemas.openxmlformats.org/drawingml/2006/main" xmlns:r="http://schemas.openxmlformats.org/officeDocument/2006/relationships" xmlns:p="http://schemas.openxmlformats.org/presentationml/2006/main">
  <p:tag name="NUM" val="1"/>
</p:tagLst>
</file>

<file path=ppt/tags/tag584.xml><?xml version="1.0" encoding="utf-8"?>
<p:tagLst xmlns:a="http://schemas.openxmlformats.org/drawingml/2006/main" xmlns:r="http://schemas.openxmlformats.org/officeDocument/2006/relationships" xmlns:p="http://schemas.openxmlformats.org/presentationml/2006/main">
  <p:tag name="NUM" val="2"/>
</p:tagLst>
</file>

<file path=ppt/tags/tag585.xml><?xml version="1.0" encoding="utf-8"?>
<p:tagLst xmlns:a="http://schemas.openxmlformats.org/drawingml/2006/main" xmlns:r="http://schemas.openxmlformats.org/officeDocument/2006/relationships" xmlns:p="http://schemas.openxmlformats.org/presentationml/2006/main">
  <p:tag name="NUM" val="3"/>
</p:tagLst>
</file>

<file path=ppt/tags/tag586.xml><?xml version="1.0" encoding="utf-8"?>
<p:tagLst xmlns:a="http://schemas.openxmlformats.org/drawingml/2006/main" xmlns:r="http://schemas.openxmlformats.org/officeDocument/2006/relationships" xmlns:p="http://schemas.openxmlformats.org/presentationml/2006/main">
  <p:tag name="NUM" val="4"/>
</p:tagLst>
</file>

<file path=ppt/tags/tag587.xml><?xml version="1.0" encoding="utf-8"?>
<p:tagLst xmlns:a="http://schemas.openxmlformats.org/drawingml/2006/main" xmlns:r="http://schemas.openxmlformats.org/officeDocument/2006/relationships" xmlns:p="http://schemas.openxmlformats.org/presentationml/2006/main">
  <p:tag name="NUM" val="5"/>
</p:tagLst>
</file>

<file path=ppt/tags/tag588.xml><?xml version="1.0" encoding="utf-8"?>
<p:tagLst xmlns:a="http://schemas.openxmlformats.org/drawingml/2006/main" xmlns:r="http://schemas.openxmlformats.org/officeDocument/2006/relationships" xmlns:p="http://schemas.openxmlformats.org/presentationml/2006/main">
  <p:tag name="NUM" val="1"/>
</p:tagLst>
</file>

<file path=ppt/tags/tag589.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590.xml><?xml version="1.0" encoding="utf-8"?>
<p:tagLst xmlns:a="http://schemas.openxmlformats.org/drawingml/2006/main" xmlns:r="http://schemas.openxmlformats.org/officeDocument/2006/relationships" xmlns:p="http://schemas.openxmlformats.org/presentationml/2006/main">
  <p:tag name="NUM" val="3"/>
</p:tagLst>
</file>

<file path=ppt/tags/tag591.xml><?xml version="1.0" encoding="utf-8"?>
<p:tagLst xmlns:a="http://schemas.openxmlformats.org/drawingml/2006/main" xmlns:r="http://schemas.openxmlformats.org/officeDocument/2006/relationships" xmlns:p="http://schemas.openxmlformats.org/presentationml/2006/main">
  <p:tag name="NUM" val="4"/>
</p:tagLst>
</file>

<file path=ppt/tags/tag592.xml><?xml version="1.0" encoding="utf-8"?>
<p:tagLst xmlns:a="http://schemas.openxmlformats.org/drawingml/2006/main" xmlns:r="http://schemas.openxmlformats.org/officeDocument/2006/relationships" xmlns:p="http://schemas.openxmlformats.org/presentationml/2006/main">
  <p:tag name="NUM" val="5"/>
</p:tagLst>
</file>

<file path=ppt/tags/tag593.xml><?xml version="1.0" encoding="utf-8"?>
<p:tagLst xmlns:a="http://schemas.openxmlformats.org/drawingml/2006/main" xmlns:r="http://schemas.openxmlformats.org/officeDocument/2006/relationships" xmlns:p="http://schemas.openxmlformats.org/presentationml/2006/main">
  <p:tag name="NUM" val="1"/>
</p:tagLst>
</file>

<file path=ppt/tags/tag594.xml><?xml version="1.0" encoding="utf-8"?>
<p:tagLst xmlns:a="http://schemas.openxmlformats.org/drawingml/2006/main" xmlns:r="http://schemas.openxmlformats.org/officeDocument/2006/relationships" xmlns:p="http://schemas.openxmlformats.org/presentationml/2006/main">
  <p:tag name="NUM" val="2"/>
</p:tagLst>
</file>

<file path=ppt/tags/tag595.xml><?xml version="1.0" encoding="utf-8"?>
<p:tagLst xmlns:a="http://schemas.openxmlformats.org/drawingml/2006/main" xmlns:r="http://schemas.openxmlformats.org/officeDocument/2006/relationships" xmlns:p="http://schemas.openxmlformats.org/presentationml/2006/main">
  <p:tag name="NUM" val="3"/>
</p:tagLst>
</file>

<file path=ppt/tags/tag596.xml><?xml version="1.0" encoding="utf-8"?>
<p:tagLst xmlns:a="http://schemas.openxmlformats.org/drawingml/2006/main" xmlns:r="http://schemas.openxmlformats.org/officeDocument/2006/relationships" xmlns:p="http://schemas.openxmlformats.org/presentationml/2006/main">
  <p:tag name="NUM" val="4"/>
</p:tagLst>
</file>

<file path=ppt/tags/tag597.xml><?xml version="1.0" encoding="utf-8"?>
<p:tagLst xmlns:a="http://schemas.openxmlformats.org/drawingml/2006/main" xmlns:r="http://schemas.openxmlformats.org/officeDocument/2006/relationships" xmlns:p="http://schemas.openxmlformats.org/presentationml/2006/main">
  <p:tag name="NUM" val="5"/>
</p:tagLst>
</file>

<file path=ppt/tags/tag598.xml><?xml version="1.0" encoding="utf-8"?>
<p:tagLst xmlns:a="http://schemas.openxmlformats.org/drawingml/2006/main" xmlns:r="http://schemas.openxmlformats.org/officeDocument/2006/relationships" xmlns:p="http://schemas.openxmlformats.org/presentationml/2006/main">
  <p:tag name="NUM" val="1"/>
</p:tagLst>
</file>

<file path=ppt/tags/tag59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00.xml><?xml version="1.0" encoding="utf-8"?>
<p:tagLst xmlns:a="http://schemas.openxmlformats.org/drawingml/2006/main" xmlns:r="http://schemas.openxmlformats.org/officeDocument/2006/relationships" xmlns:p="http://schemas.openxmlformats.org/presentationml/2006/main">
  <p:tag name="NUM" val="3"/>
</p:tagLst>
</file>

<file path=ppt/tags/tag601.xml><?xml version="1.0" encoding="utf-8"?>
<p:tagLst xmlns:a="http://schemas.openxmlformats.org/drawingml/2006/main" xmlns:r="http://schemas.openxmlformats.org/officeDocument/2006/relationships" xmlns:p="http://schemas.openxmlformats.org/presentationml/2006/main">
  <p:tag name="NUM" val="4"/>
</p:tagLst>
</file>

<file path=ppt/tags/tag602.xml><?xml version="1.0" encoding="utf-8"?>
<p:tagLst xmlns:a="http://schemas.openxmlformats.org/drawingml/2006/main" xmlns:r="http://schemas.openxmlformats.org/officeDocument/2006/relationships" xmlns:p="http://schemas.openxmlformats.org/presentationml/2006/main">
  <p:tag name="NUM" val="5"/>
</p:tagLst>
</file>

<file path=ppt/tags/tag603.xml><?xml version="1.0" encoding="utf-8"?>
<p:tagLst xmlns:a="http://schemas.openxmlformats.org/drawingml/2006/main" xmlns:r="http://schemas.openxmlformats.org/officeDocument/2006/relationships" xmlns:p="http://schemas.openxmlformats.org/presentationml/2006/main">
  <p:tag name="NUM" val="1"/>
</p:tagLst>
</file>

<file path=ppt/tags/tag604.xml><?xml version="1.0" encoding="utf-8"?>
<p:tagLst xmlns:a="http://schemas.openxmlformats.org/drawingml/2006/main" xmlns:r="http://schemas.openxmlformats.org/officeDocument/2006/relationships" xmlns:p="http://schemas.openxmlformats.org/presentationml/2006/main">
  <p:tag name="NUM" val="2"/>
</p:tagLst>
</file>

<file path=ppt/tags/tag605.xml><?xml version="1.0" encoding="utf-8"?>
<p:tagLst xmlns:a="http://schemas.openxmlformats.org/drawingml/2006/main" xmlns:r="http://schemas.openxmlformats.org/officeDocument/2006/relationships" xmlns:p="http://schemas.openxmlformats.org/presentationml/2006/main">
  <p:tag name="NUM" val="3"/>
</p:tagLst>
</file>

<file path=ppt/tags/tag606.xml><?xml version="1.0" encoding="utf-8"?>
<p:tagLst xmlns:a="http://schemas.openxmlformats.org/drawingml/2006/main" xmlns:r="http://schemas.openxmlformats.org/officeDocument/2006/relationships" xmlns:p="http://schemas.openxmlformats.org/presentationml/2006/main">
  <p:tag name="NUM" val="4"/>
</p:tagLst>
</file>

<file path=ppt/tags/tag607.xml><?xml version="1.0" encoding="utf-8"?>
<p:tagLst xmlns:a="http://schemas.openxmlformats.org/drawingml/2006/main" xmlns:r="http://schemas.openxmlformats.org/officeDocument/2006/relationships" xmlns:p="http://schemas.openxmlformats.org/presentationml/2006/main">
  <p:tag name="NUM" val="5"/>
</p:tagLst>
</file>

<file path=ppt/tags/tag608.xml><?xml version="1.0" encoding="utf-8"?>
<p:tagLst xmlns:a="http://schemas.openxmlformats.org/drawingml/2006/main" xmlns:r="http://schemas.openxmlformats.org/officeDocument/2006/relationships" xmlns:p="http://schemas.openxmlformats.org/presentationml/2006/main">
  <p:tag name="NUM" val="1"/>
</p:tagLst>
</file>

<file path=ppt/tags/tag609.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10.xml><?xml version="1.0" encoding="utf-8"?>
<p:tagLst xmlns:a="http://schemas.openxmlformats.org/drawingml/2006/main" xmlns:r="http://schemas.openxmlformats.org/officeDocument/2006/relationships" xmlns:p="http://schemas.openxmlformats.org/presentationml/2006/main">
  <p:tag name="NUM" val="3"/>
</p:tagLst>
</file>

<file path=ppt/tags/tag611.xml><?xml version="1.0" encoding="utf-8"?>
<p:tagLst xmlns:a="http://schemas.openxmlformats.org/drawingml/2006/main" xmlns:r="http://schemas.openxmlformats.org/officeDocument/2006/relationships" xmlns:p="http://schemas.openxmlformats.org/presentationml/2006/main">
  <p:tag name="NUM" val="4"/>
</p:tagLst>
</file>

<file path=ppt/tags/tag612.xml><?xml version="1.0" encoding="utf-8"?>
<p:tagLst xmlns:a="http://schemas.openxmlformats.org/drawingml/2006/main" xmlns:r="http://schemas.openxmlformats.org/officeDocument/2006/relationships" xmlns:p="http://schemas.openxmlformats.org/presentationml/2006/main">
  <p:tag name="NUM" val="5"/>
</p:tagLst>
</file>

<file path=ppt/tags/tag613.xml><?xml version="1.0" encoding="utf-8"?>
<p:tagLst xmlns:a="http://schemas.openxmlformats.org/drawingml/2006/main" xmlns:r="http://schemas.openxmlformats.org/officeDocument/2006/relationships" xmlns:p="http://schemas.openxmlformats.org/presentationml/2006/main">
  <p:tag name="NUM" val="1"/>
</p:tagLst>
</file>

<file path=ppt/tags/tag614.xml><?xml version="1.0" encoding="utf-8"?>
<p:tagLst xmlns:a="http://schemas.openxmlformats.org/drawingml/2006/main" xmlns:r="http://schemas.openxmlformats.org/officeDocument/2006/relationships" xmlns:p="http://schemas.openxmlformats.org/presentationml/2006/main">
  <p:tag name="NUM" val="2"/>
</p:tagLst>
</file>

<file path=ppt/tags/tag615.xml><?xml version="1.0" encoding="utf-8"?>
<p:tagLst xmlns:a="http://schemas.openxmlformats.org/drawingml/2006/main" xmlns:r="http://schemas.openxmlformats.org/officeDocument/2006/relationships" xmlns:p="http://schemas.openxmlformats.org/presentationml/2006/main">
  <p:tag name="NUM" val="3"/>
</p:tagLst>
</file>

<file path=ppt/tags/tag616.xml><?xml version="1.0" encoding="utf-8"?>
<p:tagLst xmlns:a="http://schemas.openxmlformats.org/drawingml/2006/main" xmlns:r="http://schemas.openxmlformats.org/officeDocument/2006/relationships" xmlns:p="http://schemas.openxmlformats.org/presentationml/2006/main">
  <p:tag name="NUM" val="4"/>
</p:tagLst>
</file>

<file path=ppt/tags/tag617.xml><?xml version="1.0" encoding="utf-8"?>
<p:tagLst xmlns:a="http://schemas.openxmlformats.org/drawingml/2006/main" xmlns:r="http://schemas.openxmlformats.org/officeDocument/2006/relationships" xmlns:p="http://schemas.openxmlformats.org/presentationml/2006/main">
  <p:tag name="NUM" val="5"/>
</p:tagLst>
</file>

<file path=ppt/tags/tag618.xml><?xml version="1.0" encoding="utf-8"?>
<p:tagLst xmlns:a="http://schemas.openxmlformats.org/drawingml/2006/main" xmlns:r="http://schemas.openxmlformats.org/officeDocument/2006/relationships" xmlns:p="http://schemas.openxmlformats.org/presentationml/2006/main">
  <p:tag name="NUM" val="1"/>
</p:tagLst>
</file>

<file path=ppt/tags/tag619.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20.xml><?xml version="1.0" encoding="utf-8"?>
<p:tagLst xmlns:a="http://schemas.openxmlformats.org/drawingml/2006/main" xmlns:r="http://schemas.openxmlformats.org/officeDocument/2006/relationships" xmlns:p="http://schemas.openxmlformats.org/presentationml/2006/main">
  <p:tag name="NUM" val="3"/>
</p:tagLst>
</file>

<file path=ppt/tags/tag621.xml><?xml version="1.0" encoding="utf-8"?>
<p:tagLst xmlns:a="http://schemas.openxmlformats.org/drawingml/2006/main" xmlns:r="http://schemas.openxmlformats.org/officeDocument/2006/relationships" xmlns:p="http://schemas.openxmlformats.org/presentationml/2006/main">
  <p:tag name="NUM" val="4"/>
</p:tagLst>
</file>

<file path=ppt/tags/tag622.xml><?xml version="1.0" encoding="utf-8"?>
<p:tagLst xmlns:a="http://schemas.openxmlformats.org/drawingml/2006/main" xmlns:r="http://schemas.openxmlformats.org/officeDocument/2006/relationships" xmlns:p="http://schemas.openxmlformats.org/presentationml/2006/main">
  <p:tag name="NUM" val="5"/>
</p:tagLst>
</file>

<file path=ppt/tags/tag623.xml><?xml version="1.0" encoding="utf-8"?>
<p:tagLst xmlns:a="http://schemas.openxmlformats.org/drawingml/2006/main" xmlns:r="http://schemas.openxmlformats.org/officeDocument/2006/relationships" xmlns:p="http://schemas.openxmlformats.org/presentationml/2006/main">
  <p:tag name="NUM" val="1"/>
</p:tagLst>
</file>

<file path=ppt/tags/tag624.xml><?xml version="1.0" encoding="utf-8"?>
<p:tagLst xmlns:a="http://schemas.openxmlformats.org/drawingml/2006/main" xmlns:r="http://schemas.openxmlformats.org/officeDocument/2006/relationships" xmlns:p="http://schemas.openxmlformats.org/presentationml/2006/main">
  <p:tag name="NUM" val="2"/>
</p:tagLst>
</file>

<file path=ppt/tags/tag625.xml><?xml version="1.0" encoding="utf-8"?>
<p:tagLst xmlns:a="http://schemas.openxmlformats.org/drawingml/2006/main" xmlns:r="http://schemas.openxmlformats.org/officeDocument/2006/relationships" xmlns:p="http://schemas.openxmlformats.org/presentationml/2006/main">
  <p:tag name="NUM" val="3"/>
</p:tagLst>
</file>

<file path=ppt/tags/tag626.xml><?xml version="1.0" encoding="utf-8"?>
<p:tagLst xmlns:a="http://schemas.openxmlformats.org/drawingml/2006/main" xmlns:r="http://schemas.openxmlformats.org/officeDocument/2006/relationships" xmlns:p="http://schemas.openxmlformats.org/presentationml/2006/main">
  <p:tag name="NUM" val="4"/>
</p:tagLst>
</file>

<file path=ppt/tags/tag627.xml><?xml version="1.0" encoding="utf-8"?>
<p:tagLst xmlns:a="http://schemas.openxmlformats.org/drawingml/2006/main" xmlns:r="http://schemas.openxmlformats.org/officeDocument/2006/relationships" xmlns:p="http://schemas.openxmlformats.org/presentationml/2006/main">
  <p:tag name="NUM" val="5"/>
</p:tagLst>
</file>

<file path=ppt/tags/tag628.xml><?xml version="1.0" encoding="utf-8"?>
<p:tagLst xmlns:a="http://schemas.openxmlformats.org/drawingml/2006/main" xmlns:r="http://schemas.openxmlformats.org/officeDocument/2006/relationships" xmlns:p="http://schemas.openxmlformats.org/presentationml/2006/main">
  <p:tag name="NUM" val="1"/>
</p:tagLst>
</file>

<file path=ppt/tags/tag629.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630.xml><?xml version="1.0" encoding="utf-8"?>
<p:tagLst xmlns:a="http://schemas.openxmlformats.org/drawingml/2006/main" xmlns:r="http://schemas.openxmlformats.org/officeDocument/2006/relationships" xmlns:p="http://schemas.openxmlformats.org/presentationml/2006/main">
  <p:tag name="NUM" val="3"/>
</p:tagLst>
</file>

<file path=ppt/tags/tag631.xml><?xml version="1.0" encoding="utf-8"?>
<p:tagLst xmlns:a="http://schemas.openxmlformats.org/drawingml/2006/main" xmlns:r="http://schemas.openxmlformats.org/officeDocument/2006/relationships" xmlns:p="http://schemas.openxmlformats.org/presentationml/2006/main">
  <p:tag name="NUM" val="4"/>
</p:tagLst>
</file>

<file path=ppt/tags/tag632.xml><?xml version="1.0" encoding="utf-8"?>
<p:tagLst xmlns:a="http://schemas.openxmlformats.org/drawingml/2006/main" xmlns:r="http://schemas.openxmlformats.org/officeDocument/2006/relationships" xmlns:p="http://schemas.openxmlformats.org/presentationml/2006/main">
  <p:tag name="NUM" val="5"/>
</p:tagLst>
</file>

<file path=ppt/tags/tag633.xml><?xml version="1.0" encoding="utf-8"?>
<p:tagLst xmlns:a="http://schemas.openxmlformats.org/drawingml/2006/main" xmlns:r="http://schemas.openxmlformats.org/officeDocument/2006/relationships" xmlns:p="http://schemas.openxmlformats.org/presentationml/2006/main">
  <p:tag name="NUM" val="1"/>
</p:tagLst>
</file>

<file path=ppt/tags/tag634.xml><?xml version="1.0" encoding="utf-8"?>
<p:tagLst xmlns:a="http://schemas.openxmlformats.org/drawingml/2006/main" xmlns:r="http://schemas.openxmlformats.org/officeDocument/2006/relationships" xmlns:p="http://schemas.openxmlformats.org/presentationml/2006/main">
  <p:tag name="NUM" val="2"/>
</p:tagLst>
</file>

<file path=ppt/tags/tag635.xml><?xml version="1.0" encoding="utf-8"?>
<p:tagLst xmlns:a="http://schemas.openxmlformats.org/drawingml/2006/main" xmlns:r="http://schemas.openxmlformats.org/officeDocument/2006/relationships" xmlns:p="http://schemas.openxmlformats.org/presentationml/2006/main">
  <p:tag name="NUM" val="3"/>
</p:tagLst>
</file>

<file path=ppt/tags/tag636.xml><?xml version="1.0" encoding="utf-8"?>
<p:tagLst xmlns:a="http://schemas.openxmlformats.org/drawingml/2006/main" xmlns:r="http://schemas.openxmlformats.org/officeDocument/2006/relationships" xmlns:p="http://schemas.openxmlformats.org/presentationml/2006/main">
  <p:tag name="NUM" val="4"/>
</p:tagLst>
</file>

<file path=ppt/tags/tag637.xml><?xml version="1.0" encoding="utf-8"?>
<p:tagLst xmlns:a="http://schemas.openxmlformats.org/drawingml/2006/main" xmlns:r="http://schemas.openxmlformats.org/officeDocument/2006/relationships" xmlns:p="http://schemas.openxmlformats.org/presentationml/2006/main">
  <p:tag name="NUM" val="5"/>
</p:tagLst>
</file>

<file path=ppt/tags/tag638.xml><?xml version="1.0" encoding="utf-8"?>
<p:tagLst xmlns:a="http://schemas.openxmlformats.org/drawingml/2006/main" xmlns:r="http://schemas.openxmlformats.org/officeDocument/2006/relationships" xmlns:p="http://schemas.openxmlformats.org/presentationml/2006/main">
  <p:tag name="NUM" val="1"/>
</p:tagLst>
</file>

<file path=ppt/tags/tag639.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40.xml><?xml version="1.0" encoding="utf-8"?>
<p:tagLst xmlns:a="http://schemas.openxmlformats.org/drawingml/2006/main" xmlns:r="http://schemas.openxmlformats.org/officeDocument/2006/relationships" xmlns:p="http://schemas.openxmlformats.org/presentationml/2006/main">
  <p:tag name="NUM" val="3"/>
</p:tagLst>
</file>

<file path=ppt/tags/tag641.xml><?xml version="1.0" encoding="utf-8"?>
<p:tagLst xmlns:a="http://schemas.openxmlformats.org/drawingml/2006/main" xmlns:r="http://schemas.openxmlformats.org/officeDocument/2006/relationships" xmlns:p="http://schemas.openxmlformats.org/presentationml/2006/main">
  <p:tag name="NUM" val="4"/>
</p:tagLst>
</file>

<file path=ppt/tags/tag642.xml><?xml version="1.0" encoding="utf-8"?>
<p:tagLst xmlns:a="http://schemas.openxmlformats.org/drawingml/2006/main" xmlns:r="http://schemas.openxmlformats.org/officeDocument/2006/relationships" xmlns:p="http://schemas.openxmlformats.org/presentationml/2006/main">
  <p:tag name="NUM" val="5"/>
</p:tagLst>
</file>

<file path=ppt/tags/tag643.xml><?xml version="1.0" encoding="utf-8"?>
<p:tagLst xmlns:a="http://schemas.openxmlformats.org/drawingml/2006/main" xmlns:r="http://schemas.openxmlformats.org/officeDocument/2006/relationships" xmlns:p="http://schemas.openxmlformats.org/presentationml/2006/main">
  <p:tag name="NUM" val="1"/>
</p:tagLst>
</file>

<file path=ppt/tags/tag644.xml><?xml version="1.0" encoding="utf-8"?>
<p:tagLst xmlns:a="http://schemas.openxmlformats.org/drawingml/2006/main" xmlns:r="http://schemas.openxmlformats.org/officeDocument/2006/relationships" xmlns:p="http://schemas.openxmlformats.org/presentationml/2006/main">
  <p:tag name="NUM" val="2"/>
</p:tagLst>
</file>

<file path=ppt/tags/tag645.xml><?xml version="1.0" encoding="utf-8"?>
<p:tagLst xmlns:a="http://schemas.openxmlformats.org/drawingml/2006/main" xmlns:r="http://schemas.openxmlformats.org/officeDocument/2006/relationships" xmlns:p="http://schemas.openxmlformats.org/presentationml/2006/main">
  <p:tag name="NUM" val="3"/>
</p:tagLst>
</file>

<file path=ppt/tags/tag646.xml><?xml version="1.0" encoding="utf-8"?>
<p:tagLst xmlns:a="http://schemas.openxmlformats.org/drawingml/2006/main" xmlns:r="http://schemas.openxmlformats.org/officeDocument/2006/relationships" xmlns:p="http://schemas.openxmlformats.org/presentationml/2006/main">
  <p:tag name="NUM" val="4"/>
</p:tagLst>
</file>

<file path=ppt/tags/tag647.xml><?xml version="1.0" encoding="utf-8"?>
<p:tagLst xmlns:a="http://schemas.openxmlformats.org/drawingml/2006/main" xmlns:r="http://schemas.openxmlformats.org/officeDocument/2006/relationships" xmlns:p="http://schemas.openxmlformats.org/presentationml/2006/main">
  <p:tag name="NUM" val="5"/>
</p:tagLst>
</file>

<file path=ppt/tags/tag648.xml><?xml version="1.0" encoding="utf-8"?>
<p:tagLst xmlns:a="http://schemas.openxmlformats.org/drawingml/2006/main" xmlns:r="http://schemas.openxmlformats.org/officeDocument/2006/relationships" xmlns:p="http://schemas.openxmlformats.org/presentationml/2006/main">
  <p:tag name="NUM" val="1"/>
</p:tagLst>
</file>

<file path=ppt/tags/tag649.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50.xml><?xml version="1.0" encoding="utf-8"?>
<p:tagLst xmlns:a="http://schemas.openxmlformats.org/drawingml/2006/main" xmlns:r="http://schemas.openxmlformats.org/officeDocument/2006/relationships" xmlns:p="http://schemas.openxmlformats.org/presentationml/2006/main">
  <p:tag name="NUM" val="3"/>
</p:tagLst>
</file>

<file path=ppt/tags/tag651.xml><?xml version="1.0" encoding="utf-8"?>
<p:tagLst xmlns:a="http://schemas.openxmlformats.org/drawingml/2006/main" xmlns:r="http://schemas.openxmlformats.org/officeDocument/2006/relationships" xmlns:p="http://schemas.openxmlformats.org/presentationml/2006/main">
  <p:tag name="NUM" val="4"/>
</p:tagLst>
</file>

<file path=ppt/tags/tag652.xml><?xml version="1.0" encoding="utf-8"?>
<p:tagLst xmlns:a="http://schemas.openxmlformats.org/drawingml/2006/main" xmlns:r="http://schemas.openxmlformats.org/officeDocument/2006/relationships" xmlns:p="http://schemas.openxmlformats.org/presentationml/2006/main">
  <p:tag name="NUM" val="5"/>
</p:tagLst>
</file>

<file path=ppt/tags/tag653.xml><?xml version="1.0" encoding="utf-8"?>
<p:tagLst xmlns:a="http://schemas.openxmlformats.org/drawingml/2006/main" xmlns:r="http://schemas.openxmlformats.org/officeDocument/2006/relationships" xmlns:p="http://schemas.openxmlformats.org/presentationml/2006/main">
  <p:tag name="NUM" val="1"/>
</p:tagLst>
</file>

<file path=ppt/tags/tag654.xml><?xml version="1.0" encoding="utf-8"?>
<p:tagLst xmlns:a="http://schemas.openxmlformats.org/drawingml/2006/main" xmlns:r="http://schemas.openxmlformats.org/officeDocument/2006/relationships" xmlns:p="http://schemas.openxmlformats.org/presentationml/2006/main">
  <p:tag name="NUM" val="2"/>
</p:tagLst>
</file>

<file path=ppt/tags/tag655.xml><?xml version="1.0" encoding="utf-8"?>
<p:tagLst xmlns:a="http://schemas.openxmlformats.org/drawingml/2006/main" xmlns:r="http://schemas.openxmlformats.org/officeDocument/2006/relationships" xmlns:p="http://schemas.openxmlformats.org/presentationml/2006/main">
  <p:tag name="NUM" val="3"/>
</p:tagLst>
</file>

<file path=ppt/tags/tag656.xml><?xml version="1.0" encoding="utf-8"?>
<p:tagLst xmlns:a="http://schemas.openxmlformats.org/drawingml/2006/main" xmlns:r="http://schemas.openxmlformats.org/officeDocument/2006/relationships" xmlns:p="http://schemas.openxmlformats.org/presentationml/2006/main">
  <p:tag name="NUM" val="4"/>
</p:tagLst>
</file>

<file path=ppt/tags/tag657.xml><?xml version="1.0" encoding="utf-8"?>
<p:tagLst xmlns:a="http://schemas.openxmlformats.org/drawingml/2006/main" xmlns:r="http://schemas.openxmlformats.org/officeDocument/2006/relationships" xmlns:p="http://schemas.openxmlformats.org/presentationml/2006/main">
  <p:tag name="NUM" val="5"/>
</p:tagLst>
</file>

<file path=ppt/tags/tag658.xml><?xml version="1.0" encoding="utf-8"?>
<p:tagLst xmlns:a="http://schemas.openxmlformats.org/drawingml/2006/main" xmlns:r="http://schemas.openxmlformats.org/officeDocument/2006/relationships" xmlns:p="http://schemas.openxmlformats.org/presentationml/2006/main">
  <p:tag name="NUM" val="1"/>
</p:tagLst>
</file>

<file path=ppt/tags/tag659.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60.xml><?xml version="1.0" encoding="utf-8"?>
<p:tagLst xmlns:a="http://schemas.openxmlformats.org/drawingml/2006/main" xmlns:r="http://schemas.openxmlformats.org/officeDocument/2006/relationships" xmlns:p="http://schemas.openxmlformats.org/presentationml/2006/main">
  <p:tag name="NUM" val="3"/>
</p:tagLst>
</file>

<file path=ppt/tags/tag661.xml><?xml version="1.0" encoding="utf-8"?>
<p:tagLst xmlns:a="http://schemas.openxmlformats.org/drawingml/2006/main" xmlns:r="http://schemas.openxmlformats.org/officeDocument/2006/relationships" xmlns:p="http://schemas.openxmlformats.org/presentationml/2006/main">
  <p:tag name="NUM" val="4"/>
</p:tagLst>
</file>

<file path=ppt/tags/tag662.xml><?xml version="1.0" encoding="utf-8"?>
<p:tagLst xmlns:a="http://schemas.openxmlformats.org/drawingml/2006/main" xmlns:r="http://schemas.openxmlformats.org/officeDocument/2006/relationships" xmlns:p="http://schemas.openxmlformats.org/presentationml/2006/main">
  <p:tag name="NUM" val="5"/>
</p:tagLst>
</file>

<file path=ppt/tags/tag663.xml><?xml version="1.0" encoding="utf-8"?>
<p:tagLst xmlns:a="http://schemas.openxmlformats.org/drawingml/2006/main" xmlns:r="http://schemas.openxmlformats.org/officeDocument/2006/relationships" xmlns:p="http://schemas.openxmlformats.org/presentationml/2006/main">
  <p:tag name="NUM" val="1"/>
</p:tagLst>
</file>

<file path=ppt/tags/tag664.xml><?xml version="1.0" encoding="utf-8"?>
<p:tagLst xmlns:a="http://schemas.openxmlformats.org/drawingml/2006/main" xmlns:r="http://schemas.openxmlformats.org/officeDocument/2006/relationships" xmlns:p="http://schemas.openxmlformats.org/presentationml/2006/main">
  <p:tag name="NUM" val="2"/>
</p:tagLst>
</file>

<file path=ppt/tags/tag665.xml><?xml version="1.0" encoding="utf-8"?>
<p:tagLst xmlns:a="http://schemas.openxmlformats.org/drawingml/2006/main" xmlns:r="http://schemas.openxmlformats.org/officeDocument/2006/relationships" xmlns:p="http://schemas.openxmlformats.org/presentationml/2006/main">
  <p:tag name="NUM" val="3"/>
</p:tagLst>
</file>

<file path=ppt/tags/tag666.xml><?xml version="1.0" encoding="utf-8"?>
<p:tagLst xmlns:a="http://schemas.openxmlformats.org/drawingml/2006/main" xmlns:r="http://schemas.openxmlformats.org/officeDocument/2006/relationships" xmlns:p="http://schemas.openxmlformats.org/presentationml/2006/main">
  <p:tag name="NUM" val="4"/>
</p:tagLst>
</file>

<file path=ppt/tags/tag667.xml><?xml version="1.0" encoding="utf-8"?>
<p:tagLst xmlns:a="http://schemas.openxmlformats.org/drawingml/2006/main" xmlns:r="http://schemas.openxmlformats.org/officeDocument/2006/relationships" xmlns:p="http://schemas.openxmlformats.org/presentationml/2006/main">
  <p:tag name="NUM" val="5"/>
</p:tagLst>
</file>

<file path=ppt/tags/tag668.xml><?xml version="1.0" encoding="utf-8"?>
<p:tagLst xmlns:a="http://schemas.openxmlformats.org/drawingml/2006/main" xmlns:r="http://schemas.openxmlformats.org/officeDocument/2006/relationships" xmlns:p="http://schemas.openxmlformats.org/presentationml/2006/main">
  <p:tag name="NUM" val="1"/>
</p:tagLst>
</file>

<file path=ppt/tags/tag669.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70.xml><?xml version="1.0" encoding="utf-8"?>
<p:tagLst xmlns:a="http://schemas.openxmlformats.org/drawingml/2006/main" xmlns:r="http://schemas.openxmlformats.org/officeDocument/2006/relationships" xmlns:p="http://schemas.openxmlformats.org/presentationml/2006/main">
  <p:tag name="NUM" val="3"/>
</p:tagLst>
</file>

<file path=ppt/tags/tag671.xml><?xml version="1.0" encoding="utf-8"?>
<p:tagLst xmlns:a="http://schemas.openxmlformats.org/drawingml/2006/main" xmlns:r="http://schemas.openxmlformats.org/officeDocument/2006/relationships" xmlns:p="http://schemas.openxmlformats.org/presentationml/2006/main">
  <p:tag name="NUM" val="4"/>
</p:tagLst>
</file>

<file path=ppt/tags/tag672.xml><?xml version="1.0" encoding="utf-8"?>
<p:tagLst xmlns:a="http://schemas.openxmlformats.org/drawingml/2006/main" xmlns:r="http://schemas.openxmlformats.org/officeDocument/2006/relationships" xmlns:p="http://schemas.openxmlformats.org/presentationml/2006/main">
  <p:tag name="NUM" val="5"/>
</p:tagLst>
</file>

<file path=ppt/tags/tag673.xml><?xml version="1.0" encoding="utf-8"?>
<p:tagLst xmlns:a="http://schemas.openxmlformats.org/drawingml/2006/main" xmlns:r="http://schemas.openxmlformats.org/officeDocument/2006/relationships" xmlns:p="http://schemas.openxmlformats.org/presentationml/2006/main">
  <p:tag name="NUM" val="1"/>
</p:tagLst>
</file>

<file path=ppt/tags/tag674.xml><?xml version="1.0" encoding="utf-8"?>
<p:tagLst xmlns:a="http://schemas.openxmlformats.org/drawingml/2006/main" xmlns:r="http://schemas.openxmlformats.org/officeDocument/2006/relationships" xmlns:p="http://schemas.openxmlformats.org/presentationml/2006/main">
  <p:tag name="NUM" val="2"/>
</p:tagLst>
</file>

<file path=ppt/tags/tag675.xml><?xml version="1.0" encoding="utf-8"?>
<p:tagLst xmlns:a="http://schemas.openxmlformats.org/drawingml/2006/main" xmlns:r="http://schemas.openxmlformats.org/officeDocument/2006/relationships" xmlns:p="http://schemas.openxmlformats.org/presentationml/2006/main">
  <p:tag name="NUM" val="3"/>
</p:tagLst>
</file>

<file path=ppt/tags/tag676.xml><?xml version="1.0" encoding="utf-8"?>
<p:tagLst xmlns:a="http://schemas.openxmlformats.org/drawingml/2006/main" xmlns:r="http://schemas.openxmlformats.org/officeDocument/2006/relationships" xmlns:p="http://schemas.openxmlformats.org/presentationml/2006/main">
  <p:tag name="NUM" val="4"/>
</p:tagLst>
</file>

<file path=ppt/tags/tag67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otalTime>5770</TotalTime>
  <Words>13811</Words>
  <Application>Microsoft Office PowerPoint</Application>
  <PresentationFormat>Grand écran</PresentationFormat>
  <Paragraphs>1729</Paragraphs>
  <Slides>136</Slides>
  <Notes>19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136</vt:i4>
      </vt:variant>
    </vt:vector>
  </HeadingPairs>
  <TitlesOfParts>
    <vt:vector size="144" baseType="lpstr">
      <vt:lpstr>Arial</vt:lpstr>
      <vt:lpstr>Calibri</vt:lpstr>
      <vt:lpstr>Calibri Light</vt:lpstr>
      <vt:lpstr>Courier New</vt:lpstr>
      <vt:lpstr>Segoe UI</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SECTEUR PUBLIC  Équipe provinciale    24 octobre 2022</dc:title>
  <dc:creator>Natacha Dubey</dc:creator>
  <cp:lastModifiedBy>Pascale Castonguay</cp:lastModifiedBy>
  <cp:revision>87</cp:revision>
  <dcterms:created xsi:type="dcterms:W3CDTF">2022-10-22T20:13:34Z</dcterms:created>
  <dcterms:modified xsi:type="dcterms:W3CDTF">2024-01-12T21:13:16Z</dcterms:modified>
</cp:coreProperties>
</file>