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5.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notesSlides/notesSlide6.xml" ContentType="application/vnd.openxmlformats-officedocument.presentationml.notesSlide+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notesSlides/notesSlide7.xml" ContentType="application/vnd.openxmlformats-officedocument.presentationml.notesSlide+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notesSlides/notesSlide8.xml" ContentType="application/vnd.openxmlformats-officedocument.presentationml.notesSlide+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notesSlides/notesSlide9.xml" ContentType="application/vnd.openxmlformats-officedocument.presentationml.notesSlide+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notesSlides/notesSlide10.xml" ContentType="application/vnd.openxmlformats-officedocument.presentationml.notesSlide+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notesSlides/notesSlide11.xml" ContentType="application/vnd.openxmlformats-officedocument.presentationml.notesSlide+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notesSlides/notesSlide12.xml" ContentType="application/vnd.openxmlformats-officedocument.presentationml.notesSlide+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notesSlides/notesSlide13.xml" ContentType="application/vnd.openxmlformats-officedocument.presentationml.notesSlide+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notesSlides/notesSlide14.xml" ContentType="application/vnd.openxmlformats-officedocument.presentationml.notesSlide+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notesSlides/notesSlide15.xml" ContentType="application/vnd.openxmlformats-officedocument.presentationml.notesSlide+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notesSlides/notesSlide16.xml" ContentType="application/vnd.openxmlformats-officedocument.presentationml.notesSlide+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notesSlides/notesSlide17.xml" ContentType="application/vnd.openxmlformats-officedocument.presentationml.notesSlide+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notesSlides/notesSlide18.xml" ContentType="application/vnd.openxmlformats-officedocument.presentationml.notesSlide+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notesSlides/notesSlide19.xml" ContentType="application/vnd.openxmlformats-officedocument.presentationml.notesSlide+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8"/>
  </p:notesMasterIdLst>
  <p:sldIdLst>
    <p:sldId id="257" r:id="rId2"/>
    <p:sldId id="353" r:id="rId3"/>
    <p:sldId id="261" r:id="rId4"/>
    <p:sldId id="357" r:id="rId5"/>
    <p:sldId id="355" r:id="rId6"/>
    <p:sldId id="262" r:id="rId7"/>
    <p:sldId id="358" r:id="rId8"/>
    <p:sldId id="260" r:id="rId9"/>
    <p:sldId id="268" r:id="rId10"/>
    <p:sldId id="359" r:id="rId11"/>
    <p:sldId id="267" r:id="rId12"/>
    <p:sldId id="360" r:id="rId13"/>
    <p:sldId id="272" r:id="rId14"/>
    <p:sldId id="456" r:id="rId15"/>
    <p:sldId id="457" r:id="rId16"/>
    <p:sldId id="458" r:id="rId17"/>
    <p:sldId id="459" r:id="rId18"/>
    <p:sldId id="460" r:id="rId19"/>
    <p:sldId id="461" r:id="rId20"/>
    <p:sldId id="478" r:id="rId21"/>
    <p:sldId id="327" r:id="rId22"/>
    <p:sldId id="401" r:id="rId23"/>
    <p:sldId id="402" r:id="rId24"/>
    <p:sldId id="330" r:id="rId25"/>
    <p:sldId id="403" r:id="rId26"/>
    <p:sldId id="346" r:id="rId27"/>
    <p:sldId id="432" r:id="rId28"/>
    <p:sldId id="345" r:id="rId29"/>
    <p:sldId id="331" r:id="rId30"/>
    <p:sldId id="462" r:id="rId31"/>
    <p:sldId id="463" r:id="rId32"/>
    <p:sldId id="464" r:id="rId33"/>
    <p:sldId id="280" r:id="rId34"/>
    <p:sldId id="398" r:id="rId35"/>
    <p:sldId id="315" r:id="rId36"/>
    <p:sldId id="316" r:id="rId37"/>
    <p:sldId id="277" r:id="rId38"/>
    <p:sldId id="371" r:id="rId39"/>
    <p:sldId id="479" r:id="rId40"/>
    <p:sldId id="372" r:id="rId41"/>
    <p:sldId id="373" r:id="rId42"/>
    <p:sldId id="374" r:id="rId43"/>
    <p:sldId id="375" r:id="rId44"/>
    <p:sldId id="376" r:id="rId45"/>
    <p:sldId id="377" r:id="rId46"/>
    <p:sldId id="378" r:id="rId47"/>
    <p:sldId id="409" r:id="rId48"/>
    <p:sldId id="380" r:id="rId49"/>
    <p:sldId id="381" r:id="rId50"/>
    <p:sldId id="379" r:id="rId51"/>
    <p:sldId id="382" r:id="rId52"/>
    <p:sldId id="383" r:id="rId53"/>
    <p:sldId id="435" r:id="rId54"/>
    <p:sldId id="436" r:id="rId55"/>
    <p:sldId id="437" r:id="rId56"/>
    <p:sldId id="308" r:id="rId57"/>
    <p:sldId id="408" r:id="rId58"/>
    <p:sldId id="309" r:id="rId59"/>
    <p:sldId id="438" r:id="rId60"/>
    <p:sldId id="317" r:id="rId61"/>
    <p:sldId id="386" r:id="rId62"/>
    <p:sldId id="387" r:id="rId63"/>
    <p:sldId id="410" r:id="rId64"/>
    <p:sldId id="388" r:id="rId65"/>
    <p:sldId id="389" r:id="rId66"/>
    <p:sldId id="411" r:id="rId67"/>
    <p:sldId id="390" r:id="rId68"/>
    <p:sldId id="414" r:id="rId69"/>
    <p:sldId id="412" r:id="rId70"/>
    <p:sldId id="392" r:id="rId71"/>
    <p:sldId id="391" r:id="rId72"/>
    <p:sldId id="415" r:id="rId73"/>
    <p:sldId id="393" r:id="rId74"/>
    <p:sldId id="394" r:id="rId75"/>
    <p:sldId id="443" r:id="rId76"/>
    <p:sldId id="395" r:id="rId77"/>
    <p:sldId id="444" r:id="rId78"/>
    <p:sldId id="310" r:id="rId79"/>
    <p:sldId id="424" r:id="rId80"/>
    <p:sldId id="465" r:id="rId81"/>
    <p:sldId id="466" r:id="rId82"/>
    <p:sldId id="467" r:id="rId83"/>
    <p:sldId id="468" r:id="rId84"/>
    <p:sldId id="469" r:id="rId85"/>
    <p:sldId id="351" r:id="rId86"/>
    <p:sldId id="470" r:id="rId87"/>
    <p:sldId id="471" r:id="rId88"/>
    <p:sldId id="472" r:id="rId89"/>
    <p:sldId id="473" r:id="rId90"/>
    <p:sldId id="298" r:id="rId91"/>
    <p:sldId id="299" r:id="rId92"/>
    <p:sldId id="300" r:id="rId93"/>
    <p:sldId id="366" r:id="rId94"/>
    <p:sldId id="450" r:id="rId95"/>
    <p:sldId id="449" r:id="rId96"/>
    <p:sldId id="448" r:id="rId97"/>
    <p:sldId id="480" r:id="rId98"/>
    <p:sldId id="447" r:id="rId99"/>
    <p:sldId id="446" r:id="rId100"/>
    <p:sldId id="445" r:id="rId101"/>
    <p:sldId id="440" r:id="rId102"/>
    <p:sldId id="337" r:id="rId103"/>
    <p:sldId id="336" r:id="rId104"/>
    <p:sldId id="439" r:id="rId105"/>
    <p:sldId id="287" r:id="rId106"/>
    <p:sldId id="296" r:id="rId107"/>
    <p:sldId id="451" r:id="rId108"/>
    <p:sldId id="452" r:id="rId109"/>
    <p:sldId id="453" r:id="rId110"/>
    <p:sldId id="291" r:id="rId111"/>
    <p:sldId id="292" r:id="rId112"/>
    <p:sldId id="279" r:id="rId113"/>
    <p:sldId id="313" r:id="rId114"/>
    <p:sldId id="454" r:id="rId115"/>
    <p:sldId id="481" r:id="rId116"/>
    <p:sldId id="442" r:id="rId117"/>
    <p:sldId id="425" r:id="rId118"/>
    <p:sldId id="426" r:id="rId119"/>
    <p:sldId id="455" r:id="rId120"/>
    <p:sldId id="434" r:id="rId121"/>
    <p:sldId id="428" r:id="rId122"/>
    <p:sldId id="419" r:id="rId123"/>
    <p:sldId id="420" r:id="rId124"/>
    <p:sldId id="423" r:id="rId125"/>
    <p:sldId id="430" r:id="rId126"/>
    <p:sldId id="283" r:id="rId127"/>
    <p:sldId id="285" r:id="rId128"/>
    <p:sldId id="406" r:id="rId129"/>
    <p:sldId id="273" r:id="rId130"/>
    <p:sldId id="361" r:id="rId131"/>
    <p:sldId id="294" r:id="rId132"/>
    <p:sldId id="340" r:id="rId133"/>
    <p:sldId id="399" r:id="rId134"/>
    <p:sldId id="344" r:id="rId135"/>
    <p:sldId id="343" r:id="rId136"/>
    <p:sldId id="341" r:id="rId137"/>
  </p:sldIdLst>
  <p:sldSz cx="12192000" cy="6858000"/>
  <p:notesSz cx="6858000" cy="9144000"/>
  <p:custDataLst>
    <p:tags r:id="rId13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E2C16A-FDB4-43CB-8AD9-97F5DA8E6983}">
          <p14:sldIdLst>
            <p14:sldId id="257"/>
          </p14:sldIdLst>
        </p14:section>
        <p14:section name="Sujets EP" id="{79C9B2B2-0BD1-4A62-B5E9-377F62175574}">
          <p14:sldIdLst>
            <p14:sldId id="353"/>
          </p14:sldIdLst>
        </p14:section>
        <p14:section name="PDRH et transfert des connaissances" id="{826B98D3-19AF-4EFC-BC75-43FDBF2C810D}">
          <p14:sldIdLst>
            <p14:sldId id="261"/>
            <p14:sldId id="357"/>
            <p14:sldId id="355"/>
          </p14:sldIdLst>
        </p14:section>
        <p14:section name="Déjudiciarisation" id="{3500D575-6234-46E1-A07A-51F1C93A0F3E}">
          <p14:sldIdLst>
            <p14:sldId id="262"/>
            <p14:sldId id="358"/>
            <p14:sldId id="260"/>
            <p14:sldId id="268"/>
            <p14:sldId id="359"/>
            <p14:sldId id="267"/>
            <p14:sldId id="360"/>
          </p14:sldIdLst>
        </p14:section>
        <p14:section name="Autogestion" id="{A67BF6CA-3E0E-4284-9657-B9780E24A407}">
          <p14:sldIdLst>
            <p14:sldId id="272"/>
            <p14:sldId id="456"/>
            <p14:sldId id="457"/>
            <p14:sldId id="458"/>
            <p14:sldId id="459"/>
            <p14:sldId id="460"/>
            <p14:sldId id="461"/>
            <p14:sldId id="478"/>
          </p14:sldIdLst>
        </p14:section>
        <p14:section name="ATT" id="{26A0E9F3-328B-434C-96B2-72B7DE6F2385}">
          <p14:sldIdLst>
            <p14:sldId id="327"/>
            <p14:sldId id="401"/>
            <p14:sldId id="402"/>
            <p14:sldId id="330"/>
            <p14:sldId id="403"/>
            <p14:sldId id="346"/>
            <p14:sldId id="432"/>
            <p14:sldId id="345"/>
            <p14:sldId id="331"/>
          </p14:sldIdLst>
        </p14:section>
        <p14:section name="Déplacement" id="{F33D2F8A-0815-4468-B6A4-AD11E314056B}">
          <p14:sldIdLst>
            <p14:sldId id="462"/>
            <p14:sldId id="463"/>
            <p14:sldId id="464"/>
          </p14:sldIdLst>
        </p14:section>
        <p14:section name="Temps supplémentaire" id="{9EE35CDD-6412-400B-AE17-CEE816E47202}">
          <p14:sldIdLst>
            <p14:sldId id="280"/>
            <p14:sldId id="398"/>
            <p14:sldId id="315"/>
            <p14:sldId id="316"/>
          </p14:sldIdLst>
        </p14:section>
        <p14:section name="Primes milieux" id="{3E01F02E-15A6-4E25-9202-DFEECE9AACAD}">
          <p14:sldIdLst>
            <p14:sldId id="277"/>
            <p14:sldId id="371"/>
            <p14:sldId id="479"/>
            <p14:sldId id="372"/>
            <p14:sldId id="373"/>
            <p14:sldId id="374"/>
            <p14:sldId id="375"/>
            <p14:sldId id="376"/>
            <p14:sldId id="377"/>
            <p14:sldId id="378"/>
            <p14:sldId id="409"/>
            <p14:sldId id="380"/>
            <p14:sldId id="381"/>
            <p14:sldId id="379"/>
            <p14:sldId id="382"/>
            <p14:sldId id="383"/>
            <p14:sldId id="435"/>
            <p14:sldId id="436"/>
            <p14:sldId id="437"/>
            <p14:sldId id="308"/>
            <p14:sldId id="408"/>
            <p14:sldId id="309"/>
            <p14:sldId id="438"/>
            <p14:sldId id="317"/>
          </p14:sldIdLst>
        </p14:section>
        <p14:section name="Primes d’inconvénient" id="{3A42D488-AD16-45F1-B4B0-AEEAE5DABA07}">
          <p14:sldIdLst>
            <p14:sldId id="386"/>
            <p14:sldId id="387"/>
            <p14:sldId id="410"/>
            <p14:sldId id="388"/>
            <p14:sldId id="389"/>
            <p14:sldId id="411"/>
            <p14:sldId id="390"/>
            <p14:sldId id="414"/>
            <p14:sldId id="412"/>
            <p14:sldId id="392"/>
            <p14:sldId id="391"/>
            <p14:sldId id="415"/>
            <p14:sldId id="393"/>
            <p14:sldId id="394"/>
            <p14:sldId id="443"/>
            <p14:sldId id="395"/>
            <p14:sldId id="444"/>
            <p14:sldId id="310"/>
            <p14:sldId id="424"/>
          </p14:sldIdLst>
        </p14:section>
        <p14:section name="Ancienneté et MOI" id="{B01AE3EF-1501-4086-97C0-9A6F22373882}">
          <p14:sldIdLst>
            <p14:sldId id="465"/>
            <p14:sldId id="466"/>
            <p14:sldId id="467"/>
            <p14:sldId id="468"/>
            <p14:sldId id="469"/>
          </p14:sldIdLst>
        </p14:section>
        <p14:section name="Grand-Nord" id="{E6A85A5F-A9D0-40F7-B93A-45437D988682}">
          <p14:sldIdLst>
            <p14:sldId id="351"/>
            <p14:sldId id="470"/>
            <p14:sldId id="471"/>
            <p14:sldId id="472"/>
            <p14:sldId id="473"/>
            <p14:sldId id="298"/>
            <p14:sldId id="299"/>
            <p14:sldId id="300"/>
            <p14:sldId id="366"/>
          </p14:sldIdLst>
        </p14:section>
        <p14:section name="Autres régions aux prises avec des problèmes de MO" id="{77A7FB15-8498-4AC8-8AEB-756756E3A33C}">
          <p14:sldIdLst>
            <p14:sldId id="450"/>
            <p14:sldId id="449"/>
            <p14:sldId id="448"/>
          </p14:sldIdLst>
        </p14:section>
        <p14:section name="CEPI" id="{0AF27E50-8708-483A-85B3-FA15EE03DC8E}">
          <p14:sldIdLst>
            <p14:sldId id="480"/>
          </p14:sldIdLst>
        </p14:section>
        <p14:section name="Catégorie 1" id="{929D06A3-BF55-42F0-9480-EF7F615A727B}">
          <p14:sldIdLst>
            <p14:sldId id="447"/>
            <p14:sldId id="446"/>
            <p14:sldId id="445"/>
          </p14:sldIdLst>
        </p14:section>
        <p14:section name="Catégorie 2" id="{6F71F229-EDCD-48EA-8EF6-5248B1591961}">
          <p14:sldIdLst>
            <p14:sldId id="440"/>
            <p14:sldId id="337"/>
            <p14:sldId id="336"/>
          </p14:sldIdLst>
        </p14:section>
        <p14:section name="Catégorie 3" id="{8257F215-E680-48D3-AE47-94802D8B35F2}">
          <p14:sldIdLst>
            <p14:sldId id="439"/>
            <p14:sldId id="287"/>
            <p14:sldId id="296"/>
            <p14:sldId id="451"/>
            <p14:sldId id="452"/>
            <p14:sldId id="453"/>
            <p14:sldId id="291"/>
            <p14:sldId id="292"/>
            <p14:sldId id="279"/>
            <p14:sldId id="313"/>
            <p14:sldId id="454"/>
            <p14:sldId id="481"/>
          </p14:sldIdLst>
        </p14:section>
        <p14:section name="Catégorie 4" id="{C206D58E-E066-4A6D-B361-4F3C126C595D}">
          <p14:sldIdLst>
            <p14:sldId id="442"/>
            <p14:sldId id="425"/>
            <p14:sldId id="426"/>
            <p14:sldId id="455"/>
            <p14:sldId id="434"/>
            <p14:sldId id="428"/>
            <p14:sldId id="419"/>
            <p14:sldId id="420"/>
            <p14:sldId id="423"/>
            <p14:sldId id="430"/>
            <p14:sldId id="283"/>
            <p14:sldId id="285"/>
            <p14:sldId id="406"/>
            <p14:sldId id="273"/>
            <p14:sldId id="361"/>
            <p14:sldId id="294"/>
            <p14:sldId id="340"/>
            <p14:sldId id="399"/>
            <p14:sldId id="344"/>
            <p14:sldId id="343"/>
            <p14:sldId id="341"/>
          </p14:sldIdLst>
        </p14:section>
        <p14:section name="Notion de service" id="{3C5AED6D-192C-4716-838D-AC9F8A86A320}">
          <p14:sldIdLst/>
        </p14:section>
        <p14:section name="Santé et sécurité au travail" id="{35B202E5-C1CA-498E-B37D-230B89786F2A}">
          <p14:sldIdLst/>
        </p14:section>
        <p14:section name="Diplome hors québec" id="{E413254A-24F1-4657-B7CD-3C1201187A7C}">
          <p14:sldIdLst/>
        </p14:section>
        <p14:section name="Statut étudiant" id="{4E5C0FA0-3CD1-4825-8F09-E4491D2B9296}">
          <p14:sldIdLst/>
        </p14:section>
        <p14:section name="Personnes salariées issues des communautés autochtones" id="{4DE0AE67-20A6-4B66-814D-E0B0D3DE4AA5}">
          <p14:sldIdLst/>
        </p14:section>
        <p14:section name="Agence santé québec" id="{8728685D-00A8-4D08-8221-455C207AD154}">
          <p14:sldIdLst/>
        </p14:section>
        <p14:section name="Clauses remorques" id="{6FD09DE9-A567-4D8E-909D-E06ED4B665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drey Lefebvre-Sauve" initials="ALS" lastIdx="0" clrIdx="1"/>
  <p:cmAuthor id="1" name="Gaëlle Vincent" initials="GV"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1EF"/>
    <a:srgbClr val="E9C5E1"/>
    <a:srgbClr val="C84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87179" autoAdjust="0"/>
  </p:normalViewPr>
  <p:slideViewPr>
    <p:cSldViewPr snapToGrid="0">
      <p:cViewPr varScale="1">
        <p:scale>
          <a:sx n="97" d="100"/>
          <a:sy n="97" d="100"/>
        </p:scale>
        <p:origin x="1158"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8A79-3063-421D-A95E-34E49ED665C1}" type="datetimeFigureOut">
              <a:rPr lang="fr-CA" smtClean="0"/>
              <a:t>2024-01-15</a:t>
            </a:fld>
            <a:endParaRPr lang="fr-CA"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C87BE-B25A-4427-8E1C-86376AE7DF18}" type="slidenum">
              <a:rPr lang="fr-CA" smtClean="0"/>
              <a:t>‹N°›</a:t>
            </a:fld>
            <a:endParaRPr lang="fr-CA" dirty="0"/>
          </a:p>
        </p:txBody>
      </p:sp>
    </p:spTree>
    <p:extLst>
      <p:ext uri="{BB962C8B-B14F-4D97-AF65-F5344CB8AC3E}">
        <p14:creationId xmlns:p14="http://schemas.microsoft.com/office/powerpoint/2010/main" val="333578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a:t>
            </a:fld>
            <a:endParaRPr lang="fr-CA" dirty="0"/>
          </a:p>
        </p:txBody>
      </p:sp>
    </p:spTree>
    <p:extLst>
      <p:ext uri="{BB962C8B-B14F-4D97-AF65-F5344CB8AC3E}">
        <p14:creationId xmlns:p14="http://schemas.microsoft.com/office/powerpoint/2010/main" val="243672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104</a:t>
            </a:fld>
            <a:endParaRPr lang="fr-CA" dirty="0"/>
          </a:p>
        </p:txBody>
      </p:sp>
    </p:spTree>
    <p:extLst>
      <p:ext uri="{BB962C8B-B14F-4D97-AF65-F5344CB8AC3E}">
        <p14:creationId xmlns:p14="http://schemas.microsoft.com/office/powerpoint/2010/main" val="129793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105</a:t>
            </a:fld>
            <a:endParaRPr lang="fr-CA" dirty="0"/>
          </a:p>
        </p:txBody>
      </p:sp>
    </p:spTree>
    <p:extLst>
      <p:ext uri="{BB962C8B-B14F-4D97-AF65-F5344CB8AC3E}">
        <p14:creationId xmlns:p14="http://schemas.microsoft.com/office/powerpoint/2010/main" val="3677268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106</a:t>
            </a:fld>
            <a:endParaRPr lang="fr-CA" dirty="0"/>
          </a:p>
        </p:txBody>
      </p:sp>
    </p:spTree>
    <p:extLst>
      <p:ext uri="{BB962C8B-B14F-4D97-AF65-F5344CB8AC3E}">
        <p14:creationId xmlns:p14="http://schemas.microsoft.com/office/powerpoint/2010/main" val="261000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107</a:t>
            </a:fld>
            <a:endParaRPr lang="fr-CA" dirty="0"/>
          </a:p>
        </p:txBody>
      </p:sp>
    </p:spTree>
    <p:extLst>
      <p:ext uri="{BB962C8B-B14F-4D97-AF65-F5344CB8AC3E}">
        <p14:creationId xmlns:p14="http://schemas.microsoft.com/office/powerpoint/2010/main" val="3008979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116</a:t>
            </a:fld>
            <a:endParaRPr lang="fr-CA" dirty="0"/>
          </a:p>
        </p:txBody>
      </p:sp>
    </p:spTree>
    <p:extLst>
      <p:ext uri="{BB962C8B-B14F-4D97-AF65-F5344CB8AC3E}">
        <p14:creationId xmlns:p14="http://schemas.microsoft.com/office/powerpoint/2010/main" val="4003467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129</a:t>
            </a:fld>
            <a:endParaRPr lang="fr-CA" dirty="0"/>
          </a:p>
        </p:txBody>
      </p:sp>
    </p:spTree>
    <p:extLst>
      <p:ext uri="{BB962C8B-B14F-4D97-AF65-F5344CB8AC3E}">
        <p14:creationId xmlns:p14="http://schemas.microsoft.com/office/powerpoint/2010/main" val="814236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130</a:t>
            </a:fld>
            <a:endParaRPr lang="fr-CA" dirty="0"/>
          </a:p>
        </p:txBody>
      </p:sp>
    </p:spTree>
    <p:extLst>
      <p:ext uri="{BB962C8B-B14F-4D97-AF65-F5344CB8AC3E}">
        <p14:creationId xmlns:p14="http://schemas.microsoft.com/office/powerpoint/2010/main" val="3709984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131</a:t>
            </a:fld>
            <a:endParaRPr lang="fr-CA" dirty="0"/>
          </a:p>
        </p:txBody>
      </p:sp>
    </p:spTree>
    <p:extLst>
      <p:ext uri="{BB962C8B-B14F-4D97-AF65-F5344CB8AC3E}">
        <p14:creationId xmlns:p14="http://schemas.microsoft.com/office/powerpoint/2010/main" val="3788917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132</a:t>
            </a:fld>
            <a:endParaRPr lang="fr-CA" dirty="0"/>
          </a:p>
        </p:txBody>
      </p:sp>
    </p:spTree>
    <p:extLst>
      <p:ext uri="{BB962C8B-B14F-4D97-AF65-F5344CB8AC3E}">
        <p14:creationId xmlns:p14="http://schemas.microsoft.com/office/powerpoint/2010/main" val="3017930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133</a:t>
            </a:fld>
            <a:endParaRPr lang="fr-CA" dirty="0"/>
          </a:p>
        </p:txBody>
      </p:sp>
    </p:spTree>
    <p:extLst>
      <p:ext uri="{BB962C8B-B14F-4D97-AF65-F5344CB8AC3E}">
        <p14:creationId xmlns:p14="http://schemas.microsoft.com/office/powerpoint/2010/main" val="308143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2</a:t>
            </a:fld>
            <a:endParaRPr lang="fr-CA" dirty="0"/>
          </a:p>
        </p:txBody>
      </p:sp>
    </p:spTree>
    <p:extLst>
      <p:ext uri="{BB962C8B-B14F-4D97-AF65-F5344CB8AC3E}">
        <p14:creationId xmlns:p14="http://schemas.microsoft.com/office/powerpoint/2010/main" val="268161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8</a:t>
            </a:fld>
            <a:endParaRPr lang="fr-CA" dirty="0"/>
          </a:p>
        </p:txBody>
      </p:sp>
    </p:spTree>
    <p:extLst>
      <p:ext uri="{BB962C8B-B14F-4D97-AF65-F5344CB8AC3E}">
        <p14:creationId xmlns:p14="http://schemas.microsoft.com/office/powerpoint/2010/main" val="148176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a:t>
            </a:fld>
            <a:endParaRPr lang="fr-CA" dirty="0"/>
          </a:p>
        </p:txBody>
      </p:sp>
    </p:spTree>
    <p:extLst>
      <p:ext uri="{BB962C8B-B14F-4D97-AF65-F5344CB8AC3E}">
        <p14:creationId xmlns:p14="http://schemas.microsoft.com/office/powerpoint/2010/main" val="182703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a:t>
            </a:fld>
            <a:endParaRPr lang="fr-CA" dirty="0"/>
          </a:p>
        </p:txBody>
      </p:sp>
    </p:spTree>
    <p:extLst>
      <p:ext uri="{BB962C8B-B14F-4D97-AF65-F5344CB8AC3E}">
        <p14:creationId xmlns:p14="http://schemas.microsoft.com/office/powerpoint/2010/main" val="3657849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98</a:t>
            </a:fld>
            <a:endParaRPr lang="fr-CA" dirty="0"/>
          </a:p>
        </p:txBody>
      </p:sp>
    </p:spTree>
    <p:extLst>
      <p:ext uri="{BB962C8B-B14F-4D97-AF65-F5344CB8AC3E}">
        <p14:creationId xmlns:p14="http://schemas.microsoft.com/office/powerpoint/2010/main" val="47391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101</a:t>
            </a:fld>
            <a:endParaRPr lang="fr-CA" dirty="0"/>
          </a:p>
        </p:txBody>
      </p:sp>
    </p:spTree>
    <p:extLst>
      <p:ext uri="{BB962C8B-B14F-4D97-AF65-F5344CB8AC3E}">
        <p14:creationId xmlns:p14="http://schemas.microsoft.com/office/powerpoint/2010/main" val="4285067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102</a:t>
            </a:fld>
            <a:endParaRPr lang="fr-CA" dirty="0"/>
          </a:p>
        </p:txBody>
      </p:sp>
    </p:spTree>
    <p:extLst>
      <p:ext uri="{BB962C8B-B14F-4D97-AF65-F5344CB8AC3E}">
        <p14:creationId xmlns:p14="http://schemas.microsoft.com/office/powerpoint/2010/main" val="178529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103</a:t>
            </a:fld>
            <a:endParaRPr lang="fr-CA" dirty="0"/>
          </a:p>
        </p:txBody>
      </p:sp>
    </p:spTree>
    <p:extLst>
      <p:ext uri="{BB962C8B-B14F-4D97-AF65-F5344CB8AC3E}">
        <p14:creationId xmlns:p14="http://schemas.microsoft.com/office/powerpoint/2010/main" val="131313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BCDA97-EBE6-4C79-8D04-2925CA077554}"/>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fr-CA" dirty="0"/>
              <a:t>Modifiez le style du titre</a:t>
            </a:r>
          </a:p>
        </p:txBody>
      </p:sp>
      <p:sp>
        <p:nvSpPr>
          <p:cNvPr id="3" name="Sous-titre 2">
            <a:extLst>
              <a:ext uri="{FF2B5EF4-FFF2-40B4-BE49-F238E27FC236}">
                <a16:creationId xmlns:a16="http://schemas.microsoft.com/office/drawing/2014/main" id="{E33D808C-792F-469A-92E2-B7E250B0A7F6}"/>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dirty="0"/>
              <a:t>Modifiez le style des sous-titres du masque</a:t>
            </a:r>
          </a:p>
        </p:txBody>
      </p:sp>
      <p:sp>
        <p:nvSpPr>
          <p:cNvPr id="4" name="Espace réservé de la date 3">
            <a:extLst>
              <a:ext uri="{FF2B5EF4-FFF2-40B4-BE49-F238E27FC236}">
                <a16:creationId xmlns:a16="http://schemas.microsoft.com/office/drawing/2014/main" id="{CD5E931C-B276-4652-82B5-37D12D91125E}"/>
              </a:ext>
            </a:extLst>
          </p:cNvPr>
          <p:cNvSpPr>
            <a:spLocks noGrp="1"/>
          </p:cNvSpPr>
          <p:nvPr>
            <p:ph type="dt" sz="half" idx="10"/>
          </p:nvPr>
        </p:nvSpPr>
        <p:spPr/>
        <p:txBody>
          <a:bodyPr/>
          <a:lstStyle/>
          <a:p>
            <a:fld id="{FA393C98-62B0-489C-BA24-DA21E6C3C47E}"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B180DEC6-DC46-4AA0-A419-C662299EB13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44D45D3-38CE-43E1-809C-A5D502A9EFE1}"/>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5243416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1D104A-9BD7-4D6B-A82D-B9FB168A5C9D}"/>
              </a:ext>
            </a:extLst>
          </p:cNvPr>
          <p:cNvSpPr>
            <a:spLocks noGrp="1"/>
          </p:cNvSpPr>
          <p:nvPr>
            <p:ph type="title" hasCustomPrompt="1"/>
          </p:nvPr>
        </p:nvSpPr>
        <p:spPr/>
        <p:txBody>
          <a:bodyPr/>
          <a:lstStyle/>
          <a:p>
            <a:r>
              <a:rPr lang="fr-CA"/>
              <a:t>Modifiez le style du titre</a:t>
            </a:r>
            <a:endParaRPr lang="fr-CA" dirty="0"/>
          </a:p>
        </p:txBody>
      </p:sp>
      <p:sp>
        <p:nvSpPr>
          <p:cNvPr id="3" name="Espace réservé du texte vertical 2">
            <a:extLst>
              <a:ext uri="{FF2B5EF4-FFF2-40B4-BE49-F238E27FC236}">
                <a16:creationId xmlns:a16="http://schemas.microsoft.com/office/drawing/2014/main" id="{AED24701-F8C7-4D4C-83CE-3EBB4955C062}"/>
              </a:ext>
            </a:extLst>
          </p:cNvPr>
          <p:cNvSpPr>
            <a:spLocks noGrp="1"/>
          </p:cNvSpPr>
          <p:nvPr>
            <p:ph type="body" orient="vert" idx="1" hasCustomPrompt="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e la date 3">
            <a:extLst>
              <a:ext uri="{FF2B5EF4-FFF2-40B4-BE49-F238E27FC236}">
                <a16:creationId xmlns:a16="http://schemas.microsoft.com/office/drawing/2014/main" id="{BFEFF663-ACC1-4B8D-B36E-2252A976F8C0}"/>
              </a:ext>
            </a:extLst>
          </p:cNvPr>
          <p:cNvSpPr>
            <a:spLocks noGrp="1"/>
          </p:cNvSpPr>
          <p:nvPr>
            <p:ph type="dt" sz="half" idx="10"/>
          </p:nvPr>
        </p:nvSpPr>
        <p:spPr/>
        <p:txBody>
          <a:bodyPr/>
          <a:lstStyle/>
          <a:p>
            <a:fld id="{6ABECA4B-0FD0-4B28-A5DE-BC7ACA809B8C}"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86926771-2E20-4028-95E3-4D36EF0AE46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1BCAA16-80D1-4969-A84A-E6646DD7DCAB}"/>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174858278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4B792B-6E82-403C-8341-4894223CFD1F}"/>
              </a:ext>
            </a:extLst>
          </p:cNvPr>
          <p:cNvSpPr>
            <a:spLocks noGrp="1"/>
          </p:cNvSpPr>
          <p:nvPr>
            <p:ph type="title" orient="vert" hasCustomPrompt="1"/>
          </p:nvPr>
        </p:nvSpPr>
        <p:spPr>
          <a:xfrm>
            <a:off x="8724900" y="365125"/>
            <a:ext cx="2628900" cy="5811838"/>
          </a:xfrm>
        </p:spPr>
        <p:txBody>
          <a:bodyPr vert="eaVert"/>
          <a:lstStyle/>
          <a:p>
            <a:r>
              <a:rPr lang="fr-CA"/>
              <a:t>Modifiez le style du titre</a:t>
            </a:r>
            <a:endParaRPr lang="fr-CA" dirty="0"/>
          </a:p>
        </p:txBody>
      </p:sp>
      <p:sp>
        <p:nvSpPr>
          <p:cNvPr id="3" name="Espace réservé du texte vertical 2">
            <a:extLst>
              <a:ext uri="{FF2B5EF4-FFF2-40B4-BE49-F238E27FC236}">
                <a16:creationId xmlns:a16="http://schemas.microsoft.com/office/drawing/2014/main" id="{2B5C1E9C-1797-414D-B54A-3AE2A294255D}"/>
              </a:ext>
            </a:extLst>
          </p:cNvPr>
          <p:cNvSpPr>
            <a:spLocks noGrp="1"/>
          </p:cNvSpPr>
          <p:nvPr>
            <p:ph type="body" orient="vert" idx="1" hasCustomPrompt="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e la date 3">
            <a:extLst>
              <a:ext uri="{FF2B5EF4-FFF2-40B4-BE49-F238E27FC236}">
                <a16:creationId xmlns:a16="http://schemas.microsoft.com/office/drawing/2014/main" id="{2B2FBB07-0754-480C-BD49-2DDCDCB80085}"/>
              </a:ext>
            </a:extLst>
          </p:cNvPr>
          <p:cNvSpPr>
            <a:spLocks noGrp="1"/>
          </p:cNvSpPr>
          <p:nvPr>
            <p:ph type="dt" sz="half" idx="10"/>
          </p:nvPr>
        </p:nvSpPr>
        <p:spPr/>
        <p:txBody>
          <a:bodyPr/>
          <a:lstStyle/>
          <a:p>
            <a:fld id="{01E4F1D3-B697-4819-9761-D387D20AD4A7}"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68AB4854-E332-407C-989E-C1C0A801EEE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FD164C-F407-46A0-86ED-F38E33D57119}"/>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39056000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B4704-4392-4720-8892-D7098E4718B3}"/>
              </a:ext>
            </a:extLst>
          </p:cNvPr>
          <p:cNvSpPr>
            <a:spLocks noGrp="1"/>
          </p:cNvSpPr>
          <p:nvPr>
            <p:ph type="title" hasCustomPrompt="1"/>
          </p:nvPr>
        </p:nvSpPr>
        <p:spPr/>
        <p:txBody>
          <a:bodyPr/>
          <a:lstStyle/>
          <a:p>
            <a:r>
              <a:rPr lang="fr-CA"/>
              <a:t>Modifiez le style du titre</a:t>
            </a:r>
            <a:endParaRPr lang="fr-CA" dirty="0"/>
          </a:p>
        </p:txBody>
      </p:sp>
      <p:sp>
        <p:nvSpPr>
          <p:cNvPr id="3" name="Espace réservé du contenu 2">
            <a:extLst>
              <a:ext uri="{FF2B5EF4-FFF2-40B4-BE49-F238E27FC236}">
                <a16:creationId xmlns:a16="http://schemas.microsoft.com/office/drawing/2014/main" id="{A43BFD4D-824D-455F-8015-709F238CDEF4}"/>
              </a:ext>
            </a:extLst>
          </p:cNvPr>
          <p:cNvSpPr>
            <a:spLocks noGrp="1"/>
          </p:cNvSpPr>
          <p:nvPr>
            <p:ph idx="1" hasCustomPrompt="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e la date 3">
            <a:extLst>
              <a:ext uri="{FF2B5EF4-FFF2-40B4-BE49-F238E27FC236}">
                <a16:creationId xmlns:a16="http://schemas.microsoft.com/office/drawing/2014/main" id="{718D680D-B7B2-4EEF-BE90-949100E5234B}"/>
              </a:ext>
            </a:extLst>
          </p:cNvPr>
          <p:cNvSpPr>
            <a:spLocks noGrp="1"/>
          </p:cNvSpPr>
          <p:nvPr>
            <p:ph type="dt" sz="half" idx="10"/>
          </p:nvPr>
        </p:nvSpPr>
        <p:spPr/>
        <p:txBody>
          <a:bodyPr/>
          <a:lstStyle/>
          <a:p>
            <a:fld id="{3D62DF9A-8D71-4ECA-9601-466B7716A909}"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93776F49-219A-4361-93E2-1FD90246EFF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8FCF200-9EAB-49ED-89A5-762688ED5B20}"/>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8613042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960A-8C9F-4883-8DF6-E9A732893EBB}"/>
              </a:ext>
            </a:extLst>
          </p:cNvPr>
          <p:cNvSpPr>
            <a:spLocks noGrp="1"/>
          </p:cNvSpPr>
          <p:nvPr>
            <p:ph type="title" hasCustomPrompt="1"/>
          </p:nvPr>
        </p:nvSpPr>
        <p:spPr>
          <a:xfrm>
            <a:off x="831850" y="1709738"/>
            <a:ext cx="10515600" cy="2852737"/>
          </a:xfrm>
        </p:spPr>
        <p:txBody>
          <a:bodyPr anchor="b"/>
          <a:lstStyle>
            <a:lvl1pPr>
              <a:defRPr sz="6000"/>
            </a:lvl1pPr>
          </a:lstStyle>
          <a:p>
            <a:r>
              <a:rPr lang="fr-CA"/>
              <a:t>Modifiez le style du titre</a:t>
            </a:r>
            <a:endParaRPr lang="fr-CA" dirty="0"/>
          </a:p>
        </p:txBody>
      </p:sp>
      <p:sp>
        <p:nvSpPr>
          <p:cNvPr id="3" name="Espace réservé du texte 2">
            <a:extLst>
              <a:ext uri="{FF2B5EF4-FFF2-40B4-BE49-F238E27FC236}">
                <a16:creationId xmlns:a16="http://schemas.microsoft.com/office/drawing/2014/main" id="{CEEBCA81-02B6-46A5-A6D1-FBB3C4D8EE3D}"/>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endParaRPr lang="fr-CA" dirty="0"/>
          </a:p>
        </p:txBody>
      </p:sp>
      <p:sp>
        <p:nvSpPr>
          <p:cNvPr id="4" name="Espace réservé de la date 3">
            <a:extLst>
              <a:ext uri="{FF2B5EF4-FFF2-40B4-BE49-F238E27FC236}">
                <a16:creationId xmlns:a16="http://schemas.microsoft.com/office/drawing/2014/main" id="{6AC9CE6D-8720-412E-A5B9-DA3362703CE8}"/>
              </a:ext>
            </a:extLst>
          </p:cNvPr>
          <p:cNvSpPr>
            <a:spLocks noGrp="1"/>
          </p:cNvSpPr>
          <p:nvPr>
            <p:ph type="dt" sz="half" idx="10"/>
          </p:nvPr>
        </p:nvSpPr>
        <p:spPr/>
        <p:txBody>
          <a:bodyPr/>
          <a:lstStyle/>
          <a:p>
            <a:fld id="{F15C4EAA-7C57-4161-B223-6E0F9C511733}"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E633ACFA-02D4-4D7C-8428-BC44D8F322D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084920B-4396-4C32-8082-FD8EB927D153}"/>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36357369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1322C-1FBC-475D-A89C-FF9C0C2A6AA1}"/>
              </a:ext>
            </a:extLst>
          </p:cNvPr>
          <p:cNvSpPr>
            <a:spLocks noGrp="1"/>
          </p:cNvSpPr>
          <p:nvPr>
            <p:ph type="title" hasCustomPrompt="1"/>
          </p:nvPr>
        </p:nvSpPr>
        <p:spPr/>
        <p:txBody>
          <a:bodyPr/>
          <a:lstStyle/>
          <a:p>
            <a:r>
              <a:rPr lang="fr-CA"/>
              <a:t>Modifiez le style du titre</a:t>
            </a:r>
            <a:endParaRPr lang="fr-CA" dirty="0"/>
          </a:p>
        </p:txBody>
      </p:sp>
      <p:sp>
        <p:nvSpPr>
          <p:cNvPr id="3" name="Espace réservé du contenu 2">
            <a:extLst>
              <a:ext uri="{FF2B5EF4-FFF2-40B4-BE49-F238E27FC236}">
                <a16:creationId xmlns:a16="http://schemas.microsoft.com/office/drawing/2014/main" id="{59A7C364-6EC4-4108-ABFB-E3328AC175D3}"/>
              </a:ext>
            </a:extLst>
          </p:cNvPr>
          <p:cNvSpPr>
            <a:spLocks noGrp="1"/>
          </p:cNvSpPr>
          <p:nvPr>
            <p:ph sz="half" idx="1" hasCustomPrompt="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u contenu 3">
            <a:extLst>
              <a:ext uri="{FF2B5EF4-FFF2-40B4-BE49-F238E27FC236}">
                <a16:creationId xmlns:a16="http://schemas.microsoft.com/office/drawing/2014/main" id="{4F76C424-2224-4216-AC2D-237BFB84E00A}"/>
              </a:ext>
            </a:extLst>
          </p:cNvPr>
          <p:cNvSpPr>
            <a:spLocks noGrp="1"/>
          </p:cNvSpPr>
          <p:nvPr>
            <p:ph sz="half" idx="2" hasCustomPrompt="1"/>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5" name="Espace réservé de la date 4">
            <a:extLst>
              <a:ext uri="{FF2B5EF4-FFF2-40B4-BE49-F238E27FC236}">
                <a16:creationId xmlns:a16="http://schemas.microsoft.com/office/drawing/2014/main" id="{6DD6D6B7-AEF1-4172-A134-FE0A2C5A6F11}"/>
              </a:ext>
            </a:extLst>
          </p:cNvPr>
          <p:cNvSpPr>
            <a:spLocks noGrp="1"/>
          </p:cNvSpPr>
          <p:nvPr>
            <p:ph type="dt" sz="half" idx="10"/>
          </p:nvPr>
        </p:nvSpPr>
        <p:spPr/>
        <p:txBody>
          <a:bodyPr/>
          <a:lstStyle/>
          <a:p>
            <a:fld id="{C913E768-45F2-4022-A140-65A0B14EACF2}" type="datetime1">
              <a:rPr lang="fr-CA" smtClean="0"/>
              <a:t>2024-01-15</a:t>
            </a:fld>
            <a:endParaRPr lang="fr-CA" dirty="0"/>
          </a:p>
        </p:txBody>
      </p:sp>
      <p:sp>
        <p:nvSpPr>
          <p:cNvPr id="6" name="Espace réservé du pied de page 5">
            <a:extLst>
              <a:ext uri="{FF2B5EF4-FFF2-40B4-BE49-F238E27FC236}">
                <a16:creationId xmlns:a16="http://schemas.microsoft.com/office/drawing/2014/main" id="{5E389495-C66F-4279-A363-2EC940C632C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CF30720-9FD4-4FDC-8538-CD8994E10DA8}"/>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33259356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8291E-01EB-4089-9620-BEDCBD548A91}"/>
              </a:ext>
            </a:extLst>
          </p:cNvPr>
          <p:cNvSpPr>
            <a:spLocks noGrp="1"/>
          </p:cNvSpPr>
          <p:nvPr>
            <p:ph type="title" hasCustomPrompt="1"/>
          </p:nvPr>
        </p:nvSpPr>
        <p:spPr>
          <a:xfrm>
            <a:off x="839788" y="365125"/>
            <a:ext cx="10515600" cy="1325563"/>
          </a:xfrm>
        </p:spPr>
        <p:txBody>
          <a:bodyPr/>
          <a:lstStyle/>
          <a:p>
            <a:r>
              <a:rPr lang="fr-CA"/>
              <a:t>Modifiez le style du titre</a:t>
            </a:r>
            <a:endParaRPr lang="fr-CA" dirty="0"/>
          </a:p>
        </p:txBody>
      </p:sp>
      <p:sp>
        <p:nvSpPr>
          <p:cNvPr id="3" name="Espace réservé du texte 2">
            <a:extLst>
              <a:ext uri="{FF2B5EF4-FFF2-40B4-BE49-F238E27FC236}">
                <a16:creationId xmlns:a16="http://schemas.microsoft.com/office/drawing/2014/main" id="{0088E870-9031-45BA-B69F-D3C683FDD97A}"/>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endParaRPr lang="fr-CA" dirty="0"/>
          </a:p>
        </p:txBody>
      </p:sp>
      <p:sp>
        <p:nvSpPr>
          <p:cNvPr id="4" name="Espace réservé du contenu 3">
            <a:extLst>
              <a:ext uri="{FF2B5EF4-FFF2-40B4-BE49-F238E27FC236}">
                <a16:creationId xmlns:a16="http://schemas.microsoft.com/office/drawing/2014/main" id="{A74E09DC-2AA2-4591-8CB4-E7D1E8F0710B}"/>
              </a:ext>
            </a:extLst>
          </p:cNvPr>
          <p:cNvSpPr>
            <a:spLocks noGrp="1"/>
          </p:cNvSpPr>
          <p:nvPr>
            <p:ph sz="half" idx="2" hasCustomPrompt="1"/>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5" name="Espace réservé du texte 4">
            <a:extLst>
              <a:ext uri="{FF2B5EF4-FFF2-40B4-BE49-F238E27FC236}">
                <a16:creationId xmlns:a16="http://schemas.microsoft.com/office/drawing/2014/main" id="{6DE60672-64C9-4B31-9C76-277E852678E1}"/>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endParaRPr lang="fr-CA" dirty="0"/>
          </a:p>
        </p:txBody>
      </p:sp>
      <p:sp>
        <p:nvSpPr>
          <p:cNvPr id="6" name="Espace réservé du contenu 5">
            <a:extLst>
              <a:ext uri="{FF2B5EF4-FFF2-40B4-BE49-F238E27FC236}">
                <a16:creationId xmlns:a16="http://schemas.microsoft.com/office/drawing/2014/main" id="{7A42ED39-590B-4537-8E18-E9B2F347E3F6}"/>
              </a:ext>
            </a:extLst>
          </p:cNvPr>
          <p:cNvSpPr>
            <a:spLocks noGrp="1"/>
          </p:cNvSpPr>
          <p:nvPr>
            <p:ph sz="quarter" idx="4" hasCustomPrompt="1"/>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7" name="Espace réservé de la date 6">
            <a:extLst>
              <a:ext uri="{FF2B5EF4-FFF2-40B4-BE49-F238E27FC236}">
                <a16:creationId xmlns:a16="http://schemas.microsoft.com/office/drawing/2014/main" id="{A7142774-2CAB-496A-9607-46696748B6B2}"/>
              </a:ext>
            </a:extLst>
          </p:cNvPr>
          <p:cNvSpPr>
            <a:spLocks noGrp="1"/>
          </p:cNvSpPr>
          <p:nvPr>
            <p:ph type="dt" sz="half" idx="10"/>
          </p:nvPr>
        </p:nvSpPr>
        <p:spPr/>
        <p:txBody>
          <a:bodyPr/>
          <a:lstStyle/>
          <a:p>
            <a:fld id="{7EEEADF3-041D-4A2B-972D-66E1E1F201F4}" type="datetime1">
              <a:rPr lang="fr-CA" smtClean="0"/>
              <a:t>2024-01-15</a:t>
            </a:fld>
            <a:endParaRPr lang="fr-CA" dirty="0"/>
          </a:p>
        </p:txBody>
      </p:sp>
      <p:sp>
        <p:nvSpPr>
          <p:cNvPr id="8" name="Espace réservé du pied de page 7">
            <a:extLst>
              <a:ext uri="{FF2B5EF4-FFF2-40B4-BE49-F238E27FC236}">
                <a16:creationId xmlns:a16="http://schemas.microsoft.com/office/drawing/2014/main" id="{B17EE114-180A-4DA4-B70F-51D887B50FB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818EEE02-25FE-424C-9BF6-9C08D4EE93B6}"/>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428416281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7BE30-B681-4691-8974-CD68F10D8276}"/>
              </a:ext>
            </a:extLst>
          </p:cNvPr>
          <p:cNvSpPr>
            <a:spLocks noGrp="1"/>
          </p:cNvSpPr>
          <p:nvPr>
            <p:ph type="title" hasCustomPrompt="1"/>
          </p:nvPr>
        </p:nvSpPr>
        <p:spPr/>
        <p:txBody>
          <a:bodyPr/>
          <a:lstStyle/>
          <a:p>
            <a:r>
              <a:rPr lang="fr-CA"/>
              <a:t>Modifiez le style du titre</a:t>
            </a:r>
            <a:endParaRPr lang="fr-CA" dirty="0"/>
          </a:p>
        </p:txBody>
      </p:sp>
      <p:sp>
        <p:nvSpPr>
          <p:cNvPr id="3" name="Espace réservé de la date 2">
            <a:extLst>
              <a:ext uri="{FF2B5EF4-FFF2-40B4-BE49-F238E27FC236}">
                <a16:creationId xmlns:a16="http://schemas.microsoft.com/office/drawing/2014/main" id="{4736FF33-A682-4B36-AE06-71806DD84988}"/>
              </a:ext>
            </a:extLst>
          </p:cNvPr>
          <p:cNvSpPr>
            <a:spLocks noGrp="1"/>
          </p:cNvSpPr>
          <p:nvPr>
            <p:ph type="dt" sz="half" idx="10"/>
          </p:nvPr>
        </p:nvSpPr>
        <p:spPr/>
        <p:txBody>
          <a:bodyPr/>
          <a:lstStyle/>
          <a:p>
            <a:fld id="{F4F27FCE-2935-49CF-914C-88C9E039C62D}" type="datetime1">
              <a:rPr lang="fr-CA" smtClean="0"/>
              <a:t>2024-01-15</a:t>
            </a:fld>
            <a:endParaRPr lang="fr-CA" dirty="0"/>
          </a:p>
        </p:txBody>
      </p:sp>
      <p:sp>
        <p:nvSpPr>
          <p:cNvPr id="4" name="Espace réservé du pied de page 3">
            <a:extLst>
              <a:ext uri="{FF2B5EF4-FFF2-40B4-BE49-F238E27FC236}">
                <a16:creationId xmlns:a16="http://schemas.microsoft.com/office/drawing/2014/main" id="{5C00752A-5AE8-48D0-AFDE-243205F2DC3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49DF064-A190-45E3-9772-0EC4CE17E006}"/>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37887230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066427-A682-47C8-A31E-EEBEB195D60F}"/>
              </a:ext>
            </a:extLst>
          </p:cNvPr>
          <p:cNvSpPr>
            <a:spLocks noGrp="1"/>
          </p:cNvSpPr>
          <p:nvPr>
            <p:ph type="dt" sz="half" idx="10"/>
          </p:nvPr>
        </p:nvSpPr>
        <p:spPr/>
        <p:txBody>
          <a:bodyPr/>
          <a:lstStyle/>
          <a:p>
            <a:fld id="{B98D580B-B92D-477D-89BF-53A1278D7F36}" type="datetime1">
              <a:rPr lang="fr-CA" smtClean="0"/>
              <a:t>2024-01-15</a:t>
            </a:fld>
            <a:endParaRPr lang="fr-CA" dirty="0"/>
          </a:p>
        </p:txBody>
      </p:sp>
      <p:sp>
        <p:nvSpPr>
          <p:cNvPr id="3" name="Espace réservé du pied de page 2">
            <a:extLst>
              <a:ext uri="{FF2B5EF4-FFF2-40B4-BE49-F238E27FC236}">
                <a16:creationId xmlns:a16="http://schemas.microsoft.com/office/drawing/2014/main" id="{3F9E429B-CD67-420C-85FF-C3E3A01A1D4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6D1819B6-2269-4134-854A-A50CAB2C8F8B}"/>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26919579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F8189-B5FF-4EAD-AE88-2608A417DE69}"/>
              </a:ext>
            </a:extLst>
          </p:cNvPr>
          <p:cNvSpPr>
            <a:spLocks noGrp="1"/>
          </p:cNvSpPr>
          <p:nvPr>
            <p:ph type="title" hasCustomPrompt="1"/>
          </p:nvPr>
        </p:nvSpPr>
        <p:spPr>
          <a:xfrm>
            <a:off x="839788" y="457200"/>
            <a:ext cx="3932237" cy="1600200"/>
          </a:xfrm>
        </p:spPr>
        <p:txBody>
          <a:bodyPr anchor="b"/>
          <a:lstStyle>
            <a:lvl1pPr>
              <a:defRPr sz="3200"/>
            </a:lvl1pPr>
          </a:lstStyle>
          <a:p>
            <a:r>
              <a:rPr lang="fr-CA"/>
              <a:t>Modifiez le style du titre</a:t>
            </a:r>
            <a:endParaRPr lang="fr-CA" dirty="0"/>
          </a:p>
        </p:txBody>
      </p:sp>
      <p:sp>
        <p:nvSpPr>
          <p:cNvPr id="3" name="Espace réservé du contenu 2">
            <a:extLst>
              <a:ext uri="{FF2B5EF4-FFF2-40B4-BE49-F238E27FC236}">
                <a16:creationId xmlns:a16="http://schemas.microsoft.com/office/drawing/2014/main" id="{510FA93B-2F7B-4877-9324-357CCD9E546B}"/>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u texte 3">
            <a:extLst>
              <a:ext uri="{FF2B5EF4-FFF2-40B4-BE49-F238E27FC236}">
                <a16:creationId xmlns:a16="http://schemas.microsoft.com/office/drawing/2014/main" id="{5F62A19D-84A1-4A34-A7D9-71DE7A0F24CD}"/>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endParaRPr lang="fr-CA" dirty="0"/>
          </a:p>
        </p:txBody>
      </p:sp>
      <p:sp>
        <p:nvSpPr>
          <p:cNvPr id="5" name="Espace réservé de la date 4">
            <a:extLst>
              <a:ext uri="{FF2B5EF4-FFF2-40B4-BE49-F238E27FC236}">
                <a16:creationId xmlns:a16="http://schemas.microsoft.com/office/drawing/2014/main" id="{BD871CC5-05D0-4E88-8B32-B265A6A1AF4D}"/>
              </a:ext>
            </a:extLst>
          </p:cNvPr>
          <p:cNvSpPr>
            <a:spLocks noGrp="1"/>
          </p:cNvSpPr>
          <p:nvPr>
            <p:ph type="dt" sz="half" idx="10"/>
          </p:nvPr>
        </p:nvSpPr>
        <p:spPr/>
        <p:txBody>
          <a:bodyPr/>
          <a:lstStyle/>
          <a:p>
            <a:fld id="{FE1697F7-1147-4954-AECF-687573A9F67E}" type="datetime1">
              <a:rPr lang="fr-CA" smtClean="0"/>
              <a:t>2024-01-15</a:t>
            </a:fld>
            <a:endParaRPr lang="fr-CA" dirty="0"/>
          </a:p>
        </p:txBody>
      </p:sp>
      <p:sp>
        <p:nvSpPr>
          <p:cNvPr id="6" name="Espace réservé du pied de page 5">
            <a:extLst>
              <a:ext uri="{FF2B5EF4-FFF2-40B4-BE49-F238E27FC236}">
                <a16:creationId xmlns:a16="http://schemas.microsoft.com/office/drawing/2014/main" id="{0F357A6C-52CF-45E9-B4E2-0BB2F88AAA2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742B7D4-A1DB-4136-A6CF-33C455B1A70F}"/>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11245437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CBAB3-5C6A-489C-8BC2-4359CEAA474B}"/>
              </a:ext>
            </a:extLst>
          </p:cNvPr>
          <p:cNvSpPr>
            <a:spLocks noGrp="1"/>
          </p:cNvSpPr>
          <p:nvPr>
            <p:ph type="title" hasCustomPrompt="1"/>
          </p:nvPr>
        </p:nvSpPr>
        <p:spPr>
          <a:xfrm>
            <a:off x="839788" y="457200"/>
            <a:ext cx="3932237" cy="1600200"/>
          </a:xfrm>
        </p:spPr>
        <p:txBody>
          <a:bodyPr anchor="b"/>
          <a:lstStyle>
            <a:lvl1pPr>
              <a:defRPr sz="3200"/>
            </a:lvl1pPr>
          </a:lstStyle>
          <a:p>
            <a:r>
              <a:rPr lang="fr-CA"/>
              <a:t>Modifiez le style du titre</a:t>
            </a:r>
            <a:endParaRPr lang="fr-CA" dirty="0"/>
          </a:p>
        </p:txBody>
      </p:sp>
      <p:sp>
        <p:nvSpPr>
          <p:cNvPr id="3" name="Espace réservé pour une image  2">
            <a:extLst>
              <a:ext uri="{FF2B5EF4-FFF2-40B4-BE49-F238E27FC236}">
                <a16:creationId xmlns:a16="http://schemas.microsoft.com/office/drawing/2014/main" id="{472928E9-2284-4B63-B7E8-325C6E226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2787242-883F-433C-A77F-B6424DA106CC}"/>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endParaRPr lang="fr-CA" dirty="0"/>
          </a:p>
        </p:txBody>
      </p:sp>
      <p:sp>
        <p:nvSpPr>
          <p:cNvPr id="5" name="Espace réservé de la date 4">
            <a:extLst>
              <a:ext uri="{FF2B5EF4-FFF2-40B4-BE49-F238E27FC236}">
                <a16:creationId xmlns:a16="http://schemas.microsoft.com/office/drawing/2014/main" id="{6E35B11A-8C1B-4120-8C88-343C1FB64273}"/>
              </a:ext>
            </a:extLst>
          </p:cNvPr>
          <p:cNvSpPr>
            <a:spLocks noGrp="1"/>
          </p:cNvSpPr>
          <p:nvPr>
            <p:ph type="dt" sz="half" idx="10"/>
          </p:nvPr>
        </p:nvSpPr>
        <p:spPr/>
        <p:txBody>
          <a:bodyPr/>
          <a:lstStyle/>
          <a:p>
            <a:fld id="{C954D41E-1DE1-4045-8D21-936756C5BEF5}" type="datetime1">
              <a:rPr lang="fr-CA" smtClean="0"/>
              <a:t>2024-01-15</a:t>
            </a:fld>
            <a:endParaRPr lang="fr-CA" dirty="0"/>
          </a:p>
        </p:txBody>
      </p:sp>
      <p:sp>
        <p:nvSpPr>
          <p:cNvPr id="6" name="Espace réservé du pied de page 5">
            <a:extLst>
              <a:ext uri="{FF2B5EF4-FFF2-40B4-BE49-F238E27FC236}">
                <a16:creationId xmlns:a16="http://schemas.microsoft.com/office/drawing/2014/main" id="{74DAFA42-A074-4845-860D-2D1FFB2869F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D7429A2-41FC-4AA4-925E-0032A1C6D61D}"/>
              </a:ext>
            </a:extLst>
          </p:cNvPr>
          <p:cNvSpPr>
            <a:spLocks noGrp="1"/>
          </p:cNvSpPr>
          <p:nvPr>
            <p:ph type="sldNum" sz="quarter" idx="12"/>
          </p:nvPr>
        </p:nvSpPr>
        <p:spPr/>
        <p:txBody>
          <a:bodyPr/>
          <a:lstStyle/>
          <a:p>
            <a:fld id="{18D25734-BAAB-45B8-8828-031302FAFDE5}" type="slidenum">
              <a:rPr lang="fr-CA" smtClean="0"/>
              <a:t>‹N°›</a:t>
            </a:fld>
            <a:endParaRPr lang="fr-CA" dirty="0"/>
          </a:p>
        </p:txBody>
      </p:sp>
    </p:spTree>
    <p:extLst>
      <p:ext uri="{BB962C8B-B14F-4D97-AF65-F5344CB8AC3E}">
        <p14:creationId xmlns:p14="http://schemas.microsoft.com/office/powerpoint/2010/main" val="1440149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4D823-4150-4ADC-B268-80460E14F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Modifiez le style du titre</a:t>
            </a:r>
            <a:endParaRPr lang="fr-CA" dirty="0"/>
          </a:p>
        </p:txBody>
      </p:sp>
      <p:sp>
        <p:nvSpPr>
          <p:cNvPr id="3" name="Espace réservé du texte 2">
            <a:extLst>
              <a:ext uri="{FF2B5EF4-FFF2-40B4-BE49-F238E27FC236}">
                <a16:creationId xmlns:a16="http://schemas.microsoft.com/office/drawing/2014/main" id="{E0FE92AF-092E-40DA-B486-FC9981E4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A" dirty="0"/>
          </a:p>
        </p:txBody>
      </p:sp>
      <p:sp>
        <p:nvSpPr>
          <p:cNvPr id="4" name="Espace réservé de la date 3">
            <a:extLst>
              <a:ext uri="{FF2B5EF4-FFF2-40B4-BE49-F238E27FC236}">
                <a16:creationId xmlns:a16="http://schemas.microsoft.com/office/drawing/2014/main" id="{D742C31A-D0BE-4F38-8A68-3DF2650D0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869A-EA89-497F-B9F7-F3647B9BABEF}" type="datetime1">
              <a:rPr lang="fr-CA" smtClean="0"/>
              <a:t>2024-01-15</a:t>
            </a:fld>
            <a:endParaRPr lang="fr-CA" dirty="0"/>
          </a:p>
        </p:txBody>
      </p:sp>
      <p:sp>
        <p:nvSpPr>
          <p:cNvPr id="5" name="Espace réservé du pied de page 4">
            <a:extLst>
              <a:ext uri="{FF2B5EF4-FFF2-40B4-BE49-F238E27FC236}">
                <a16:creationId xmlns:a16="http://schemas.microsoft.com/office/drawing/2014/main" id="{B0181E6E-B577-4DB4-93EF-88D306CF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441FF06A-BC67-4C28-955D-96ACC7A2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25734-BAAB-45B8-8828-031302FAFDE5}" type="slidenum">
              <a:rPr lang="fr-CA" smtClean="0"/>
              <a:t>‹N°›</a:t>
            </a:fld>
            <a:endParaRPr lang="fr-CA" dirty="0"/>
          </a:p>
        </p:txBody>
      </p:sp>
    </p:spTree>
    <p:extLst>
      <p:ext uri="{BB962C8B-B14F-4D97-AF65-F5344CB8AC3E}">
        <p14:creationId xmlns:p14="http://schemas.microsoft.com/office/powerpoint/2010/main" val="152033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1.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5.xml"/><Relationship Id="rId5" Type="http://schemas.openxmlformats.org/officeDocument/2006/relationships/slideLayout" Target="../slideLayouts/slideLayout7.xml"/><Relationship Id="rId4" Type="http://schemas.openxmlformats.org/officeDocument/2006/relationships/tags" Target="../tags/tag39.xml"/></Relationships>
</file>

<file path=ppt/slides/_rels/slide100.xml.rels><?xml version="1.0" encoding="UTF-8" standalone="yes"?>
<Relationships xmlns="http://schemas.openxmlformats.org/package/2006/relationships"><Relationship Id="rId3" Type="http://schemas.openxmlformats.org/officeDocument/2006/relationships/tags" Target="../tags/tag385.xml"/><Relationship Id="rId2" Type="http://schemas.openxmlformats.org/officeDocument/2006/relationships/tags" Target="../tags/tag384.xml"/><Relationship Id="rId1" Type="http://schemas.openxmlformats.org/officeDocument/2006/relationships/tags" Target="../tags/tag383.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386.xml"/></Relationships>
</file>

<file path=ppt/slides/_rels/slide101.xml.rels><?xml version="1.0" encoding="UTF-8" standalone="yes"?>
<Relationships xmlns="http://schemas.openxmlformats.org/package/2006/relationships"><Relationship Id="rId3" Type="http://schemas.openxmlformats.org/officeDocument/2006/relationships/tags" Target="../tags/tag389.xml"/><Relationship Id="rId7" Type="http://schemas.openxmlformats.org/officeDocument/2006/relationships/image" Target="../media/image1.png"/><Relationship Id="rId2" Type="http://schemas.openxmlformats.org/officeDocument/2006/relationships/tags" Target="../tags/tag388.xml"/><Relationship Id="rId1" Type="http://schemas.openxmlformats.org/officeDocument/2006/relationships/tags" Target="../tags/tag387.xml"/><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390.xml"/></Relationships>
</file>

<file path=ppt/slides/_rels/slide102.xml.rels><?xml version="1.0" encoding="UTF-8" standalone="yes"?>
<Relationships xmlns="http://schemas.openxmlformats.org/package/2006/relationships"><Relationship Id="rId3" Type="http://schemas.openxmlformats.org/officeDocument/2006/relationships/tags" Target="../tags/tag393.xml"/><Relationship Id="rId7" Type="http://schemas.openxmlformats.org/officeDocument/2006/relationships/image" Target="../media/image1.png"/><Relationship Id="rId2" Type="http://schemas.openxmlformats.org/officeDocument/2006/relationships/tags" Target="../tags/tag392.xml"/><Relationship Id="rId1" Type="http://schemas.openxmlformats.org/officeDocument/2006/relationships/tags" Target="../tags/tag391.xml"/><Relationship Id="rId6" Type="http://schemas.openxmlformats.org/officeDocument/2006/relationships/notesSlide" Target="../notesSlides/notesSlide8.xml"/><Relationship Id="rId5" Type="http://schemas.openxmlformats.org/officeDocument/2006/relationships/slideLayout" Target="../slideLayouts/slideLayout7.xml"/><Relationship Id="rId4" Type="http://schemas.openxmlformats.org/officeDocument/2006/relationships/tags" Target="../tags/tag394.xml"/></Relationships>
</file>

<file path=ppt/slides/_rels/slide103.xml.rels><?xml version="1.0" encoding="UTF-8" standalone="yes"?>
<Relationships xmlns="http://schemas.openxmlformats.org/package/2006/relationships"><Relationship Id="rId3" Type="http://schemas.openxmlformats.org/officeDocument/2006/relationships/tags" Target="../tags/tag397.xml"/><Relationship Id="rId7" Type="http://schemas.openxmlformats.org/officeDocument/2006/relationships/image" Target="../media/image1.png"/><Relationship Id="rId2" Type="http://schemas.openxmlformats.org/officeDocument/2006/relationships/tags" Target="../tags/tag396.xml"/><Relationship Id="rId1" Type="http://schemas.openxmlformats.org/officeDocument/2006/relationships/tags" Target="../tags/tag395.xml"/><Relationship Id="rId6" Type="http://schemas.openxmlformats.org/officeDocument/2006/relationships/notesSlide" Target="../notesSlides/notesSlide9.xml"/><Relationship Id="rId5" Type="http://schemas.openxmlformats.org/officeDocument/2006/relationships/slideLayout" Target="../slideLayouts/slideLayout7.xml"/><Relationship Id="rId4" Type="http://schemas.openxmlformats.org/officeDocument/2006/relationships/tags" Target="../tags/tag398.xml"/></Relationships>
</file>

<file path=ppt/slides/_rels/slide104.xml.rels><?xml version="1.0" encoding="UTF-8" standalone="yes"?>
<Relationships xmlns="http://schemas.openxmlformats.org/package/2006/relationships"><Relationship Id="rId3" Type="http://schemas.openxmlformats.org/officeDocument/2006/relationships/tags" Target="../tags/tag401.xml"/><Relationship Id="rId7" Type="http://schemas.openxmlformats.org/officeDocument/2006/relationships/image" Target="../media/image1.png"/><Relationship Id="rId2" Type="http://schemas.openxmlformats.org/officeDocument/2006/relationships/tags" Target="../tags/tag400.xml"/><Relationship Id="rId1" Type="http://schemas.openxmlformats.org/officeDocument/2006/relationships/tags" Target="../tags/tag399.xml"/><Relationship Id="rId6" Type="http://schemas.openxmlformats.org/officeDocument/2006/relationships/notesSlide" Target="../notesSlides/notesSlide10.xml"/><Relationship Id="rId5" Type="http://schemas.openxmlformats.org/officeDocument/2006/relationships/slideLayout" Target="../slideLayouts/slideLayout7.xml"/><Relationship Id="rId4" Type="http://schemas.openxmlformats.org/officeDocument/2006/relationships/tags" Target="../tags/tag402.xml"/></Relationships>
</file>

<file path=ppt/slides/_rels/slide105.xml.rels><?xml version="1.0" encoding="UTF-8" standalone="yes"?>
<Relationships xmlns="http://schemas.openxmlformats.org/package/2006/relationships"><Relationship Id="rId3" Type="http://schemas.openxmlformats.org/officeDocument/2006/relationships/tags" Target="../tags/tag405.xml"/><Relationship Id="rId7" Type="http://schemas.openxmlformats.org/officeDocument/2006/relationships/image" Target="../media/image1.png"/><Relationship Id="rId2" Type="http://schemas.openxmlformats.org/officeDocument/2006/relationships/tags" Target="../tags/tag404.xml"/><Relationship Id="rId1" Type="http://schemas.openxmlformats.org/officeDocument/2006/relationships/tags" Target="../tags/tag403.xml"/><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tags" Target="../tags/tag406.xml"/></Relationships>
</file>

<file path=ppt/slides/_rels/slide106.xml.rels><?xml version="1.0" encoding="UTF-8" standalone="yes"?>
<Relationships xmlns="http://schemas.openxmlformats.org/package/2006/relationships"><Relationship Id="rId3" Type="http://schemas.openxmlformats.org/officeDocument/2006/relationships/tags" Target="../tags/tag409.xml"/><Relationship Id="rId7" Type="http://schemas.openxmlformats.org/officeDocument/2006/relationships/image" Target="../media/image1.png"/><Relationship Id="rId2" Type="http://schemas.openxmlformats.org/officeDocument/2006/relationships/tags" Target="../tags/tag408.xml"/><Relationship Id="rId1" Type="http://schemas.openxmlformats.org/officeDocument/2006/relationships/tags" Target="../tags/tag407.xml"/><Relationship Id="rId6" Type="http://schemas.openxmlformats.org/officeDocument/2006/relationships/notesSlide" Target="../notesSlides/notesSlide12.xml"/><Relationship Id="rId5" Type="http://schemas.openxmlformats.org/officeDocument/2006/relationships/slideLayout" Target="../slideLayouts/slideLayout7.xml"/><Relationship Id="rId4" Type="http://schemas.openxmlformats.org/officeDocument/2006/relationships/tags" Target="../tags/tag410.xml"/></Relationships>
</file>

<file path=ppt/slides/_rels/slide107.xml.rels><?xml version="1.0" encoding="UTF-8" standalone="yes"?>
<Relationships xmlns="http://schemas.openxmlformats.org/package/2006/relationships"><Relationship Id="rId3" Type="http://schemas.openxmlformats.org/officeDocument/2006/relationships/tags" Target="../tags/tag413.xml"/><Relationship Id="rId7" Type="http://schemas.openxmlformats.org/officeDocument/2006/relationships/image" Target="../media/image3.png"/><Relationship Id="rId2" Type="http://schemas.openxmlformats.org/officeDocument/2006/relationships/tags" Target="../tags/tag412.xml"/><Relationship Id="rId1" Type="http://schemas.openxmlformats.org/officeDocument/2006/relationships/tags" Target="../tags/tag411.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414.xml"/></Relationships>
</file>

<file path=ppt/slides/_rels/slide108.xml.rels><?xml version="1.0" encoding="UTF-8" standalone="yes"?>
<Relationships xmlns="http://schemas.openxmlformats.org/package/2006/relationships"><Relationship Id="rId3" Type="http://schemas.openxmlformats.org/officeDocument/2006/relationships/tags" Target="../tags/tag417.xml"/><Relationship Id="rId2" Type="http://schemas.openxmlformats.org/officeDocument/2006/relationships/tags" Target="../tags/tag416.xml"/><Relationship Id="rId1" Type="http://schemas.openxmlformats.org/officeDocument/2006/relationships/tags" Target="../tags/tag415.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18.xml"/></Relationships>
</file>

<file path=ppt/slides/_rels/slide109.xml.rels><?xml version="1.0" encoding="UTF-8" standalone="yes"?>
<Relationships xmlns="http://schemas.openxmlformats.org/package/2006/relationships"><Relationship Id="rId3" Type="http://schemas.openxmlformats.org/officeDocument/2006/relationships/tags" Target="../tags/tag421.xml"/><Relationship Id="rId2" Type="http://schemas.openxmlformats.org/officeDocument/2006/relationships/tags" Target="../tags/tag420.xml"/><Relationship Id="rId1" Type="http://schemas.openxmlformats.org/officeDocument/2006/relationships/tags" Target="../tags/tag419.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22.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3.xml"/></Relationships>
</file>

<file path=ppt/slides/_rels/slide110.xml.rels><?xml version="1.0" encoding="UTF-8" standalone="yes"?>
<Relationships xmlns="http://schemas.openxmlformats.org/package/2006/relationships"><Relationship Id="rId3" Type="http://schemas.openxmlformats.org/officeDocument/2006/relationships/tags" Target="../tags/tag425.xml"/><Relationship Id="rId2" Type="http://schemas.openxmlformats.org/officeDocument/2006/relationships/tags" Target="../tags/tag424.xml"/><Relationship Id="rId1" Type="http://schemas.openxmlformats.org/officeDocument/2006/relationships/tags" Target="../tags/tag42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26.xml"/></Relationships>
</file>

<file path=ppt/slides/_rels/slide111.xml.rels><?xml version="1.0" encoding="UTF-8" standalone="yes"?>
<Relationships xmlns="http://schemas.openxmlformats.org/package/2006/relationships"><Relationship Id="rId3" Type="http://schemas.openxmlformats.org/officeDocument/2006/relationships/tags" Target="../tags/tag429.xml"/><Relationship Id="rId2" Type="http://schemas.openxmlformats.org/officeDocument/2006/relationships/tags" Target="../tags/tag428.xml"/><Relationship Id="rId1" Type="http://schemas.openxmlformats.org/officeDocument/2006/relationships/tags" Target="../tags/tag42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30.xml"/></Relationships>
</file>

<file path=ppt/slides/_rels/slide112.xml.rels><?xml version="1.0" encoding="UTF-8" standalone="yes"?>
<Relationships xmlns="http://schemas.openxmlformats.org/package/2006/relationships"><Relationship Id="rId3" Type="http://schemas.openxmlformats.org/officeDocument/2006/relationships/tags" Target="../tags/tag433.xml"/><Relationship Id="rId2" Type="http://schemas.openxmlformats.org/officeDocument/2006/relationships/tags" Target="../tags/tag432.xml"/><Relationship Id="rId1" Type="http://schemas.openxmlformats.org/officeDocument/2006/relationships/tags" Target="../tags/tag43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34.xml"/></Relationships>
</file>

<file path=ppt/slides/_rels/slide113.xml.rels><?xml version="1.0" encoding="UTF-8" standalone="yes"?>
<Relationships xmlns="http://schemas.openxmlformats.org/package/2006/relationships"><Relationship Id="rId3" Type="http://schemas.openxmlformats.org/officeDocument/2006/relationships/tags" Target="../tags/tag437.xml"/><Relationship Id="rId2" Type="http://schemas.openxmlformats.org/officeDocument/2006/relationships/tags" Target="../tags/tag436.xml"/><Relationship Id="rId1" Type="http://schemas.openxmlformats.org/officeDocument/2006/relationships/tags" Target="../tags/tag43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38.xml"/></Relationships>
</file>

<file path=ppt/slides/_rels/slide114.xml.rels><?xml version="1.0" encoding="UTF-8" standalone="yes"?>
<Relationships xmlns="http://schemas.openxmlformats.org/package/2006/relationships"><Relationship Id="rId3" Type="http://schemas.openxmlformats.org/officeDocument/2006/relationships/tags" Target="../tags/tag441.xml"/><Relationship Id="rId2" Type="http://schemas.openxmlformats.org/officeDocument/2006/relationships/tags" Target="../tags/tag440.xml"/><Relationship Id="rId1" Type="http://schemas.openxmlformats.org/officeDocument/2006/relationships/tags" Target="../tags/tag439.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42.xml"/></Relationships>
</file>

<file path=ppt/slides/_rels/slide115.xml.rels><?xml version="1.0" encoding="UTF-8" standalone="yes"?>
<Relationships xmlns="http://schemas.openxmlformats.org/package/2006/relationships"><Relationship Id="rId3" Type="http://schemas.openxmlformats.org/officeDocument/2006/relationships/tags" Target="../tags/tag445.xml"/><Relationship Id="rId7" Type="http://schemas.openxmlformats.org/officeDocument/2006/relationships/image" Target="../media/image1.png"/><Relationship Id="rId2" Type="http://schemas.openxmlformats.org/officeDocument/2006/relationships/tags" Target="../tags/tag444.xml"/><Relationship Id="rId1" Type="http://schemas.openxmlformats.org/officeDocument/2006/relationships/tags" Target="../tags/tag443.xml"/><Relationship Id="rId6" Type="http://schemas.openxmlformats.org/officeDocument/2006/relationships/slideLayout" Target="../slideLayouts/slideLayout7.xml"/><Relationship Id="rId5" Type="http://schemas.openxmlformats.org/officeDocument/2006/relationships/tags" Target="../tags/tag447.xml"/><Relationship Id="rId4" Type="http://schemas.openxmlformats.org/officeDocument/2006/relationships/tags" Target="../tags/tag446.xml"/></Relationships>
</file>

<file path=ppt/slides/_rels/slide116.xml.rels><?xml version="1.0" encoding="UTF-8" standalone="yes"?>
<Relationships xmlns="http://schemas.openxmlformats.org/package/2006/relationships"><Relationship Id="rId3" Type="http://schemas.openxmlformats.org/officeDocument/2006/relationships/tags" Target="../tags/tag450.xml"/><Relationship Id="rId7" Type="http://schemas.openxmlformats.org/officeDocument/2006/relationships/image" Target="../media/image1.png"/><Relationship Id="rId2" Type="http://schemas.openxmlformats.org/officeDocument/2006/relationships/tags" Target="../tags/tag449.xml"/><Relationship Id="rId1" Type="http://schemas.openxmlformats.org/officeDocument/2006/relationships/tags" Target="../tags/tag448.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451.xml"/></Relationships>
</file>

<file path=ppt/slides/_rels/slide117.xml.rels><?xml version="1.0" encoding="UTF-8" standalone="yes"?>
<Relationships xmlns="http://schemas.openxmlformats.org/package/2006/relationships"><Relationship Id="rId3" Type="http://schemas.openxmlformats.org/officeDocument/2006/relationships/tags" Target="../tags/tag454.xml"/><Relationship Id="rId2" Type="http://schemas.openxmlformats.org/officeDocument/2006/relationships/tags" Target="../tags/tag453.xml"/><Relationship Id="rId1" Type="http://schemas.openxmlformats.org/officeDocument/2006/relationships/tags" Target="../tags/tag45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55.xml"/></Relationships>
</file>

<file path=ppt/slides/_rels/slide118.xml.rels><?xml version="1.0" encoding="UTF-8" standalone="yes"?>
<Relationships xmlns="http://schemas.openxmlformats.org/package/2006/relationships"><Relationship Id="rId3" Type="http://schemas.openxmlformats.org/officeDocument/2006/relationships/tags" Target="../tags/tag458.xml"/><Relationship Id="rId2" Type="http://schemas.openxmlformats.org/officeDocument/2006/relationships/tags" Target="../tags/tag457.xml"/><Relationship Id="rId1" Type="http://schemas.openxmlformats.org/officeDocument/2006/relationships/tags" Target="../tags/tag45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59.xml"/></Relationships>
</file>

<file path=ppt/slides/_rels/slide119.xml.rels><?xml version="1.0" encoding="UTF-8" standalone="yes"?>
<Relationships xmlns="http://schemas.openxmlformats.org/package/2006/relationships"><Relationship Id="rId3" Type="http://schemas.openxmlformats.org/officeDocument/2006/relationships/tags" Target="../tags/tag462.xml"/><Relationship Id="rId2" Type="http://schemas.openxmlformats.org/officeDocument/2006/relationships/tags" Target="../tags/tag461.xml"/><Relationship Id="rId1" Type="http://schemas.openxmlformats.org/officeDocument/2006/relationships/tags" Target="../tags/tag460.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63.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7.xml"/></Relationships>
</file>

<file path=ppt/slides/_rels/slide120.xml.rels><?xml version="1.0" encoding="UTF-8" standalone="yes"?>
<Relationships xmlns="http://schemas.openxmlformats.org/package/2006/relationships"><Relationship Id="rId3" Type="http://schemas.openxmlformats.org/officeDocument/2006/relationships/tags" Target="../tags/tag466.xml"/><Relationship Id="rId2" Type="http://schemas.openxmlformats.org/officeDocument/2006/relationships/tags" Target="../tags/tag465.xml"/><Relationship Id="rId1" Type="http://schemas.openxmlformats.org/officeDocument/2006/relationships/tags" Target="../tags/tag464.xml"/><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3" Type="http://schemas.openxmlformats.org/officeDocument/2006/relationships/tags" Target="../tags/tag469.xml"/><Relationship Id="rId2" Type="http://schemas.openxmlformats.org/officeDocument/2006/relationships/tags" Target="../tags/tag468.xml"/><Relationship Id="rId1" Type="http://schemas.openxmlformats.org/officeDocument/2006/relationships/tags" Target="../tags/tag46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70.xml"/></Relationships>
</file>

<file path=ppt/slides/_rels/slide122.xml.rels><?xml version="1.0" encoding="UTF-8" standalone="yes"?>
<Relationships xmlns="http://schemas.openxmlformats.org/package/2006/relationships"><Relationship Id="rId3" Type="http://schemas.openxmlformats.org/officeDocument/2006/relationships/tags" Target="../tags/tag473.xml"/><Relationship Id="rId2" Type="http://schemas.openxmlformats.org/officeDocument/2006/relationships/tags" Target="../tags/tag472.xml"/><Relationship Id="rId1" Type="http://schemas.openxmlformats.org/officeDocument/2006/relationships/tags" Target="../tags/tag47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74.xml"/></Relationships>
</file>

<file path=ppt/slides/_rels/slide123.xml.rels><?xml version="1.0" encoding="UTF-8" standalone="yes"?>
<Relationships xmlns="http://schemas.openxmlformats.org/package/2006/relationships"><Relationship Id="rId3" Type="http://schemas.openxmlformats.org/officeDocument/2006/relationships/tags" Target="../tags/tag477.xml"/><Relationship Id="rId2" Type="http://schemas.openxmlformats.org/officeDocument/2006/relationships/tags" Target="../tags/tag476.xml"/><Relationship Id="rId1" Type="http://schemas.openxmlformats.org/officeDocument/2006/relationships/tags" Target="../tags/tag47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78.xml"/></Relationships>
</file>

<file path=ppt/slides/_rels/slide124.xml.rels><?xml version="1.0" encoding="UTF-8" standalone="yes"?>
<Relationships xmlns="http://schemas.openxmlformats.org/package/2006/relationships"><Relationship Id="rId3" Type="http://schemas.openxmlformats.org/officeDocument/2006/relationships/tags" Target="../tags/tag481.xml"/><Relationship Id="rId2" Type="http://schemas.openxmlformats.org/officeDocument/2006/relationships/tags" Target="../tags/tag480.xml"/><Relationship Id="rId1" Type="http://schemas.openxmlformats.org/officeDocument/2006/relationships/tags" Target="../tags/tag479.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82.xml"/></Relationships>
</file>

<file path=ppt/slides/_rels/slide125.xml.rels><?xml version="1.0" encoding="UTF-8" standalone="yes"?>
<Relationships xmlns="http://schemas.openxmlformats.org/package/2006/relationships"><Relationship Id="rId3" Type="http://schemas.openxmlformats.org/officeDocument/2006/relationships/tags" Target="../tags/tag485.xml"/><Relationship Id="rId2" Type="http://schemas.openxmlformats.org/officeDocument/2006/relationships/tags" Target="../tags/tag484.xml"/><Relationship Id="rId1" Type="http://schemas.openxmlformats.org/officeDocument/2006/relationships/tags" Target="../tags/tag483.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86.xml"/></Relationships>
</file>

<file path=ppt/slides/_rels/slide126.xml.rels><?xml version="1.0" encoding="UTF-8" standalone="yes"?>
<Relationships xmlns="http://schemas.openxmlformats.org/package/2006/relationships"><Relationship Id="rId3" Type="http://schemas.openxmlformats.org/officeDocument/2006/relationships/tags" Target="../tags/tag489.xml"/><Relationship Id="rId2" Type="http://schemas.openxmlformats.org/officeDocument/2006/relationships/tags" Target="../tags/tag488.xml"/><Relationship Id="rId1" Type="http://schemas.openxmlformats.org/officeDocument/2006/relationships/tags" Target="../tags/tag487.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90.xml"/></Relationships>
</file>

<file path=ppt/slides/_rels/slide127.xml.rels><?xml version="1.0" encoding="UTF-8" standalone="yes"?>
<Relationships xmlns="http://schemas.openxmlformats.org/package/2006/relationships"><Relationship Id="rId3" Type="http://schemas.openxmlformats.org/officeDocument/2006/relationships/tags" Target="../tags/tag493.xml"/><Relationship Id="rId2" Type="http://schemas.openxmlformats.org/officeDocument/2006/relationships/tags" Target="../tags/tag492.xml"/><Relationship Id="rId1" Type="http://schemas.openxmlformats.org/officeDocument/2006/relationships/tags" Target="../tags/tag491.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94.xml"/></Relationships>
</file>

<file path=ppt/slides/_rels/slide128.xml.rels><?xml version="1.0" encoding="UTF-8" standalone="yes"?>
<Relationships xmlns="http://schemas.openxmlformats.org/package/2006/relationships"><Relationship Id="rId3" Type="http://schemas.openxmlformats.org/officeDocument/2006/relationships/tags" Target="../tags/tag497.xml"/><Relationship Id="rId2" Type="http://schemas.openxmlformats.org/officeDocument/2006/relationships/tags" Target="../tags/tag496.xml"/><Relationship Id="rId1" Type="http://schemas.openxmlformats.org/officeDocument/2006/relationships/tags" Target="../tags/tag495.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498.xml"/></Relationships>
</file>

<file path=ppt/slides/_rels/slide129.xml.rels><?xml version="1.0" encoding="UTF-8" standalone="yes"?>
<Relationships xmlns="http://schemas.openxmlformats.org/package/2006/relationships"><Relationship Id="rId3" Type="http://schemas.openxmlformats.org/officeDocument/2006/relationships/tags" Target="../tags/tag501.xml"/><Relationship Id="rId7" Type="http://schemas.openxmlformats.org/officeDocument/2006/relationships/image" Target="../media/image3.png"/><Relationship Id="rId2" Type="http://schemas.openxmlformats.org/officeDocument/2006/relationships/tags" Target="../tags/tag500.xml"/><Relationship Id="rId1" Type="http://schemas.openxmlformats.org/officeDocument/2006/relationships/tags" Target="../tags/tag499.xml"/><Relationship Id="rId6" Type="http://schemas.openxmlformats.org/officeDocument/2006/relationships/notesSlide" Target="../notesSlides/notesSlide15.xml"/><Relationship Id="rId5" Type="http://schemas.openxmlformats.org/officeDocument/2006/relationships/slideLayout" Target="../slideLayouts/slideLayout7.xml"/><Relationship Id="rId4" Type="http://schemas.openxmlformats.org/officeDocument/2006/relationships/tags" Target="../tags/tag502.xml"/></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51.xml"/></Relationships>
</file>

<file path=ppt/slides/_rels/slide130.xml.rels><?xml version="1.0" encoding="UTF-8" standalone="yes"?>
<Relationships xmlns="http://schemas.openxmlformats.org/package/2006/relationships"><Relationship Id="rId3" Type="http://schemas.openxmlformats.org/officeDocument/2006/relationships/tags" Target="../tags/tag505.xml"/><Relationship Id="rId7" Type="http://schemas.openxmlformats.org/officeDocument/2006/relationships/image" Target="../media/image3.png"/><Relationship Id="rId2" Type="http://schemas.openxmlformats.org/officeDocument/2006/relationships/tags" Target="../tags/tag504.xml"/><Relationship Id="rId1" Type="http://schemas.openxmlformats.org/officeDocument/2006/relationships/tags" Target="../tags/tag503.xml"/><Relationship Id="rId6" Type="http://schemas.openxmlformats.org/officeDocument/2006/relationships/notesSlide" Target="../notesSlides/notesSlide16.xml"/><Relationship Id="rId5" Type="http://schemas.openxmlformats.org/officeDocument/2006/relationships/slideLayout" Target="../slideLayouts/slideLayout7.xml"/><Relationship Id="rId4" Type="http://schemas.openxmlformats.org/officeDocument/2006/relationships/tags" Target="../tags/tag506.xml"/></Relationships>
</file>

<file path=ppt/slides/_rels/slide131.xml.rels><?xml version="1.0" encoding="UTF-8" standalone="yes"?>
<Relationships xmlns="http://schemas.openxmlformats.org/package/2006/relationships"><Relationship Id="rId3" Type="http://schemas.openxmlformats.org/officeDocument/2006/relationships/tags" Target="../tags/tag509.xml"/><Relationship Id="rId2" Type="http://schemas.openxmlformats.org/officeDocument/2006/relationships/tags" Target="../tags/tag508.xml"/><Relationship Id="rId1" Type="http://schemas.openxmlformats.org/officeDocument/2006/relationships/tags" Target="../tags/tag507.xml"/><Relationship Id="rId6" Type="http://schemas.openxmlformats.org/officeDocument/2006/relationships/image" Target="../media/image3.png"/><Relationship Id="rId5" Type="http://schemas.openxmlformats.org/officeDocument/2006/relationships/notesSlide" Target="../notesSlides/notesSlide17.xml"/><Relationship Id="rId4"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3" Type="http://schemas.openxmlformats.org/officeDocument/2006/relationships/tags" Target="../tags/tag512.xml"/><Relationship Id="rId7" Type="http://schemas.openxmlformats.org/officeDocument/2006/relationships/image" Target="../media/image3.png"/><Relationship Id="rId2" Type="http://schemas.openxmlformats.org/officeDocument/2006/relationships/tags" Target="../tags/tag511.xml"/><Relationship Id="rId1" Type="http://schemas.openxmlformats.org/officeDocument/2006/relationships/tags" Target="../tags/tag510.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513.xml"/></Relationships>
</file>

<file path=ppt/slides/_rels/slide133.xml.rels><?xml version="1.0" encoding="UTF-8" standalone="yes"?>
<Relationships xmlns="http://schemas.openxmlformats.org/package/2006/relationships"><Relationship Id="rId3" Type="http://schemas.openxmlformats.org/officeDocument/2006/relationships/tags" Target="../tags/tag516.xml"/><Relationship Id="rId7" Type="http://schemas.openxmlformats.org/officeDocument/2006/relationships/image" Target="../media/image3.png"/><Relationship Id="rId2" Type="http://schemas.openxmlformats.org/officeDocument/2006/relationships/tags" Target="../tags/tag515.xml"/><Relationship Id="rId1" Type="http://schemas.openxmlformats.org/officeDocument/2006/relationships/tags" Target="../tags/tag514.xml"/><Relationship Id="rId6" Type="http://schemas.openxmlformats.org/officeDocument/2006/relationships/notesSlide" Target="../notesSlides/notesSlide19.xml"/><Relationship Id="rId5" Type="http://schemas.openxmlformats.org/officeDocument/2006/relationships/slideLayout" Target="../slideLayouts/slideLayout7.xml"/><Relationship Id="rId4" Type="http://schemas.openxmlformats.org/officeDocument/2006/relationships/tags" Target="../tags/tag517.xml"/></Relationships>
</file>

<file path=ppt/slides/_rels/slide134.xml.rels><?xml version="1.0" encoding="UTF-8" standalone="yes"?>
<Relationships xmlns="http://schemas.openxmlformats.org/package/2006/relationships"><Relationship Id="rId3" Type="http://schemas.openxmlformats.org/officeDocument/2006/relationships/tags" Target="../tags/tag520.xml"/><Relationship Id="rId2" Type="http://schemas.openxmlformats.org/officeDocument/2006/relationships/tags" Target="../tags/tag519.xml"/><Relationship Id="rId1" Type="http://schemas.openxmlformats.org/officeDocument/2006/relationships/tags" Target="../tags/tag518.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521.xml"/></Relationships>
</file>

<file path=ppt/slides/_rels/slide135.xml.rels><?xml version="1.0" encoding="UTF-8" standalone="yes"?>
<Relationships xmlns="http://schemas.openxmlformats.org/package/2006/relationships"><Relationship Id="rId3" Type="http://schemas.openxmlformats.org/officeDocument/2006/relationships/tags" Target="../tags/tag524.xml"/><Relationship Id="rId2" Type="http://schemas.openxmlformats.org/officeDocument/2006/relationships/tags" Target="../tags/tag523.xml"/><Relationship Id="rId1" Type="http://schemas.openxmlformats.org/officeDocument/2006/relationships/tags" Target="../tags/tag522.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525.xml"/></Relationships>
</file>

<file path=ppt/slides/_rels/slide136.xml.rels><?xml version="1.0" encoding="UTF-8" standalone="yes"?>
<Relationships xmlns="http://schemas.openxmlformats.org/package/2006/relationships"><Relationship Id="rId3" Type="http://schemas.openxmlformats.org/officeDocument/2006/relationships/tags" Target="../tags/tag528.xml"/><Relationship Id="rId2" Type="http://schemas.openxmlformats.org/officeDocument/2006/relationships/tags" Target="../tags/tag527.xml"/><Relationship Id="rId1" Type="http://schemas.openxmlformats.org/officeDocument/2006/relationships/tags" Target="../tags/tag526.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529.xml"/></Relationships>
</file>

<file path=ppt/slides/_rels/slide14.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5.xml"/></Relationships>
</file>

<file path=ppt/slides/_rels/slide15.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9.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3.xml"/></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7.xml"/></Relationships>
</file>

<file path=ppt/slides/_rels/slide18.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1.xml"/></Relationships>
</file>

<file path=ppt/slides/_rels/slide19.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5.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7.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image" Target="../media/image1.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Layout" Target="../slideLayouts/slideLayout7.xml"/><Relationship Id="rId5" Type="http://schemas.openxmlformats.org/officeDocument/2006/relationships/tags" Target="../tags/tag80.xml"/><Relationship Id="rId4" Type="http://schemas.openxmlformats.org/officeDocument/2006/relationships/tags" Target="../tags/tag79.xml"/></Relationships>
</file>

<file path=ppt/slides/_rels/slide2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84.xml"/></Relationships>
</file>

<file path=ppt/slides/_rels/slide22.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88.xml"/></Relationships>
</file>

<file path=ppt/slides/_rels/slide23.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92.xml"/></Relationships>
</file>

<file path=ppt/slides/_rels/slide24.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96.xml"/></Relationships>
</file>

<file path=ppt/slides/_rels/slide25.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00.xml"/></Relationships>
</file>

<file path=ppt/slides/_rels/slide26.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04.xml"/></Relationships>
</file>

<file path=ppt/slides/_rels/slide27.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08.xml"/></Relationships>
</file>

<file path=ppt/slides/_rels/slide28.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12.xml"/></Relationships>
</file>

<file path=ppt/slides/_rels/slide29.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16.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120.xml"/></Relationships>
</file>

<file path=ppt/slides/_rels/slide31.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124.xml"/></Relationships>
</file>

<file path=ppt/slides/_rels/slide32.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128.xml"/></Relationships>
</file>

<file path=ppt/slides/_rels/slide33.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32.xml"/></Relationships>
</file>

<file path=ppt/slides/_rels/slide34.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36.xml"/></Relationships>
</file>

<file path=ppt/slides/_rels/slide35.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40.xml"/></Relationships>
</file>

<file path=ppt/slides/_rels/slide36.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44.xml"/></Relationships>
</file>

<file path=ppt/slides/_rels/slide37.xml.rels><?xml version="1.0" encoding="UTF-8" standalone="yes"?>
<Relationships xmlns="http://schemas.openxmlformats.org/package/2006/relationships"><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48.xml"/></Relationships>
</file>

<file path=ppt/slides/_rels/slide38.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4"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tags" Target="../tags/tag154.xml"/><Relationship Id="rId7" Type="http://schemas.openxmlformats.org/officeDocument/2006/relationships/image" Target="../media/image1.pn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slideLayout" Target="../slideLayouts/slideLayout7.xml"/><Relationship Id="rId5" Type="http://schemas.openxmlformats.org/officeDocument/2006/relationships/tags" Target="../tags/tag156.xml"/><Relationship Id="rId4" Type="http://schemas.openxmlformats.org/officeDocument/2006/relationships/tags" Target="../tags/tag155.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5.xml"/></Relationships>
</file>

<file path=ppt/slides/_rels/slide40.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 Id="rId4"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4"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 Id="rId4"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69.xml"/></Relationships>
</file>

<file path=ppt/slides/_rels/slide44.xml.rels><?xml version="1.0" encoding="UTF-8" standalone="yes"?>
<Relationships xmlns="http://schemas.openxmlformats.org/package/2006/relationships"><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73.xml"/></Relationships>
</file>

<file path=ppt/slides/_rels/slide45.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77.xml"/></Relationships>
</file>

<file path=ppt/slides/_rels/slide46.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4"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84.xml"/></Relationships>
</file>

<file path=ppt/slides/_rels/slide48.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88.xml"/></Relationships>
</file>

<file path=ppt/slides/_rels/slide49.xml.rels><?xml version="1.0" encoding="UTF-8" standalone="yes"?>
<Relationships xmlns="http://schemas.openxmlformats.org/package/2006/relationships"><Relationship Id="rId3" Type="http://schemas.openxmlformats.org/officeDocument/2006/relationships/tags" Target="../tags/tag191.xml"/><Relationship Id="rId2" Type="http://schemas.openxmlformats.org/officeDocument/2006/relationships/tags" Target="../tags/tag190.xml"/><Relationship Id="rId1" Type="http://schemas.openxmlformats.org/officeDocument/2006/relationships/tags" Target="../tags/tag189.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9.xml"/></Relationships>
</file>

<file path=ppt/slides/_rels/slide50.xml.rels><?xml version="1.0" encoding="UTF-8" standalone="yes"?>
<Relationships xmlns="http://schemas.openxmlformats.org/package/2006/relationships"><Relationship Id="rId3" Type="http://schemas.openxmlformats.org/officeDocument/2006/relationships/tags" Target="../tags/tag194.xml"/><Relationship Id="rId2" Type="http://schemas.openxmlformats.org/officeDocument/2006/relationships/tags" Target="../tags/tag193.xml"/><Relationship Id="rId1" Type="http://schemas.openxmlformats.org/officeDocument/2006/relationships/tags" Target="../tags/tag19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95.xml"/></Relationships>
</file>

<file path=ppt/slides/_rels/slide51.xml.rels><?xml version="1.0" encoding="UTF-8" standalone="yes"?>
<Relationships xmlns="http://schemas.openxmlformats.org/package/2006/relationships"><Relationship Id="rId3" Type="http://schemas.openxmlformats.org/officeDocument/2006/relationships/tags" Target="../tags/tag198.xml"/><Relationship Id="rId2" Type="http://schemas.openxmlformats.org/officeDocument/2006/relationships/tags" Target="../tags/tag197.xml"/><Relationship Id="rId1" Type="http://schemas.openxmlformats.org/officeDocument/2006/relationships/tags" Target="../tags/tag19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199.xml"/></Relationships>
</file>

<file path=ppt/slides/_rels/slide52.xml.rels><?xml version="1.0" encoding="UTF-8" standalone="yes"?>
<Relationships xmlns="http://schemas.openxmlformats.org/package/2006/relationships"><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03.xml"/></Relationships>
</file>

<file path=ppt/slides/_rels/slide53.xml.rels><?xml version="1.0" encoding="UTF-8" standalone="yes"?>
<Relationships xmlns="http://schemas.openxmlformats.org/package/2006/relationships"><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 Id="rId4"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10.xml"/></Relationships>
</file>

<file path=ppt/slides/_rels/slide55.xml.rels><?xml version="1.0" encoding="UTF-8" standalone="yes"?>
<Relationships xmlns="http://schemas.openxmlformats.org/package/2006/relationships"><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14.xml"/></Relationships>
</file>

<file path=ppt/slides/_rels/slide56.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18.xml"/></Relationships>
</file>

<file path=ppt/slides/_rels/slide57.xml.rels><?xml version="1.0" encoding="UTF-8" standalone="yes"?>
<Relationships xmlns="http://schemas.openxmlformats.org/package/2006/relationships"><Relationship Id="rId3" Type="http://schemas.openxmlformats.org/officeDocument/2006/relationships/tags" Target="../tags/tag221.xml"/><Relationship Id="rId2" Type="http://schemas.openxmlformats.org/officeDocument/2006/relationships/tags" Target="../tags/tag220.xml"/><Relationship Id="rId1" Type="http://schemas.openxmlformats.org/officeDocument/2006/relationships/tags" Target="../tags/tag219.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22.xml"/></Relationships>
</file>

<file path=ppt/slides/_rels/slide58.xml.rels><?xml version="1.0" encoding="UTF-8" standalone="yes"?>
<Relationships xmlns="http://schemas.openxmlformats.org/package/2006/relationships"><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26.xml"/></Relationships>
</file>

<file path=ppt/slides/_rels/slide59.xml.rels><?xml version="1.0" encoding="UTF-8" standalone="yes"?>
<Relationships xmlns="http://schemas.openxmlformats.org/package/2006/relationships"><Relationship Id="rId3" Type="http://schemas.openxmlformats.org/officeDocument/2006/relationships/tags" Target="../tags/tag229.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30.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3.xml"/></Relationships>
</file>

<file path=ppt/slides/_rels/slide60.xml.rels><?xml version="1.0" encoding="UTF-8" standalone="yes"?>
<Relationships xmlns="http://schemas.openxmlformats.org/package/2006/relationships"><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34.xml"/></Relationships>
</file>

<file path=ppt/slides/_rels/slide61.xml.rels><?xml version="1.0" encoding="UTF-8" standalone="yes"?>
<Relationships xmlns="http://schemas.openxmlformats.org/package/2006/relationships"><Relationship Id="rId3" Type="http://schemas.openxmlformats.org/officeDocument/2006/relationships/tags" Target="../tags/tag237.xml"/><Relationship Id="rId2" Type="http://schemas.openxmlformats.org/officeDocument/2006/relationships/tags" Target="../tags/tag236.xml"/><Relationship Id="rId1" Type="http://schemas.openxmlformats.org/officeDocument/2006/relationships/tags" Target="../tags/tag23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38.xml"/></Relationships>
</file>

<file path=ppt/slides/_rels/slide62.xml.rels><?xml version="1.0" encoding="UTF-8" standalone="yes"?>
<Relationships xmlns="http://schemas.openxmlformats.org/package/2006/relationships"><Relationship Id="rId3" Type="http://schemas.openxmlformats.org/officeDocument/2006/relationships/tags" Target="../tags/tag241.xml"/><Relationship Id="rId2" Type="http://schemas.openxmlformats.org/officeDocument/2006/relationships/tags" Target="../tags/tag240.xml"/><Relationship Id="rId1" Type="http://schemas.openxmlformats.org/officeDocument/2006/relationships/tags" Target="../tags/tag239.xml"/><Relationship Id="rId4"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tags" Target="../tags/tag244.xml"/><Relationship Id="rId2" Type="http://schemas.openxmlformats.org/officeDocument/2006/relationships/tags" Target="../tags/tag243.xml"/><Relationship Id="rId1" Type="http://schemas.openxmlformats.org/officeDocument/2006/relationships/tags" Target="../tags/tag24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45.xml"/></Relationships>
</file>

<file path=ppt/slides/_rels/slide64.xml.rels><?xml version="1.0" encoding="UTF-8" standalone="yes"?>
<Relationships xmlns="http://schemas.openxmlformats.org/package/2006/relationships"><Relationship Id="rId3" Type="http://schemas.openxmlformats.org/officeDocument/2006/relationships/tags" Target="../tags/tag248.xml"/><Relationship Id="rId2" Type="http://schemas.openxmlformats.org/officeDocument/2006/relationships/tags" Target="../tags/tag247.xml"/><Relationship Id="rId1" Type="http://schemas.openxmlformats.org/officeDocument/2006/relationships/tags" Target="../tags/tag24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49.xml"/></Relationships>
</file>

<file path=ppt/slides/_rels/slide65.xml.rels><?xml version="1.0" encoding="UTF-8" standalone="yes"?>
<Relationships xmlns="http://schemas.openxmlformats.org/package/2006/relationships"><Relationship Id="rId3" Type="http://schemas.openxmlformats.org/officeDocument/2006/relationships/tags" Target="../tags/tag252.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53.xml"/></Relationships>
</file>

<file path=ppt/slides/_rels/slide66.xml.rels><?xml version="1.0" encoding="UTF-8" standalone="yes"?>
<Relationships xmlns="http://schemas.openxmlformats.org/package/2006/relationships"><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57.xml"/></Relationships>
</file>

<file path=ppt/slides/_rels/slide67.xml.rels><?xml version="1.0" encoding="UTF-8" standalone="yes"?>
<Relationships xmlns="http://schemas.openxmlformats.org/package/2006/relationships"><Relationship Id="rId3" Type="http://schemas.openxmlformats.org/officeDocument/2006/relationships/tags" Target="../tags/tag260.xml"/><Relationship Id="rId2" Type="http://schemas.openxmlformats.org/officeDocument/2006/relationships/tags" Target="../tags/tag259.xml"/><Relationship Id="rId1" Type="http://schemas.openxmlformats.org/officeDocument/2006/relationships/tags" Target="../tags/tag258.xml"/><Relationship Id="rId4"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tags" Target="../tags/tag263.xml"/><Relationship Id="rId2" Type="http://schemas.openxmlformats.org/officeDocument/2006/relationships/tags" Target="../tags/tag262.xml"/><Relationship Id="rId1" Type="http://schemas.openxmlformats.org/officeDocument/2006/relationships/tags" Target="../tags/tag26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64.xml"/></Relationships>
</file>

<file path=ppt/slides/_rels/slide69.xml.rels><?xml version="1.0" encoding="UTF-8" standalone="yes"?>
<Relationships xmlns="http://schemas.openxmlformats.org/package/2006/relationships"><Relationship Id="rId3" Type="http://schemas.openxmlformats.org/officeDocument/2006/relationships/tags" Target="../tags/tag267.xml"/><Relationship Id="rId2" Type="http://schemas.openxmlformats.org/officeDocument/2006/relationships/tags" Target="../tags/tag266.xml"/><Relationship Id="rId1" Type="http://schemas.openxmlformats.org/officeDocument/2006/relationships/tags" Target="../tags/tag265.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68.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7.xml"/></Relationships>
</file>

<file path=ppt/slides/_rels/slide70.xml.rels><?xml version="1.0" encoding="UTF-8" standalone="yes"?>
<Relationships xmlns="http://schemas.openxmlformats.org/package/2006/relationships"><Relationship Id="rId3" Type="http://schemas.openxmlformats.org/officeDocument/2006/relationships/tags" Target="../tags/tag271.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72.xml"/></Relationships>
</file>

<file path=ppt/slides/_rels/slide71.xml.rels><?xml version="1.0" encoding="UTF-8" standalone="yes"?>
<Relationships xmlns="http://schemas.openxmlformats.org/package/2006/relationships"><Relationship Id="rId3" Type="http://schemas.openxmlformats.org/officeDocument/2006/relationships/tags" Target="../tags/tag275.xml"/><Relationship Id="rId2" Type="http://schemas.openxmlformats.org/officeDocument/2006/relationships/tags" Target="../tags/tag274.xml"/><Relationship Id="rId1" Type="http://schemas.openxmlformats.org/officeDocument/2006/relationships/tags" Target="../tags/tag273.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76.xml"/></Relationships>
</file>

<file path=ppt/slides/_rels/slide72.xml.rels><?xml version="1.0" encoding="UTF-8" standalone="yes"?>
<Relationships xmlns="http://schemas.openxmlformats.org/package/2006/relationships"><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80.xml"/></Relationships>
</file>

<file path=ppt/slides/_rels/slide73.xml.rels><?xml version="1.0" encoding="UTF-8" standalone="yes"?>
<Relationships xmlns="http://schemas.openxmlformats.org/package/2006/relationships"><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tags" Target="../tags/tag281.xml"/><Relationship Id="rId4"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tags" Target="../tags/tag286.xml"/><Relationship Id="rId2" Type="http://schemas.openxmlformats.org/officeDocument/2006/relationships/tags" Target="../tags/tag285.xml"/><Relationship Id="rId1" Type="http://schemas.openxmlformats.org/officeDocument/2006/relationships/tags" Target="../tags/tag284.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87.xml"/></Relationships>
</file>

<file path=ppt/slides/_rels/slide75.xml.rels><?xml version="1.0" encoding="UTF-8" standalone="yes"?>
<Relationships xmlns="http://schemas.openxmlformats.org/package/2006/relationships"><Relationship Id="rId3" Type="http://schemas.openxmlformats.org/officeDocument/2006/relationships/tags" Target="../tags/tag290.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91.xml"/></Relationships>
</file>

<file path=ppt/slides/_rels/slide76.xml.rels><?xml version="1.0" encoding="UTF-8" standalone="yes"?>
<Relationships xmlns="http://schemas.openxmlformats.org/package/2006/relationships"><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95.xml"/></Relationships>
</file>

<file path=ppt/slides/_rels/slide77.xml.rels><?xml version="1.0" encoding="UTF-8" standalone="yes"?>
<Relationships xmlns="http://schemas.openxmlformats.org/package/2006/relationships"><Relationship Id="rId3" Type="http://schemas.openxmlformats.org/officeDocument/2006/relationships/tags" Target="../tags/tag298.xml"/><Relationship Id="rId2" Type="http://schemas.openxmlformats.org/officeDocument/2006/relationships/tags" Target="../tags/tag297.xml"/><Relationship Id="rId1" Type="http://schemas.openxmlformats.org/officeDocument/2006/relationships/tags" Target="../tags/tag29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299.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1.xml"/><Relationship Id="rId1" Type="http://schemas.openxmlformats.org/officeDocument/2006/relationships/tags" Target="../tags/tag300.xml"/></Relationships>
</file>

<file path=ppt/slides/_rels/slide79.xml.rels><?xml version="1.0" encoding="UTF-8" standalone="yes"?>
<Relationships xmlns="http://schemas.openxmlformats.org/package/2006/relationships"><Relationship Id="rId3" Type="http://schemas.openxmlformats.org/officeDocument/2006/relationships/tags" Target="../tags/tag304.xml"/><Relationship Id="rId2" Type="http://schemas.openxmlformats.org/officeDocument/2006/relationships/tags" Target="../tags/tag303.xml"/><Relationship Id="rId1" Type="http://schemas.openxmlformats.org/officeDocument/2006/relationships/tags" Target="../tags/tag302.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305.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31.xml"/></Relationships>
</file>

<file path=ppt/slides/_rels/slide80.xml.rels><?xml version="1.0" encoding="UTF-8" standalone="yes"?>
<Relationships xmlns="http://schemas.openxmlformats.org/package/2006/relationships"><Relationship Id="rId3" Type="http://schemas.openxmlformats.org/officeDocument/2006/relationships/tags" Target="../tags/tag308.xml"/><Relationship Id="rId2" Type="http://schemas.openxmlformats.org/officeDocument/2006/relationships/tags" Target="../tags/tag307.xml"/><Relationship Id="rId1" Type="http://schemas.openxmlformats.org/officeDocument/2006/relationships/tags" Target="../tags/tag306.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09.xml"/></Relationships>
</file>

<file path=ppt/slides/_rels/slide81.xml.rels><?xml version="1.0" encoding="UTF-8" standalone="yes"?>
<Relationships xmlns="http://schemas.openxmlformats.org/package/2006/relationships"><Relationship Id="rId3" Type="http://schemas.openxmlformats.org/officeDocument/2006/relationships/tags" Target="../tags/tag312.xml"/><Relationship Id="rId2" Type="http://schemas.openxmlformats.org/officeDocument/2006/relationships/tags" Target="../tags/tag311.xml"/><Relationship Id="rId1" Type="http://schemas.openxmlformats.org/officeDocument/2006/relationships/tags" Target="../tags/tag31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13.xml"/></Relationships>
</file>

<file path=ppt/slides/_rels/slide82.xml.rels><?xml version="1.0" encoding="UTF-8" standalone="yes"?>
<Relationships xmlns="http://schemas.openxmlformats.org/package/2006/relationships"><Relationship Id="rId3" Type="http://schemas.openxmlformats.org/officeDocument/2006/relationships/tags" Target="../tags/tag316.xml"/><Relationship Id="rId2" Type="http://schemas.openxmlformats.org/officeDocument/2006/relationships/tags" Target="../tags/tag315.xml"/><Relationship Id="rId1" Type="http://schemas.openxmlformats.org/officeDocument/2006/relationships/tags" Target="../tags/tag314.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17.xml"/></Relationships>
</file>

<file path=ppt/slides/_rels/slide83.xml.rels><?xml version="1.0" encoding="UTF-8" standalone="yes"?>
<Relationships xmlns="http://schemas.openxmlformats.org/package/2006/relationships"><Relationship Id="rId3" Type="http://schemas.openxmlformats.org/officeDocument/2006/relationships/tags" Target="../tags/tag320.xml"/><Relationship Id="rId2" Type="http://schemas.openxmlformats.org/officeDocument/2006/relationships/tags" Target="../tags/tag319.xml"/><Relationship Id="rId1" Type="http://schemas.openxmlformats.org/officeDocument/2006/relationships/tags" Target="../tags/tag318.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21.xml"/></Relationships>
</file>

<file path=ppt/slides/_rels/slide84.xml.rels><?xml version="1.0" encoding="UTF-8" standalone="yes"?>
<Relationships xmlns="http://schemas.openxmlformats.org/package/2006/relationships"><Relationship Id="rId3" Type="http://schemas.openxmlformats.org/officeDocument/2006/relationships/tags" Target="../tags/tag324.xml"/><Relationship Id="rId2" Type="http://schemas.openxmlformats.org/officeDocument/2006/relationships/tags" Target="../tags/tag323.xml"/><Relationship Id="rId1" Type="http://schemas.openxmlformats.org/officeDocument/2006/relationships/tags" Target="../tags/tag32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25.xml"/></Relationships>
</file>

<file path=ppt/slides/_rels/slide85.xml.rels><?xml version="1.0" encoding="UTF-8" standalone="yes"?>
<Relationships xmlns="http://schemas.openxmlformats.org/package/2006/relationships"><Relationship Id="rId3" Type="http://schemas.openxmlformats.org/officeDocument/2006/relationships/tags" Target="../tags/tag328.xml"/><Relationship Id="rId2" Type="http://schemas.openxmlformats.org/officeDocument/2006/relationships/tags" Target="../tags/tag327.xml"/><Relationship Id="rId1" Type="http://schemas.openxmlformats.org/officeDocument/2006/relationships/tags" Target="../tags/tag32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329.xml"/></Relationships>
</file>

<file path=ppt/slides/_rels/slide86.xml.rels><?xml version="1.0" encoding="UTF-8" standalone="yes"?>
<Relationships xmlns="http://schemas.openxmlformats.org/package/2006/relationships"><Relationship Id="rId3" Type="http://schemas.openxmlformats.org/officeDocument/2006/relationships/tags" Target="../tags/tag332.xml"/><Relationship Id="rId2" Type="http://schemas.openxmlformats.org/officeDocument/2006/relationships/tags" Target="../tags/tag331.xml"/><Relationship Id="rId1" Type="http://schemas.openxmlformats.org/officeDocument/2006/relationships/tags" Target="../tags/tag33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33.xml"/></Relationships>
</file>

<file path=ppt/slides/_rels/slide87.xml.rels><?xml version="1.0" encoding="UTF-8" standalone="yes"?>
<Relationships xmlns="http://schemas.openxmlformats.org/package/2006/relationships"><Relationship Id="rId3" Type="http://schemas.openxmlformats.org/officeDocument/2006/relationships/tags" Target="../tags/tag336.xml"/><Relationship Id="rId2" Type="http://schemas.openxmlformats.org/officeDocument/2006/relationships/tags" Target="../tags/tag335.xml"/><Relationship Id="rId1" Type="http://schemas.openxmlformats.org/officeDocument/2006/relationships/tags" Target="../tags/tag334.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37.xml"/></Relationships>
</file>

<file path=ppt/slides/_rels/slide88.xml.rels><?xml version="1.0" encoding="UTF-8" standalone="yes"?>
<Relationships xmlns="http://schemas.openxmlformats.org/package/2006/relationships"><Relationship Id="rId3" Type="http://schemas.openxmlformats.org/officeDocument/2006/relationships/tags" Target="../tags/tag340.xml"/><Relationship Id="rId2" Type="http://schemas.openxmlformats.org/officeDocument/2006/relationships/tags" Target="../tags/tag339.xml"/><Relationship Id="rId1" Type="http://schemas.openxmlformats.org/officeDocument/2006/relationships/tags" Target="../tags/tag338.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41.xml"/></Relationships>
</file>

<file path=ppt/slides/_rels/slide89.xml.rels><?xml version="1.0" encoding="UTF-8" standalone="yes"?>
<Relationships xmlns="http://schemas.openxmlformats.org/package/2006/relationships"><Relationship Id="rId3" Type="http://schemas.openxmlformats.org/officeDocument/2006/relationships/tags" Target="../tags/tag344.xml"/><Relationship Id="rId2" Type="http://schemas.openxmlformats.org/officeDocument/2006/relationships/tags" Target="../tags/tag343.xml"/><Relationship Id="rId1" Type="http://schemas.openxmlformats.org/officeDocument/2006/relationships/tags" Target="../tags/tag34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45.xml"/></Relationships>
</file>

<file path=ppt/slides/_rels/slide9.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1.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ags" Target="../tags/tag35.xml"/></Relationships>
</file>

<file path=ppt/slides/_rels/slide90.xml.rels><?xml version="1.0" encoding="UTF-8" standalone="yes"?>
<Relationships xmlns="http://schemas.openxmlformats.org/package/2006/relationships"><Relationship Id="rId3" Type="http://schemas.openxmlformats.org/officeDocument/2006/relationships/tags" Target="../tags/tag348.xml"/><Relationship Id="rId2" Type="http://schemas.openxmlformats.org/officeDocument/2006/relationships/tags" Target="../tags/tag347.xml"/><Relationship Id="rId1" Type="http://schemas.openxmlformats.org/officeDocument/2006/relationships/tags" Target="../tags/tag346.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349.xml"/></Relationships>
</file>

<file path=ppt/slides/_rels/slide91.xml.rels><?xml version="1.0" encoding="UTF-8" standalone="yes"?>
<Relationships xmlns="http://schemas.openxmlformats.org/package/2006/relationships"><Relationship Id="rId3" Type="http://schemas.openxmlformats.org/officeDocument/2006/relationships/tags" Target="../tags/tag352.xml"/><Relationship Id="rId2" Type="http://schemas.openxmlformats.org/officeDocument/2006/relationships/tags" Target="../tags/tag351.xml"/><Relationship Id="rId1" Type="http://schemas.openxmlformats.org/officeDocument/2006/relationships/tags" Target="../tags/tag350.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353.xml"/></Relationships>
</file>

<file path=ppt/slides/_rels/slide9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5.xml"/><Relationship Id="rId1" Type="http://schemas.openxmlformats.org/officeDocument/2006/relationships/tags" Target="../tags/tag354.xml"/></Relationships>
</file>

<file path=ppt/slides/_rels/slide9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7.xml"/><Relationship Id="rId1" Type="http://schemas.openxmlformats.org/officeDocument/2006/relationships/tags" Target="../tags/tag356.xml"/></Relationships>
</file>

<file path=ppt/slides/_rels/slide94.xml.rels><?xml version="1.0" encoding="UTF-8" standalone="yes"?>
<Relationships xmlns="http://schemas.openxmlformats.org/package/2006/relationships"><Relationship Id="rId3" Type="http://schemas.openxmlformats.org/officeDocument/2006/relationships/tags" Target="../tags/tag360.xml"/><Relationship Id="rId2" Type="http://schemas.openxmlformats.org/officeDocument/2006/relationships/tags" Target="../tags/tag359.xml"/><Relationship Id="rId1" Type="http://schemas.openxmlformats.org/officeDocument/2006/relationships/tags" Target="../tags/tag358.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361.xml"/></Relationships>
</file>

<file path=ppt/slides/_rels/slide95.xml.rels><?xml version="1.0" encoding="UTF-8" standalone="yes"?>
<Relationships xmlns="http://schemas.openxmlformats.org/package/2006/relationships"><Relationship Id="rId3" Type="http://schemas.openxmlformats.org/officeDocument/2006/relationships/tags" Target="../tags/tag364.xml"/><Relationship Id="rId2" Type="http://schemas.openxmlformats.org/officeDocument/2006/relationships/tags" Target="../tags/tag363.xml"/><Relationship Id="rId1" Type="http://schemas.openxmlformats.org/officeDocument/2006/relationships/tags" Target="../tags/tag362.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365.xml"/></Relationships>
</file>

<file path=ppt/slides/_rels/slide96.xml.rels><?xml version="1.0" encoding="UTF-8" standalone="yes"?>
<Relationships xmlns="http://schemas.openxmlformats.org/package/2006/relationships"><Relationship Id="rId3" Type="http://schemas.openxmlformats.org/officeDocument/2006/relationships/tags" Target="../tags/tag368.xml"/><Relationship Id="rId2" Type="http://schemas.openxmlformats.org/officeDocument/2006/relationships/tags" Target="../tags/tag367.xml"/><Relationship Id="rId1" Type="http://schemas.openxmlformats.org/officeDocument/2006/relationships/tags" Target="../tags/tag366.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369.xml"/></Relationships>
</file>

<file path=ppt/slides/_rels/slide97.xml.rels><?xml version="1.0" encoding="UTF-8" standalone="yes"?>
<Relationships xmlns="http://schemas.openxmlformats.org/package/2006/relationships"><Relationship Id="rId3" Type="http://schemas.openxmlformats.org/officeDocument/2006/relationships/tags" Target="../tags/tag372.xml"/><Relationship Id="rId7" Type="http://schemas.openxmlformats.org/officeDocument/2006/relationships/image" Target="../media/image1.png"/><Relationship Id="rId2" Type="http://schemas.openxmlformats.org/officeDocument/2006/relationships/tags" Target="../tags/tag371.xml"/><Relationship Id="rId1" Type="http://schemas.openxmlformats.org/officeDocument/2006/relationships/tags" Target="../tags/tag370.xml"/><Relationship Id="rId6" Type="http://schemas.openxmlformats.org/officeDocument/2006/relationships/slideLayout" Target="../slideLayouts/slideLayout7.xml"/><Relationship Id="rId5" Type="http://schemas.openxmlformats.org/officeDocument/2006/relationships/tags" Target="../tags/tag374.xml"/><Relationship Id="rId4" Type="http://schemas.openxmlformats.org/officeDocument/2006/relationships/tags" Target="../tags/tag373.xml"/></Relationships>
</file>

<file path=ppt/slides/_rels/slide98.xml.rels><?xml version="1.0" encoding="UTF-8" standalone="yes"?>
<Relationships xmlns="http://schemas.openxmlformats.org/package/2006/relationships"><Relationship Id="rId3" Type="http://schemas.openxmlformats.org/officeDocument/2006/relationships/tags" Target="../tags/tag377.xml"/><Relationship Id="rId7" Type="http://schemas.openxmlformats.org/officeDocument/2006/relationships/image" Target="../media/image3.png"/><Relationship Id="rId2" Type="http://schemas.openxmlformats.org/officeDocument/2006/relationships/tags" Target="../tags/tag376.xml"/><Relationship Id="rId1" Type="http://schemas.openxmlformats.org/officeDocument/2006/relationships/tags" Target="../tags/tag375.x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378.xml"/></Relationships>
</file>

<file path=ppt/slides/_rels/slide99.xml.rels><?xml version="1.0" encoding="UTF-8" standalone="yes"?>
<Relationships xmlns="http://schemas.openxmlformats.org/package/2006/relationships"><Relationship Id="rId3" Type="http://schemas.openxmlformats.org/officeDocument/2006/relationships/tags" Target="../tags/tag381.xml"/><Relationship Id="rId2" Type="http://schemas.openxmlformats.org/officeDocument/2006/relationships/tags" Target="../tags/tag380.xml"/><Relationship Id="rId1" Type="http://schemas.openxmlformats.org/officeDocument/2006/relationships/tags" Target="../tags/tag379.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3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5">
            <a:alphaModFix/>
            <a:extLst>
              <a:ext uri="{28A0092B-C50C-407E-A947-70E740481C1C}">
                <a14:useLocalDpi xmlns:a14="http://schemas.microsoft.com/office/drawing/2010/main" val="0"/>
              </a:ext>
            </a:extLst>
          </a:blip>
          <a:stretch>
            <a:fillRect/>
          </a:stretch>
        </p:blipFill>
        <p:spPr>
          <a:xfrm>
            <a:off x="-1631963" y="812800"/>
            <a:ext cx="11101725" cy="6244720"/>
          </a:xfrm>
          <a:prstGeom prst="rect">
            <a:avLst/>
          </a:prstGeom>
        </p:spPr>
      </p:pic>
      <p:sp>
        <p:nvSpPr>
          <p:cNvPr id="6" name="ZoneTexte 5">
            <a:extLst>
              <a:ext uri="{FF2B5EF4-FFF2-40B4-BE49-F238E27FC236}">
                <a16:creationId xmlns:a16="http://schemas.microsoft.com/office/drawing/2014/main" id="{910CA1AF-3354-772B-B823-EEDA202317AF}"/>
              </a:ext>
            </a:extLst>
          </p:cNvPr>
          <p:cNvSpPr txBox="1"/>
          <p:nvPr>
            <p:custDataLst>
              <p:tags r:id="rId2"/>
            </p:custDataLst>
          </p:nvPr>
        </p:nvSpPr>
        <p:spPr>
          <a:xfrm>
            <a:off x="946150" y="812800"/>
            <a:ext cx="10299700" cy="3840480"/>
          </a:xfrm>
          <a:prstGeom prst="rect">
            <a:avLst/>
          </a:prstGeom>
          <a:noFill/>
        </p:spPr>
        <p:txBody>
          <a:bodyPr wrap="square">
            <a:spAutoFit/>
          </a:bodyPr>
          <a:lstStyle/>
          <a:p>
            <a:pPr algn="ctr"/>
            <a:r>
              <a:rPr lang="fr-CA" sz="5400" b="1" dirty="0">
                <a:latin typeface="Arial" panose="020B0604020202020204" pitchFamily="34" charset="0"/>
                <a:cs typeface="Arial" panose="020B0604020202020204" pitchFamily="34" charset="0"/>
              </a:rPr>
              <a:t>Tentative agreement</a:t>
            </a:r>
          </a:p>
          <a:p>
            <a:pPr algn="ctr"/>
            <a:r>
              <a:rPr lang="fr-CA" sz="5400" b="1" dirty="0" err="1">
                <a:latin typeface="Arial" panose="020B0604020202020204" pitchFamily="34" charset="0"/>
                <a:cs typeface="Arial" panose="020B0604020202020204" pitchFamily="34" charset="0"/>
              </a:rPr>
              <a:t>Sectoral</a:t>
            </a:r>
            <a:r>
              <a:rPr lang="fr-CA" sz="5400" b="1" dirty="0">
                <a:latin typeface="Arial" panose="020B0604020202020204" pitchFamily="34" charset="0"/>
                <a:cs typeface="Arial" panose="020B0604020202020204" pitchFamily="34" charset="0"/>
              </a:rPr>
              <a:t> table</a:t>
            </a:r>
          </a:p>
          <a:p>
            <a:pPr algn="ctr"/>
            <a:endParaRPr lang="fr-CA" sz="4200" b="1" dirty="0">
              <a:latin typeface="Arial" panose="020B0604020202020204" pitchFamily="34" charset="0"/>
              <a:cs typeface="Arial" panose="020B0604020202020204" pitchFamily="34" charset="0"/>
            </a:endParaRPr>
          </a:p>
          <a:p>
            <a:pPr algn="r"/>
            <a:r>
              <a:rPr lang="fr-CA" sz="3200" b="1" dirty="0">
                <a:latin typeface="Arial" panose="020B0604020202020204" pitchFamily="34" charset="0"/>
                <a:cs typeface="Arial" panose="020B0604020202020204" pitchFamily="34" charset="0"/>
              </a:rPr>
              <a:t>General </a:t>
            </a:r>
            <a:r>
              <a:rPr lang="fr-CA" sz="3200" b="1" dirty="0" err="1">
                <a:latin typeface="Arial" panose="020B0604020202020204" pitchFamily="34" charset="0"/>
                <a:cs typeface="Arial" panose="020B0604020202020204" pitchFamily="34" charset="0"/>
              </a:rPr>
              <a:t>assemblies</a:t>
            </a:r>
            <a:endParaRPr lang="fr-CA" sz="3200" b="1" dirty="0">
              <a:latin typeface="Arial" panose="020B0604020202020204" pitchFamily="34" charset="0"/>
              <a:cs typeface="Arial" panose="020B0604020202020204" pitchFamily="34" charset="0"/>
            </a:endParaRPr>
          </a:p>
          <a:p>
            <a:pPr algn="r"/>
            <a:endParaRPr lang="fr-CA" sz="3200" b="1" dirty="0">
              <a:latin typeface="Arial" panose="020B0604020202020204" pitchFamily="34" charset="0"/>
              <a:cs typeface="Arial" panose="020B0604020202020204" pitchFamily="34" charset="0"/>
            </a:endParaRPr>
          </a:p>
          <a:p>
            <a:pPr algn="r"/>
            <a:r>
              <a:rPr lang="fr-CA" sz="3200" b="1" dirty="0" err="1">
                <a:latin typeface="Arial" panose="020B0604020202020204" pitchFamily="34" charset="0"/>
                <a:cs typeface="Arial" panose="020B0604020202020204" pitchFamily="34" charset="0"/>
              </a:rPr>
              <a:t>January</a:t>
            </a:r>
            <a:r>
              <a:rPr lang="fr-CA" sz="3200" b="1" dirty="0">
                <a:latin typeface="Arial" panose="020B0604020202020204" pitchFamily="34" charset="0"/>
                <a:cs typeface="Arial" panose="020B0604020202020204" pitchFamily="34" charset="0"/>
              </a:rPr>
              <a:t> and </a:t>
            </a:r>
            <a:r>
              <a:rPr lang="fr-CA" sz="3200" b="1" dirty="0" err="1">
                <a:latin typeface="Arial" panose="020B0604020202020204" pitchFamily="34" charset="0"/>
                <a:cs typeface="Arial" panose="020B0604020202020204" pitchFamily="34" charset="0"/>
              </a:rPr>
              <a:t>February</a:t>
            </a:r>
            <a:r>
              <a:rPr lang="fr-CA" sz="3200" b="1" dirty="0">
                <a:latin typeface="Arial" panose="020B0604020202020204" pitchFamily="34" charset="0"/>
                <a:cs typeface="Arial" panose="020B0604020202020204" pitchFamily="34" charset="0"/>
              </a:rPr>
              <a:t> 2024</a:t>
            </a:r>
          </a:p>
        </p:txBody>
      </p:sp>
      <p:sp>
        <p:nvSpPr>
          <p:cNvPr id="2" name="Espace réservé du numéro de diapositive 1">
            <a:extLst>
              <a:ext uri="{FF2B5EF4-FFF2-40B4-BE49-F238E27FC236}">
                <a16:creationId xmlns:a16="http://schemas.microsoft.com/office/drawing/2014/main" id="{E9663EB1-BAC1-C74B-93ED-BD5D24E73572}"/>
              </a:ext>
            </a:extLst>
          </p:cNvPr>
          <p:cNvSpPr>
            <a:spLocks noGrp="1"/>
          </p:cNvSpPr>
          <p:nvPr>
            <p:ph type="sldNum" sz="quarter" idx="12"/>
          </p:nvPr>
        </p:nvSpPr>
        <p:spPr/>
        <p:txBody>
          <a:bodyPr/>
          <a:lstStyle/>
          <a:p>
            <a:fld id="{18D25734-BAAB-45B8-8828-031302FAFDE5}" type="slidenum">
              <a:rPr lang="fr-CA" smtClean="0"/>
              <a:t>1</a:t>
            </a:fld>
            <a:endParaRPr lang="fr-CA" dirty="0"/>
          </a:p>
        </p:txBody>
      </p:sp>
    </p:spTree>
    <p:extLst>
      <p:ext uri="{BB962C8B-B14F-4D97-AF65-F5344CB8AC3E}">
        <p14:creationId xmlns:p14="http://schemas.microsoft.com/office/powerpoint/2010/main" val="38313276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Diversion</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484664" y="1212209"/>
            <a:ext cx="11222671" cy="3934410"/>
          </a:xfrm>
          <a:prstGeom prst="rect">
            <a:avLst/>
          </a:prstGeom>
          <a:noFill/>
        </p:spPr>
        <p:txBody>
          <a:bodyPr wrap="square">
            <a:spAutoFit/>
          </a:bodyPr>
          <a:lstStyle/>
          <a:p>
            <a:r>
              <a:rPr lang="fr-CA" b="1">
                <a:effectLst/>
                <a:latin typeface="Arial" panose="020B0604020202020204" pitchFamily="34" charset="0"/>
                <a:ea typeface="Times New Roman" panose="02020603050405020304" pitchFamily="18" charset="0"/>
                <a:cs typeface="Arial" panose="020B0604020202020204" pitchFamily="34" charset="0"/>
              </a:rPr>
              <a:t>Letter of agreement on the health and social services system's new HR information system</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15000"/>
              </a:lnSpc>
            </a:pPr>
            <a:endParaRPr lang="fr-CA">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fr-CA">
                <a:effectLst/>
                <a:latin typeface="Arial" panose="020B0604020202020204" pitchFamily="34" charset="0"/>
                <a:ea typeface="Calibri" panose="020F0502020204030204" pitchFamily="34" charset="0"/>
                <a:cs typeface="Times New Roman" panose="02020603050405020304" pitchFamily="18" charset="0"/>
              </a:rPr>
              <a:t>A transitional period has already been provided for the acquisition and implementation of a human resources information system</a:t>
            </a:r>
          </a:p>
          <a:p>
            <a:pPr marL="342900" lvl="0" indent="-342900" algn="just">
              <a:lnSpc>
                <a:spcPct val="115000"/>
              </a:lnSpc>
              <a:buFont typeface="+mj-lt"/>
              <a:buAutoNum type="alphaLcParenR"/>
            </a:pPr>
            <a:r>
              <a:rPr lang="fr-CA">
                <a:effectLst/>
                <a:latin typeface="Arial" panose="020B0604020202020204" pitchFamily="34" charset="0"/>
                <a:ea typeface="Calibri" panose="020F0502020204030204" pitchFamily="34" charset="0"/>
                <a:cs typeface="Times New Roman" panose="02020603050405020304" pitchFamily="18" charset="0"/>
              </a:rPr>
              <a:t>During this period, the CPNSSS will keep the FSSS-CSN informed of progress on the acquisition and implementation of the system</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mj-lt"/>
              <a:buAutoNum type="alphaLcParenR"/>
            </a:pPr>
            <a:r>
              <a:rPr lang="fr-CA">
                <a:effectLst/>
                <a:latin typeface="Arial" panose="020B0604020202020204" pitchFamily="34" charset="0"/>
                <a:ea typeface="Calibri" panose="020F0502020204030204" pitchFamily="34" charset="0"/>
                <a:cs typeface="Times New Roman" panose="02020603050405020304" pitchFamily="18" charset="0"/>
              </a:rPr>
              <a:t>During this period, the national parties recommend that, technology or the information system permitting, institutions where local unions currently have no access to the employer's HR information system facilitate union access to the schedule module at no cost to the Employer, subject to the Employer's obligations under </a:t>
            </a:r>
            <a:r>
              <a:rPr lang="fr-CA" i="1">
                <a:effectLst/>
                <a:latin typeface="Arial" panose="020B0604020202020204" pitchFamily="34" charset="0"/>
                <a:ea typeface="Calibri" panose="020F0502020204030204" pitchFamily="34" charset="0"/>
                <a:cs typeface="Times New Roman" panose="02020603050405020304" pitchFamily="18" charset="0"/>
              </a:rPr>
              <a:t>Act to modernize legislative provisions as regards the protection of personal information</a:t>
            </a:r>
            <a:r>
              <a:rPr lang="fr-CA">
                <a:effectLst/>
                <a:latin typeface="Arial" panose="020B0604020202020204" pitchFamily="34" charset="0"/>
                <a:ea typeface="Calibri" panose="020F0502020204030204" pitchFamily="34" charset="0"/>
                <a:cs typeface="Times New Roman" panose="02020603050405020304" pitchFamily="18" charset="0"/>
              </a:rPr>
              <a:t>.</a:t>
            </a:r>
            <a:endParaRPr lang="fr-CA">
              <a:effectLst/>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nvPr>
        </p:nvSpPr>
        <p:spPr/>
        <p:txBody>
          <a:bodyPr/>
          <a:lstStyle/>
          <a:p>
            <a:fld id="{18D25734-BAAB-45B8-8828-031302FAFDE5}" type="slidenum">
              <a:rPr lang="fr-CA" smtClean="0"/>
              <a:t>10</a:t>
            </a:fld>
            <a:endParaRPr lang="fr-CA" dirty="0"/>
          </a:p>
        </p:txBody>
      </p:sp>
    </p:spTree>
    <p:extLst>
      <p:ext uri="{BB962C8B-B14F-4D97-AF65-F5344CB8AC3E}">
        <p14:creationId xmlns:p14="http://schemas.microsoft.com/office/powerpoint/2010/main" val="1833938276"/>
      </p:ext>
    </p:extLst>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Specialty nurse practitioners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0989219" cy="3701526"/>
          </a:xfrm>
          <a:prstGeom prst="rect">
            <a:avLst/>
          </a:prstGeom>
          <a:noFill/>
        </p:spPr>
        <p:txBody>
          <a:bodyPr wrap="square">
            <a:spAutoFit/>
          </a:bodyPr>
          <a:lstStyle/>
          <a:p>
            <a:pPr lvl="0" algn="just">
              <a:lnSpc>
                <a:spcPct val="105000"/>
              </a:lnSpc>
              <a:spcAft>
                <a:spcPts val="800"/>
              </a:spcAft>
            </a:pPr>
            <a:r>
              <a:rPr lang="fr-CA" sz="1800" b="1">
                <a:effectLst/>
                <a:latin typeface="Arial" panose="020B0604020202020204" pitchFamily="34" charset="0"/>
                <a:ea typeface="Times New Roman" panose="02020603050405020304" pitchFamily="18" charset="0"/>
                <a:cs typeface="Arial" panose="020B0604020202020204" pitchFamily="34" charset="0"/>
              </a:rPr>
              <a:t>Creation of a </a:t>
            </a:r>
            <a:r>
              <a:rPr lang="fr-CA" b="1">
                <a:latin typeface="Arial" panose="020B0604020202020204" pitchFamily="34" charset="0"/>
                <a:ea typeface="Times New Roman" panose="02020603050405020304" pitchFamily="18" charset="0"/>
                <a:cs typeface="Arial" panose="020B0604020202020204" pitchFamily="34" charset="0"/>
              </a:rPr>
              <a:t>national working </a:t>
            </a:r>
            <a:r>
              <a:rPr lang="fr-CA" sz="1800" b="1">
                <a:effectLst/>
                <a:latin typeface="Arial" panose="020B0604020202020204" pitchFamily="34" charset="0"/>
                <a:ea typeface="Times New Roman" panose="02020603050405020304" pitchFamily="18" charset="0"/>
                <a:cs typeface="Arial" panose="020B0604020202020204" pitchFamily="34" charset="0"/>
              </a:rPr>
              <a:t>committee </a:t>
            </a:r>
            <a:r>
              <a:rPr lang="fr-CA" b="1">
                <a:latin typeface="Arial" panose="020B0604020202020204" pitchFamily="34" charset="0"/>
                <a:ea typeface="Times New Roman" panose="02020603050405020304" pitchFamily="18" charset="0"/>
                <a:cs typeface="Arial" panose="020B0604020202020204" pitchFamily="34" charset="0"/>
              </a:rPr>
              <a:t>on specialized nurse practitioners (SNPs)</a:t>
            </a:r>
          </a:p>
          <a:p>
            <a:pPr lvl="0" algn="just">
              <a:lnSpc>
                <a:spcPct val="105000"/>
              </a:lnSpc>
              <a:spcAft>
                <a:spcPts val="800"/>
              </a:spcAft>
            </a:pPr>
            <a:endParaRPr lang="fr-CA" sz="18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5000"/>
              </a:lnSpc>
              <a:spcAft>
                <a:spcPts val="800"/>
              </a:spcAft>
            </a:pPr>
            <a:r>
              <a:rPr lang="fr-CA" sz="1800">
                <a:effectLst/>
                <a:latin typeface="Arial" panose="020B0604020202020204" pitchFamily="34" charset="0"/>
                <a:ea typeface="Calibri" panose="020F0502020204030204" pitchFamily="34" charset="0"/>
                <a:cs typeface="Arial" panose="020B0604020202020204" pitchFamily="34" charset="0"/>
              </a:rPr>
              <a:t>Mandates </a:t>
            </a:r>
          </a:p>
          <a:p>
            <a:pPr marL="285750" lvl="0" indent="-285750" algn="just">
              <a:lnSpc>
                <a:spcPct val="105000"/>
              </a:lnSpc>
              <a:spcAft>
                <a:spcPts val="800"/>
              </a:spcAft>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Contribute to evaluating the effects of expanding reserved and non-reserved activities to other job titles with a view to optimizing their contribution to reserved and non-reserved activities and, where appropriate, recommend changes to promote implementation of the new work organization; </a:t>
            </a:r>
          </a:p>
          <a:p>
            <a:pPr marL="285750" lvl="0" indent="-285750" algn="just">
              <a:lnSpc>
                <a:spcPct val="105000"/>
              </a:lnSpc>
              <a:spcAft>
                <a:spcPts val="800"/>
              </a:spcAft>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Study current tasks and work organization of SNPs and the impact of changes in their roles and responsibilities, and recommend changes where necessary. </a:t>
            </a:r>
          </a:p>
          <a:p>
            <a:pPr marR="66675" algn="just" fontAlgn="base"/>
            <a:r>
              <a:rPr lang="fr-CA" sz="1800">
                <a:effectLst/>
                <a:latin typeface="Arial" panose="020B0604020202020204" pitchFamily="34" charset="0"/>
                <a:ea typeface="Times New Roman" panose="02020603050405020304" pitchFamily="18" charset="0"/>
                <a:cs typeface="Arial" panose="020B0604020202020204" pitchFamily="34" charset="0"/>
              </a:rPr>
              <a:t> </a:t>
            </a:r>
          </a:p>
          <a:p>
            <a:endParaRPr lang="fr-CA" sz="3200" dirty="0"/>
          </a:p>
        </p:txBody>
      </p:sp>
      <p:sp>
        <p:nvSpPr>
          <p:cNvPr id="4" name="Espace réservé du numéro de diapositive 3">
            <a:extLst>
              <a:ext uri="{FF2B5EF4-FFF2-40B4-BE49-F238E27FC236}">
                <a16:creationId xmlns:a16="http://schemas.microsoft.com/office/drawing/2014/main" id="{6DE17A5E-9719-C256-DB31-7DE1AA18BE04}"/>
              </a:ext>
            </a:extLst>
          </p:cNvPr>
          <p:cNvSpPr>
            <a:spLocks noGrp="1"/>
          </p:cNvSpPr>
          <p:nvPr>
            <p:ph type="sldNum" sz="quarter" idx="12"/>
          </p:nvPr>
        </p:nvSpPr>
        <p:spPr/>
        <p:txBody>
          <a:bodyPr/>
          <a:lstStyle/>
          <a:p>
            <a:fld id="{18D25734-BAAB-45B8-8828-031302FAFDE5}" type="slidenum">
              <a:rPr lang="fr-CA" smtClean="0"/>
              <a:t>100</a:t>
            </a:fld>
            <a:endParaRPr lang="fr-CA" dirty="0"/>
          </a:p>
        </p:txBody>
      </p:sp>
    </p:spTree>
    <p:extLst>
      <p:ext uri="{BB962C8B-B14F-4D97-AF65-F5344CB8AC3E}">
        <p14:creationId xmlns:p14="http://schemas.microsoft.com/office/powerpoint/2010/main" val="1880870325"/>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61445"/>
          </a:xfrm>
          <a:prstGeom prst="rect">
            <a:avLst/>
          </a:prstGeom>
          <a:noFill/>
        </p:spPr>
        <p:txBody>
          <a:bodyPr wrap="square">
            <a:spAutoFit/>
          </a:bodyPr>
          <a:lstStyle/>
          <a:p>
            <a:pPr lvl="0" algn="ctr">
              <a:lnSpc>
                <a:spcPct val="107000"/>
              </a:lnSpc>
              <a:spcAft>
                <a:spcPts val="800"/>
              </a:spcAft>
            </a:pPr>
            <a:r>
              <a:rPr lang="fr-CA" sz="6600" b="1">
                <a:latin typeface="Arial" panose="020B0604020202020204" pitchFamily="34" charset="0"/>
                <a:ea typeface="Times New Roman" panose="02020603050405020304" pitchFamily="18" charset="0"/>
                <a:cs typeface="Times New Roman" panose="02020603050405020304" pitchFamily="18" charset="0"/>
              </a:rPr>
              <a:t>SPECIFIC MEASURES</a:t>
            </a:r>
          </a:p>
          <a:p>
            <a:pPr lvl="0" algn="ctr">
              <a:lnSpc>
                <a:spcPct val="107000"/>
              </a:lnSpc>
              <a:spcAft>
                <a:spcPts val="800"/>
              </a:spcAft>
            </a:pPr>
            <a:r>
              <a:rPr lang="fr-CA" sz="6600" b="1">
                <a:effectLst/>
                <a:latin typeface="Arial" panose="020B0604020202020204" pitchFamily="34" charset="0"/>
                <a:ea typeface="Times New Roman" panose="02020603050405020304" pitchFamily="18" charset="0"/>
                <a:cs typeface="Times New Roman" panose="02020603050405020304" pitchFamily="18" charset="0"/>
              </a:rPr>
              <a:t>CLASS 2</a:t>
            </a:r>
          </a:p>
          <a:p>
            <a:pPr algn="just">
              <a:lnSpc>
                <a:spcPct val="107000"/>
              </a:lnSpc>
              <a:spcAft>
                <a:spcPct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nvPr>
        </p:nvSpPr>
        <p:spPr/>
        <p:txBody>
          <a:bodyPr/>
          <a:lstStyle/>
          <a:p>
            <a:fld id="{18D25734-BAAB-45B8-8828-031302FAFDE5}" type="slidenum">
              <a:rPr lang="fr-CA" smtClean="0"/>
              <a:t>101</a:t>
            </a:fld>
            <a:endParaRPr lang="fr-CA" dirty="0"/>
          </a:p>
        </p:txBody>
      </p:sp>
    </p:spTree>
    <p:extLst>
      <p:ext uri="{BB962C8B-B14F-4D97-AF65-F5344CB8AC3E}">
        <p14:creationId xmlns:p14="http://schemas.microsoft.com/office/powerpoint/2010/main" val="1315111457"/>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Creation of ASSS team leader job title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1977348"/>
          </a:xfrm>
          <a:prstGeom prst="rect">
            <a:avLst/>
          </a:prstGeom>
          <a:noFill/>
        </p:spPr>
        <p:txBody>
          <a:bodyPr wrap="square">
            <a:spAutoFit/>
          </a:bodyPr>
          <a:lstStyle/>
          <a:p>
            <a:r>
              <a:rPr lang="fr-CA" sz="1800" b="1">
                <a:effectLst/>
                <a:latin typeface="Arial" panose="020B0604020202020204" pitchFamily="34" charset="0"/>
                <a:ea typeface="Arial" panose="020B0604020202020204" pitchFamily="34" charset="0"/>
                <a:cs typeface="Arial" panose="020B0604020202020204" pitchFamily="34" charset="0"/>
              </a:rPr>
              <a:t>Health and Social Services Aide Team Leader job title created </a:t>
            </a:r>
          </a:p>
          <a:p>
            <a:r>
              <a:rPr lang="fr-CA" sz="1800" b="1">
                <a:effectLst/>
                <a:latin typeface="Arial" panose="020B0604020202020204" pitchFamily="34" charset="0"/>
                <a:ea typeface="Arial" panose="020B0604020202020204" pitchFamily="34" charset="0"/>
                <a:cs typeface="Arial" panose="020B0604020202020204" pitchFamily="34" charset="0"/>
              </a:rPr>
              <a:t>(Class 2)</a:t>
            </a:r>
          </a:p>
          <a:p>
            <a:r>
              <a:rPr lang="fr-CA" sz="1800" b="1">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job title will be assigned ranking 10, single rate</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ct val="0"/>
              </a:spcAft>
            </a:pPr>
            <a:endParaRPr lang="fr-CA" sz="3200" dirty="0"/>
          </a:p>
        </p:txBody>
      </p:sp>
      <p:sp>
        <p:nvSpPr>
          <p:cNvPr id="4" name="Espace réservé du numéro de diapositive 3">
            <a:extLst>
              <a:ext uri="{FF2B5EF4-FFF2-40B4-BE49-F238E27FC236}">
                <a16:creationId xmlns:a16="http://schemas.microsoft.com/office/drawing/2014/main" id="{6C07807C-7780-9FD6-E35A-FA3260EC154A}"/>
              </a:ext>
            </a:extLst>
          </p:cNvPr>
          <p:cNvSpPr>
            <a:spLocks noGrp="1"/>
          </p:cNvSpPr>
          <p:nvPr>
            <p:ph type="sldNum" sz="quarter" idx="12"/>
          </p:nvPr>
        </p:nvSpPr>
        <p:spPr/>
        <p:txBody>
          <a:bodyPr/>
          <a:lstStyle/>
          <a:p>
            <a:fld id="{18D25734-BAAB-45B8-8828-031302FAFDE5}" type="slidenum">
              <a:rPr lang="fr-CA" smtClean="0"/>
              <a:t>102</a:t>
            </a:fld>
            <a:endParaRPr lang="fr-CA" dirty="0"/>
          </a:p>
        </p:txBody>
      </p:sp>
    </p:spTree>
    <p:extLst>
      <p:ext uri="{BB962C8B-B14F-4D97-AF65-F5344CB8AC3E}">
        <p14:creationId xmlns:p14="http://schemas.microsoft.com/office/powerpoint/2010/main" val="2770299023"/>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Creation of specialized pacification and security worker job titles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3377904"/>
          </a:xfrm>
          <a:prstGeom prst="rect">
            <a:avLst/>
          </a:prstGeom>
          <a:noFill/>
        </p:spPr>
        <p:txBody>
          <a:bodyPr wrap="square">
            <a:spAutoFit/>
          </a:bodyPr>
          <a:lstStyle/>
          <a:p>
            <a:pPr algn="just">
              <a:lnSpc>
                <a:spcPct val="107000"/>
              </a:lnSpc>
              <a:spcAft>
                <a:spcPct val="0"/>
              </a:spcAft>
            </a:pPr>
            <a:r>
              <a:rPr lang="fr-CA" sz="1700" b="1">
                <a:effectLst/>
                <a:latin typeface="Arial" panose="020B0604020202020204" pitchFamily="34" charset="0"/>
                <a:ea typeface="Arial" panose="020B0604020202020204" pitchFamily="34" charset="0"/>
              </a:rPr>
              <a:t>Specialized Pacification and Security Worker (ISPS) and ISPS Team Leader job titles created (Class 2)</a:t>
            </a:r>
          </a:p>
          <a:p>
            <a:pPr algn="just">
              <a:lnSpc>
                <a:spcPct val="107000"/>
              </a:lnSpc>
              <a:spcAft>
                <a:spcPct val="0"/>
              </a:spcAft>
            </a:pPr>
            <a:endParaRPr lang="fr-CA" sz="1700" b="1">
              <a:latin typeface="Arial" panose="020B0604020202020204" pitchFamily="34" charset="0"/>
            </a:endParaRPr>
          </a:p>
          <a:p>
            <a:pPr marL="285750" indent="-285750" algn="just">
              <a:lnSpc>
                <a:spcPct val="107000"/>
              </a:lnSpc>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Times New Roman" panose="02020603050405020304" pitchFamily="18" charset="0"/>
              </a:rPr>
              <a:t>The 6 Intervention </a:t>
            </a:r>
            <a:r>
              <a:rPr lang="fr-CA" sz="1700">
                <a:latin typeface="Arial" panose="020B0604020202020204" pitchFamily="34" charset="0"/>
                <a:ea typeface="Times New Roman" panose="02020603050405020304" pitchFamily="18" charset="0"/>
                <a:cs typeface="Times New Roman" panose="02020603050405020304" pitchFamily="18" charset="0"/>
              </a:rPr>
              <a:t>O</a:t>
            </a:r>
            <a:r>
              <a:rPr lang="fr-CA" sz="1700">
                <a:effectLst/>
                <a:latin typeface="Arial" panose="020B0604020202020204" pitchFamily="34" charset="0"/>
                <a:ea typeface="Times New Roman" panose="02020603050405020304" pitchFamily="18" charset="0"/>
                <a:cs typeface="Times New Roman" panose="02020603050405020304" pitchFamily="18" charset="0"/>
              </a:rPr>
              <a:t>fficer and Intervention </a:t>
            </a:r>
            <a:r>
              <a:rPr lang="fr-CA" sz="1700">
                <a:latin typeface="Arial" panose="020B0604020202020204" pitchFamily="34" charset="0"/>
                <a:ea typeface="Times New Roman" panose="02020603050405020304" pitchFamily="18" charset="0"/>
                <a:cs typeface="Times New Roman" panose="02020603050405020304" pitchFamily="18" charset="0"/>
              </a:rPr>
              <a:t>O</a:t>
            </a:r>
            <a:r>
              <a:rPr lang="fr-CA" sz="1700">
                <a:effectLst/>
                <a:latin typeface="Arial" panose="020B0604020202020204" pitchFamily="34" charset="0"/>
                <a:ea typeface="Times New Roman" panose="02020603050405020304" pitchFamily="18" charset="0"/>
                <a:cs typeface="Times New Roman" panose="02020603050405020304" pitchFamily="18" charset="0"/>
              </a:rPr>
              <a:t>fficer </a:t>
            </a:r>
            <a:r>
              <a:rPr lang="fr-CA" sz="1700">
                <a:latin typeface="Arial" panose="020B0604020202020204" pitchFamily="34" charset="0"/>
                <a:ea typeface="Times New Roman" panose="02020603050405020304" pitchFamily="18" charset="0"/>
                <a:cs typeface="Times New Roman" panose="02020603050405020304" pitchFamily="18" charset="0"/>
              </a:rPr>
              <a:t>T</a:t>
            </a:r>
            <a:r>
              <a:rPr lang="fr-CA" sz="1700">
                <a:effectLst/>
                <a:latin typeface="Arial" panose="020B0604020202020204" pitchFamily="34" charset="0"/>
                <a:ea typeface="Times New Roman" panose="02020603050405020304" pitchFamily="18" charset="0"/>
                <a:cs typeface="Times New Roman" panose="02020603050405020304" pitchFamily="18" charset="0"/>
              </a:rPr>
              <a:t>eam </a:t>
            </a:r>
            <a:r>
              <a:rPr lang="fr-CA" sz="1700">
                <a:latin typeface="Arial" panose="020B0604020202020204" pitchFamily="34" charset="0"/>
                <a:ea typeface="Times New Roman" panose="02020603050405020304" pitchFamily="18" charset="0"/>
                <a:cs typeface="Times New Roman" panose="02020603050405020304" pitchFamily="18" charset="0"/>
              </a:rPr>
              <a:t>L</a:t>
            </a:r>
            <a:r>
              <a:rPr lang="fr-CA" sz="1700">
                <a:effectLst/>
                <a:latin typeface="Arial" panose="020B0604020202020204" pitchFamily="34" charset="0"/>
                <a:ea typeface="Times New Roman" panose="02020603050405020304" pitchFamily="18" charset="0"/>
                <a:cs typeface="Times New Roman" panose="02020603050405020304" pitchFamily="18" charset="0"/>
              </a:rPr>
              <a:t>eader job titles are merged into 2 job titles</a:t>
            </a:r>
            <a:endParaRPr lang="fr-CA" sz="170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7000"/>
              </a:lnSpc>
              <a:buFont typeface="Arial" panose="020B0604020202020204" pitchFamily="34" charset="0"/>
              <a:buChar char="•"/>
            </a:pPr>
            <a:r>
              <a:rPr lang="fr-CA"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parties have agreed on ranking 10 for ISPS and ranking 11 for ISPS Team </a:t>
            </a:r>
            <a:r>
              <a:rPr lang="fr-CA" sz="1700">
                <a:solidFill>
                  <a:srgbClr val="000000"/>
                </a:solidFill>
                <a:latin typeface="Arial" panose="020B0604020202020204" pitchFamily="34" charset="0"/>
                <a:ea typeface="Calibri" panose="020F0502020204030204" pitchFamily="34" charset="0"/>
                <a:cs typeface="Times New Roman" panose="02020603050405020304" pitchFamily="18" charset="0"/>
              </a:rPr>
              <a:t>L</a:t>
            </a:r>
            <a:r>
              <a:rPr lang="fr-CA"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eader</a:t>
            </a:r>
          </a:p>
          <a:p>
            <a:pPr marL="285750" indent="-285750" algn="just">
              <a:lnSpc>
                <a:spcPct val="107000"/>
              </a:lnSpc>
              <a:buFont typeface="Arial" panose="020B0604020202020204" pitchFamily="34" charset="0"/>
              <a:buChar char="•"/>
            </a:pPr>
            <a:r>
              <a:rPr lang="fr-CA" sz="1700">
                <a:solidFill>
                  <a:srgbClr val="000000"/>
                </a:solidFill>
                <a:effectLst/>
                <a:latin typeface="Arial" panose="020B0604020202020204" pitchFamily="34" charset="0"/>
                <a:ea typeface="Calibri" panose="020F0502020204030204" pitchFamily="34" charset="0"/>
              </a:rPr>
              <a:t>The FSSS-CSN undertakes not to file any complaints seeking the reevaluation of these two job titles following the 2025 and 2030 pay equity audits and will inform its affiliated unions of this commitment</a:t>
            </a:r>
            <a:endParaRPr lang="fr-CA" sz="1700">
              <a:solidFill>
                <a:srgbClr val="000000"/>
              </a:solidFill>
              <a:latin typeface="Arial" panose="020B0604020202020204" pitchFamily="34" charset="0"/>
              <a:ea typeface="Calibri" panose="020F0502020204030204" pitchFamily="34" charset="0"/>
            </a:endParaRPr>
          </a:p>
          <a:p>
            <a:pPr marL="285750" indent="-285750" algn="just">
              <a:lnSpc>
                <a:spcPct val="107000"/>
              </a:lnSpc>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Times New Roman" panose="02020603050405020304" pitchFamily="18" charset="0"/>
              </a:rPr>
              <a:t>If employees or unions do file complaints, the FSSS‑CSN agrees not to represent them before the Commission or any other body that makes a decision on the complaint.</a:t>
            </a:r>
          </a:p>
          <a:p>
            <a:pPr marL="285750" indent="-285750" algn="just">
              <a:lnSpc>
                <a:spcPct val="107000"/>
              </a:lnSpc>
              <a:buFont typeface="Arial" panose="020B0604020202020204" pitchFamily="34" charset="0"/>
              <a:buChar char="•"/>
            </a:pPr>
            <a:endParaRPr lang="fr-CA"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pPr>
            <a:r>
              <a:rPr lang="fr-CA" sz="1700">
                <a:solidFill>
                  <a:srgbClr val="000000"/>
                </a:solidFill>
                <a:latin typeface="Arial" panose="020B0604020202020204" pitchFamily="34" charset="0"/>
                <a:ea typeface="Times New Roman" panose="02020603050405020304" pitchFamily="18" charset="0"/>
                <a:cs typeface="Arial" panose="020B0604020202020204" pitchFamily="34" charset="0"/>
              </a:rPr>
              <a:t>* A change in ranking from 8 to 10 for all job titles in the intervention officer group</a:t>
            </a:r>
            <a:endParaRPr lang="fr-CA" sz="1700" i="1">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ct val="0"/>
              </a:spcAft>
            </a:pPr>
            <a:endParaRPr lang="fr-CA" sz="3200" dirty="0"/>
          </a:p>
        </p:txBody>
      </p:sp>
      <p:sp>
        <p:nvSpPr>
          <p:cNvPr id="4" name="Espace réservé du numéro de diapositive 3">
            <a:extLst>
              <a:ext uri="{FF2B5EF4-FFF2-40B4-BE49-F238E27FC236}">
                <a16:creationId xmlns:a16="http://schemas.microsoft.com/office/drawing/2014/main" id="{3FEA2E44-F406-2456-FEDB-EAC07BF661D8}"/>
              </a:ext>
            </a:extLst>
          </p:cNvPr>
          <p:cNvSpPr>
            <a:spLocks noGrp="1"/>
          </p:cNvSpPr>
          <p:nvPr>
            <p:ph type="sldNum" sz="quarter" idx="12"/>
          </p:nvPr>
        </p:nvSpPr>
        <p:spPr/>
        <p:txBody>
          <a:bodyPr/>
          <a:lstStyle/>
          <a:p>
            <a:fld id="{18D25734-BAAB-45B8-8828-031302FAFDE5}" type="slidenum">
              <a:rPr lang="fr-CA" smtClean="0"/>
              <a:t>103</a:t>
            </a:fld>
            <a:endParaRPr lang="fr-CA" dirty="0"/>
          </a:p>
        </p:txBody>
      </p:sp>
    </p:spTree>
    <p:extLst>
      <p:ext uri="{BB962C8B-B14F-4D97-AF65-F5344CB8AC3E}">
        <p14:creationId xmlns:p14="http://schemas.microsoft.com/office/powerpoint/2010/main" val="3690403581"/>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61445"/>
          </a:xfrm>
          <a:prstGeom prst="rect">
            <a:avLst/>
          </a:prstGeom>
          <a:noFill/>
        </p:spPr>
        <p:txBody>
          <a:bodyPr wrap="square">
            <a:spAutoFit/>
          </a:bodyPr>
          <a:lstStyle/>
          <a:p>
            <a:pPr lvl="0" algn="ctr">
              <a:lnSpc>
                <a:spcPct val="107000"/>
              </a:lnSpc>
              <a:spcAft>
                <a:spcPts val="800"/>
              </a:spcAft>
            </a:pPr>
            <a:r>
              <a:rPr lang="fr-CA" sz="6600" b="1">
                <a:latin typeface="Arial" panose="020B0604020202020204" pitchFamily="34" charset="0"/>
                <a:ea typeface="Times New Roman" panose="02020603050405020304" pitchFamily="18" charset="0"/>
                <a:cs typeface="Times New Roman" panose="02020603050405020304" pitchFamily="18" charset="0"/>
              </a:rPr>
              <a:t>SPECIFIC MEASURES</a:t>
            </a:r>
          </a:p>
          <a:p>
            <a:pPr lvl="0" algn="ctr">
              <a:lnSpc>
                <a:spcPct val="107000"/>
              </a:lnSpc>
              <a:spcAft>
                <a:spcPts val="800"/>
              </a:spcAft>
            </a:pPr>
            <a:r>
              <a:rPr lang="fr-CA" sz="6600" b="1">
                <a:effectLst/>
                <a:latin typeface="Arial" panose="020B0604020202020204" pitchFamily="34" charset="0"/>
                <a:ea typeface="Times New Roman" panose="02020603050405020304" pitchFamily="18" charset="0"/>
                <a:cs typeface="Times New Roman" panose="02020603050405020304" pitchFamily="18" charset="0"/>
              </a:rPr>
              <a:t>CLASS 3</a:t>
            </a:r>
          </a:p>
          <a:p>
            <a:pPr algn="just">
              <a:lnSpc>
                <a:spcPct val="107000"/>
              </a:lnSpc>
              <a:spcAft>
                <a:spcPct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nvPr>
        </p:nvSpPr>
        <p:spPr/>
        <p:txBody>
          <a:bodyPr/>
          <a:lstStyle/>
          <a:p>
            <a:fld id="{18D25734-BAAB-45B8-8828-031302FAFDE5}" type="slidenum">
              <a:rPr lang="fr-CA" smtClean="0"/>
              <a:t>104</a:t>
            </a:fld>
            <a:endParaRPr lang="fr-CA" dirty="0"/>
          </a:p>
        </p:txBody>
      </p:sp>
    </p:spTree>
    <p:extLst>
      <p:ext uri="{BB962C8B-B14F-4D97-AF65-F5344CB8AC3E}">
        <p14:creationId xmlns:p14="http://schemas.microsoft.com/office/powerpoint/2010/main" val="2364068657"/>
      </p:ext>
    </p:extLst>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7760" y="0"/>
            <a:ext cx="1128927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0510" algn="ctr"/>
            <a:r>
              <a:rPr lang="fr-CA" sz="2000" b="1">
                <a:latin typeface="Arial" panose="020B0604020202020204" pitchFamily="34" charset="0"/>
                <a:ea typeface="Arial" panose="020B0604020202020204" pitchFamily="34" charset="0"/>
                <a:cs typeface="Arial" panose="020B0604020202020204" pitchFamily="34" charset="0"/>
              </a:rPr>
              <a:t>Recognition of an Attestation of College Studies (AEC) or Diploma of College Studies (DEC) combined with a university certificate for some Class 3 technician job titles</a:t>
            </a:r>
            <a:endParaRPr lang="fr-CA" sz="2000" b="1" dirty="0">
              <a:latin typeface="Arial" panose="020B0604020202020204" pitchFamily="34" charset="0"/>
              <a:ea typeface="Arial" panose="020B0604020202020204" pitchFamily="34" charset="0"/>
              <a:cs typeface="Arial" panose="020B0604020202020204" pitchFamily="34" charset="0"/>
            </a:endParaRP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381297"/>
          </a:xfrm>
          <a:prstGeom prst="rect">
            <a:avLst/>
          </a:prstGeom>
          <a:noFill/>
        </p:spPr>
        <p:txBody>
          <a:bodyPr wrap="square">
            <a:spAutoFit/>
          </a:bodyPr>
          <a:lstStyle/>
          <a:p>
            <a:pPr marL="270510" algn="just"/>
            <a:endParaRPr lang="fr-CA" b="1">
              <a:effectLst/>
              <a:latin typeface="Arial" panose="020B0604020202020204" pitchFamily="34" charset="0"/>
              <a:ea typeface="Arial" panose="020B0604020202020204" pitchFamily="34" charset="0"/>
              <a:cs typeface="Arial" panose="020B0604020202020204" pitchFamily="34" charset="0"/>
            </a:endParaRPr>
          </a:p>
          <a:p>
            <a:pPr marL="270510" algn="just"/>
            <a:r>
              <a:rPr lang="fr-CA" sz="1800">
                <a:effectLst/>
                <a:latin typeface="Arial" panose="020B0604020202020204" pitchFamily="34" charset="0"/>
                <a:ea typeface="Arial" panose="020B0604020202020204" pitchFamily="34" charset="0"/>
                <a:cs typeface="Arial" panose="020B0604020202020204" pitchFamily="34" charset="0"/>
              </a:rPr>
              <a:t>A Diploma of College Studies (DEC) combined with a relevant undergraduate university certificate recognized for the following job titles: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lnSpc>
                <a:spcPct val="107000"/>
              </a:lnSpc>
              <a:spcAft>
                <a:spcPct val="0"/>
              </a:spcAft>
            </a:pPr>
            <a:r>
              <a:rPr lang="fr-CA" sz="18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Paralegal (2112)</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Communications technician (2275)</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Documentation technician (2356)</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Building technician (2374)</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Instrumentation and control technician (2379)</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270510" algn="just"/>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marL="270510" algn="just"/>
            <a:endParaRPr lang="fr-CA" b="1">
              <a:latin typeface="Arial" panose="020B0604020202020204" pitchFamily="34" charset="0"/>
              <a:ea typeface="Times New Roman" panose="02020603050405020304" pitchFamily="18" charset="0"/>
              <a:cs typeface="Arial" panose="020B0604020202020204" pitchFamily="34" charset="0"/>
            </a:endParaRPr>
          </a:p>
          <a:p>
            <a:pPr marL="270510"/>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ct val="0"/>
              </a:spcAft>
            </a:pPr>
            <a:r>
              <a:rPr lang="fr-CA" sz="18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EF46AA8D-9B5E-F72B-0718-36213A354821}"/>
              </a:ext>
            </a:extLst>
          </p:cNvPr>
          <p:cNvSpPr>
            <a:spLocks noGrp="1"/>
          </p:cNvSpPr>
          <p:nvPr>
            <p:ph type="sldNum" sz="quarter" idx="12"/>
          </p:nvPr>
        </p:nvSpPr>
        <p:spPr/>
        <p:txBody>
          <a:bodyPr/>
          <a:lstStyle/>
          <a:p>
            <a:fld id="{18D25734-BAAB-45B8-8828-031302FAFDE5}" type="slidenum">
              <a:rPr lang="fr-CA" smtClean="0"/>
              <a:t>105</a:t>
            </a:fld>
            <a:endParaRPr lang="fr-CA" dirty="0"/>
          </a:p>
        </p:txBody>
      </p:sp>
    </p:spTree>
    <p:extLst>
      <p:ext uri="{BB962C8B-B14F-4D97-AF65-F5344CB8AC3E}">
        <p14:creationId xmlns:p14="http://schemas.microsoft.com/office/powerpoint/2010/main" val="442826043"/>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001965" y="-1"/>
            <a:ext cx="11415074"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0510" algn="ctr"/>
            <a:r>
              <a:rPr lang="fr-CA" sz="2000" b="1">
                <a:latin typeface="Arial" panose="020B0604020202020204" pitchFamily="34" charset="0"/>
                <a:ea typeface="Arial" panose="020B0604020202020204" pitchFamily="34" charset="0"/>
                <a:cs typeface="Arial" panose="020B0604020202020204" pitchFamily="34" charset="0"/>
              </a:rPr>
              <a:t>Recognition of an Attestation of College Studies (AEC) or Diploma of College Studies (DEC) combined with a university certificate for some Class 3 technician job titles</a:t>
            </a:r>
            <a:endParaRPr lang="fr-CA" sz="2000" b="1" dirty="0">
              <a:latin typeface="Arial" panose="020B0604020202020204" pitchFamily="34" charset="0"/>
              <a:ea typeface="Arial" panose="020B0604020202020204" pitchFamily="34" charset="0"/>
              <a:cs typeface="Arial" panose="020B0604020202020204" pitchFamily="34" charset="0"/>
            </a:endParaRP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790034"/>
          </a:xfrm>
          <a:prstGeom prst="rect">
            <a:avLst/>
          </a:prstGeom>
          <a:noFill/>
        </p:spPr>
        <p:txBody>
          <a:bodyPr wrap="square">
            <a:spAutoFit/>
          </a:bodyPr>
          <a:lstStyle/>
          <a:p>
            <a:pPr marL="449580" algn="just">
              <a:lnSpc>
                <a:spcPct val="107000"/>
              </a:lnSpc>
              <a:spcAft>
                <a:spcPct val="0"/>
              </a:spcAft>
            </a:pPr>
            <a:r>
              <a:rPr lang="fr-CA" i="1">
                <a:latin typeface="Arial" panose="020B0604020202020204" pitchFamily="34" charset="0"/>
                <a:ea typeface="Arial" panose="020B0604020202020204" pitchFamily="34" charset="0"/>
                <a:cs typeface="Arial" panose="020B0604020202020204" pitchFamily="34" charset="0"/>
              </a:rPr>
              <a:t>(cont'd)</a:t>
            </a:r>
          </a:p>
          <a:p>
            <a:pPr marL="449580" algn="just">
              <a:lnSpc>
                <a:spcPct val="107000"/>
              </a:lnSpc>
              <a:spcAft>
                <a:spcPct val="0"/>
              </a:spcAft>
            </a:pPr>
            <a:endParaRPr lang="fr-CA">
              <a:latin typeface="Arial" panose="020B0604020202020204" pitchFamily="34" charset="0"/>
              <a:ea typeface="Arial" panose="020B0604020202020204" pitchFamily="34" charset="0"/>
              <a:cs typeface="Arial" panose="020B0604020202020204" pitchFamily="34" charset="0"/>
            </a:endParaRPr>
          </a:p>
          <a:p>
            <a:pPr marL="449580" algn="just">
              <a:lnSpc>
                <a:spcPct val="107000"/>
              </a:lnSpc>
              <a:spcAft>
                <a:spcPct val="0"/>
              </a:spcAft>
            </a:pPr>
            <a:r>
              <a:rPr lang="fr-CA">
                <a:latin typeface="Arial" panose="020B0604020202020204" pitchFamily="34" charset="0"/>
                <a:ea typeface="Arial" panose="020B0604020202020204" pitchFamily="34" charset="0"/>
                <a:cs typeface="Arial" panose="020B0604020202020204" pitchFamily="34" charset="0"/>
              </a:rPr>
              <a:t>A relevant Attestation of College Studies (AEC) of 800 hours or more combined with relevant experience in the field recognized for the following job titles:</a:t>
            </a:r>
          </a:p>
          <a:p>
            <a:pPr marL="449580" algn="just">
              <a:lnSpc>
                <a:spcPct val="107000"/>
              </a:lnSpc>
              <a:spcAft>
                <a:spcPct val="0"/>
              </a:spcAft>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Paralegal (2112)</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Audiovisual technician (2258)</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Communications technician (2275)</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Documentation technician (2356)</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Electro-mechanics technician (2371)</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Building technician (2374)</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Mechanical fabrication technician (2377)</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a:effectLst/>
                <a:latin typeface="Arial" panose="020B0604020202020204" pitchFamily="34" charset="0"/>
                <a:ea typeface="Arial" panose="020B0604020202020204" pitchFamily="34" charset="0"/>
                <a:cs typeface="Times New Roman" panose="02020603050405020304" pitchFamily="18" charset="0"/>
              </a:rPr>
              <a:t>Instrumentation and control technician (2379)</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ct val="0"/>
              </a:spcAft>
            </a:pPr>
            <a:r>
              <a:rPr lang="fr-CA" sz="18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7617B05B-F488-DE49-6F85-1523B08D9585}"/>
              </a:ext>
            </a:extLst>
          </p:cNvPr>
          <p:cNvSpPr>
            <a:spLocks noGrp="1"/>
          </p:cNvSpPr>
          <p:nvPr>
            <p:ph type="sldNum" sz="quarter" idx="12"/>
          </p:nvPr>
        </p:nvSpPr>
        <p:spPr/>
        <p:txBody>
          <a:bodyPr/>
          <a:lstStyle/>
          <a:p>
            <a:fld id="{18D25734-BAAB-45B8-8828-031302FAFDE5}" type="slidenum">
              <a:rPr lang="fr-CA" smtClean="0"/>
              <a:t>106</a:t>
            </a:fld>
            <a:endParaRPr lang="fr-CA" dirty="0"/>
          </a:p>
        </p:txBody>
      </p:sp>
    </p:spTree>
    <p:extLst>
      <p:ext uri="{BB962C8B-B14F-4D97-AF65-F5344CB8AC3E}">
        <p14:creationId xmlns:p14="http://schemas.microsoft.com/office/powerpoint/2010/main" val="2807102523"/>
      </p:ext>
    </p:extLst>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Elimination of Administrative Officer, Class 4 job titles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3117905"/>
          </a:xfrm>
          <a:prstGeom prst="rect">
            <a:avLst/>
          </a:prstGeom>
          <a:noFill/>
        </p:spPr>
        <p:txBody>
          <a:bodyPr wrap="square">
            <a:spAutoFit/>
          </a:bodyPr>
          <a:lstStyle/>
          <a:p>
            <a:pPr algn="just"/>
            <a:r>
              <a:rPr lang="fr-CA" sz="1800" b="1">
                <a:effectLst/>
                <a:latin typeface="Arial" panose="020B0604020202020204" pitchFamily="34" charset="0"/>
                <a:ea typeface="Times New Roman" panose="02020603050405020304" pitchFamily="18" charset="0"/>
                <a:cs typeface="Arial" panose="020B0604020202020204" pitchFamily="34" charset="0"/>
              </a:rPr>
              <a:t>Elimination of Administrative Officer, Class 4 job titles (secretarial and administrative sectors) and reclassification of the affected employees to Administrative </a:t>
            </a:r>
            <a:r>
              <a:rPr lang="fr-CA" b="1">
                <a:latin typeface="Arial" panose="020B0604020202020204" pitchFamily="34" charset="0"/>
                <a:ea typeface="Times New Roman" panose="02020603050405020304" pitchFamily="18" charset="0"/>
                <a:cs typeface="Arial" panose="020B0604020202020204" pitchFamily="34" charset="0"/>
              </a:rPr>
              <a:t>O</a:t>
            </a:r>
            <a:r>
              <a:rPr lang="fr-CA" sz="1800" b="1">
                <a:effectLst/>
                <a:latin typeface="Arial" panose="020B0604020202020204" pitchFamily="34" charset="0"/>
                <a:ea typeface="Times New Roman" panose="02020603050405020304" pitchFamily="18" charset="0"/>
                <a:cs typeface="Arial" panose="020B0604020202020204" pitchFamily="34" charset="0"/>
              </a:rPr>
              <a:t>fficer, Class 3 job titles (secretarial and administrative sectors)</a:t>
            </a:r>
          </a:p>
          <a:p>
            <a:r>
              <a:rPr lang="fr-CA" sz="1800" b="1">
                <a:effectLst/>
                <a:latin typeface="Arial" panose="020B0604020202020204" pitchFamily="34" charset="0"/>
                <a:ea typeface="Times New Roman" panose="02020603050405020304" pitchFamily="18" charset="0"/>
                <a:cs typeface="Arial" panose="020B0604020202020204" pitchFamily="34" charset="0"/>
              </a:rPr>
              <a:t> </a:t>
            </a:r>
          </a:p>
          <a:p>
            <a:pPr lvl="0" algn="just">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Employees covered by this measure will be automatically reclassified to one of two job titles: Administrative Officer, Secretarial Sector, Class 3 (5316) or Administrative Officer, Administrative Sector, Class 3 (5317), on the date the collective agreement comes into effect.</a:t>
            </a:r>
          </a:p>
          <a:p>
            <a:pPr lvl="0" algn="just">
              <a:lnSpc>
                <a:spcPct val="107000"/>
              </a:lnSpc>
              <a:spcAft>
                <a:spcPts val="800"/>
              </a:spcAft>
            </a:pP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56434E0-389C-4A05-6938-0D31F04667E1}"/>
              </a:ext>
            </a:extLst>
          </p:cNvPr>
          <p:cNvSpPr>
            <a:spLocks noGrp="1"/>
          </p:cNvSpPr>
          <p:nvPr>
            <p:ph type="sldNum" sz="quarter" idx="12"/>
          </p:nvPr>
        </p:nvSpPr>
        <p:spPr/>
        <p:txBody>
          <a:bodyPr/>
          <a:lstStyle/>
          <a:p>
            <a:fld id="{18D25734-BAAB-45B8-8828-031302FAFDE5}" type="slidenum">
              <a:rPr lang="fr-CA" smtClean="0"/>
              <a:t>107</a:t>
            </a:fld>
            <a:endParaRPr lang="fr-CA" dirty="0"/>
          </a:p>
        </p:txBody>
      </p:sp>
    </p:spTree>
    <p:extLst>
      <p:ext uri="{BB962C8B-B14F-4D97-AF65-F5344CB8AC3E}">
        <p14:creationId xmlns:p14="http://schemas.microsoft.com/office/powerpoint/2010/main" val="1712532808"/>
      </p:ext>
    </p:extLst>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Letter of agreement on administrative officers </a:t>
            </a:r>
          </a:p>
          <a:p>
            <a:pPr algn="ctr"/>
            <a:r>
              <a:rPr lang="fr-CA" sz="2800"/>
              <a:t>and medical secretaries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4592796"/>
          </a:xfrm>
          <a:prstGeom prst="rect">
            <a:avLst/>
          </a:prstGeom>
          <a:noFill/>
        </p:spPr>
        <p:txBody>
          <a:bodyPr wrap="square">
            <a:spAutoFit/>
          </a:bodyPr>
          <a:lstStyle/>
          <a:p>
            <a:pPr algn="just"/>
            <a:endParaRPr lang="fr-CA" sz="1700">
              <a:effectLst/>
              <a:latin typeface="Arial" panose="020B0604020202020204" pitchFamily="34" charset="0"/>
              <a:ea typeface="Calibri" panose="020F0502020204030204" pitchFamily="34" charset="0"/>
              <a:cs typeface="Arial" panose="020B0604020202020204" pitchFamily="34" charset="0"/>
            </a:endParaRPr>
          </a:p>
          <a:p>
            <a:pPr algn="just"/>
            <a:r>
              <a:rPr lang="fr-CA" sz="1700" b="1">
                <a:effectLst/>
                <a:latin typeface="Arial" panose="020B0604020202020204" pitchFamily="34" charset="0"/>
                <a:ea typeface="Calibri" panose="020F0502020204030204" pitchFamily="34" charset="0"/>
                <a:cs typeface="Arial" panose="020B0604020202020204" pitchFamily="34" charset="0"/>
              </a:rPr>
              <a:t>Training and recognition of acquired competencies</a:t>
            </a:r>
          </a:p>
          <a:p>
            <a:pPr algn="just"/>
            <a:endParaRPr lang="fr-CA"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mj-lt"/>
              <a:buAutoNum type="alphaLcParenR"/>
            </a:pPr>
            <a:r>
              <a:rPr lang="fr-CA" sz="1700">
                <a:effectLst/>
                <a:latin typeface="Arial" panose="020B0604020202020204" pitchFamily="34" charset="0"/>
                <a:ea typeface="Times New Roman" panose="02020603050405020304" pitchFamily="18" charset="0"/>
                <a:cs typeface="Arial" panose="020B0604020202020204" pitchFamily="34" charset="0"/>
              </a:rPr>
              <a:t>The national parties agree that each institution, in partnership with a school recognized by the relevant ministry, will facilitate a process of recognition of acquired competencies for currently employed administrative officers and medical secretaries who wish to develop their knowledge and competencies. Further, institutions will facilitate access to qualifying training dispensed by a school recognized by the relevant ministry, specifically for the purpose of the testing required under staffing processes and the evaluation of qualifications</a:t>
            </a:r>
          </a:p>
          <a:p>
            <a:pPr marL="342900" lvl="0" indent="-342900" algn="just">
              <a:lnSpc>
                <a:spcPct val="115000"/>
              </a:lnSpc>
              <a:spcAft>
                <a:spcPts val="600"/>
              </a:spcAft>
              <a:buFont typeface="+mj-lt"/>
              <a:buAutoNum type="alphaLcParenR"/>
            </a:pPr>
            <a:r>
              <a:rPr lang="fr-CA" sz="1700">
                <a:effectLst/>
                <a:latin typeface="Arial" panose="020B0604020202020204" pitchFamily="34" charset="0"/>
                <a:ea typeface="Times New Roman" panose="02020603050405020304" pitchFamily="18" charset="0"/>
                <a:cs typeface="Arial" panose="020B0604020202020204" pitchFamily="34" charset="0"/>
              </a:rPr>
              <a:t>The national parties agree that each institution will promote the implementation of training and support projects to meet its administrative support needs </a:t>
            </a:r>
          </a:p>
          <a:p>
            <a:pPr marL="342900" lvl="0" indent="-342900" algn="just">
              <a:lnSpc>
                <a:spcPct val="107000"/>
              </a:lnSpc>
              <a:spcAft>
                <a:spcPts val="800"/>
              </a:spcAft>
              <a:buFont typeface="+mj-lt"/>
              <a:buAutoNum type="alphaLcParenR"/>
            </a:pPr>
            <a:r>
              <a:rPr lang="fr-CA" sz="1700">
                <a:effectLst/>
                <a:latin typeface="Arial" panose="020B0604020202020204" pitchFamily="34" charset="0"/>
                <a:ea typeface="Calibri" panose="020F0502020204030204" pitchFamily="34" charset="0"/>
                <a:cs typeface="Arial" panose="020B0604020202020204" pitchFamily="34" charset="0"/>
              </a:rPr>
              <a:t>Costs associated with such projects will be funded from the human resources budget provided in Article 13 of the national provisions</a:t>
            </a:r>
          </a:p>
          <a:p>
            <a:endParaRPr lang="fr-CA" sz="3200" dirty="0"/>
          </a:p>
        </p:txBody>
      </p:sp>
      <p:sp>
        <p:nvSpPr>
          <p:cNvPr id="4" name="Espace réservé du numéro de diapositive 3">
            <a:extLst>
              <a:ext uri="{FF2B5EF4-FFF2-40B4-BE49-F238E27FC236}">
                <a16:creationId xmlns:a16="http://schemas.microsoft.com/office/drawing/2014/main" id="{BE531523-53E3-CCC4-8403-B636F93D4ED7}"/>
              </a:ext>
            </a:extLst>
          </p:cNvPr>
          <p:cNvSpPr>
            <a:spLocks noGrp="1"/>
          </p:cNvSpPr>
          <p:nvPr>
            <p:ph type="sldNum" sz="quarter" idx="12"/>
          </p:nvPr>
        </p:nvSpPr>
        <p:spPr/>
        <p:txBody>
          <a:bodyPr/>
          <a:lstStyle/>
          <a:p>
            <a:fld id="{18D25734-BAAB-45B8-8828-031302FAFDE5}" type="slidenum">
              <a:rPr lang="fr-CA" smtClean="0"/>
              <a:t>108</a:t>
            </a:fld>
            <a:endParaRPr lang="fr-CA" dirty="0"/>
          </a:p>
        </p:txBody>
      </p:sp>
    </p:spTree>
    <p:extLst>
      <p:ext uri="{BB962C8B-B14F-4D97-AF65-F5344CB8AC3E}">
        <p14:creationId xmlns:p14="http://schemas.microsoft.com/office/powerpoint/2010/main" val="3199539631"/>
      </p:ext>
    </p:extLst>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Letter of agreement on administrative officers </a:t>
            </a:r>
          </a:p>
          <a:p>
            <a:pPr algn="ctr"/>
            <a:r>
              <a:rPr lang="fr-CA" sz="2800"/>
              <a:t>and medical secretaries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4271234"/>
          </a:xfrm>
          <a:prstGeom prst="rect">
            <a:avLst/>
          </a:prstGeom>
          <a:noFill/>
        </p:spPr>
        <p:txBody>
          <a:bodyPr wrap="square">
            <a:spAutoFit/>
          </a:bodyPr>
          <a:lstStyle/>
          <a:p>
            <a:pPr lvl="0" algn="just">
              <a:lnSpc>
                <a:spcPct val="107000"/>
              </a:lnSpc>
            </a:pPr>
            <a:r>
              <a:rPr lang="fr-CA" sz="1700" i="1">
                <a:effectLst/>
                <a:latin typeface="Arial" panose="020B0604020202020204" pitchFamily="34" charset="0"/>
                <a:ea typeface="Calibri" panose="020F0502020204030204" pitchFamily="34" charset="0"/>
                <a:cs typeface="Arial" panose="020B0604020202020204" pitchFamily="34" charset="0"/>
              </a:rPr>
              <a:t>(cont.)</a:t>
            </a:r>
          </a:p>
          <a:p>
            <a:pPr lvl="0" algn="just">
              <a:lnSpc>
                <a:spcPct val="107000"/>
              </a:lnSpc>
            </a:pPr>
            <a:endParaRPr lang="fr-CA" sz="1700" i="1">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b="1">
                <a:effectLst/>
                <a:latin typeface="Arial" panose="020B0604020202020204" pitchFamily="34" charset="0"/>
                <a:ea typeface="Calibri" panose="020F0502020204030204" pitchFamily="34" charset="0"/>
                <a:cs typeface="Arial" panose="020B0604020202020204" pitchFamily="34" charset="0"/>
              </a:rPr>
              <a:t>Local monitoring of Letter of Agreement implementation</a:t>
            </a:r>
          </a:p>
          <a:p>
            <a:pPr lvl="0" algn="just">
              <a:lnSpc>
                <a:spcPct val="107000"/>
              </a:lnSpc>
            </a:pPr>
            <a:endParaRPr lang="fr-CA" sz="17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a:effectLst/>
                <a:latin typeface="Arial" panose="020B0604020202020204" pitchFamily="34" charset="0"/>
                <a:ea typeface="Calibri" panose="020F0502020204030204" pitchFamily="34" charset="0"/>
                <a:cs typeface="Arial" panose="020B0604020202020204" pitchFamily="34" charset="0"/>
              </a:rPr>
              <a:t>The labour relations committee provided for in Article 36 of the collective agreement is mandated to monitor the implementation of this Letter of Agreement.</a:t>
            </a:r>
          </a:p>
          <a:p>
            <a:pPr marL="457200" algn="just">
              <a:lnSpc>
                <a:spcPct val="107000"/>
              </a:lnSpc>
            </a:pPr>
            <a:r>
              <a:rPr lang="fr-CA" sz="170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07000"/>
              </a:lnSpc>
              <a:buFont typeface="+mj-lt"/>
              <a:buAutoNum type="alphaLcParenR"/>
            </a:pPr>
            <a:r>
              <a:rPr lang="fr-CA" sz="1700">
                <a:effectLst/>
                <a:latin typeface="Arial" panose="020B0604020202020204" pitchFamily="34" charset="0"/>
                <a:ea typeface="Calibri" panose="020F0502020204030204" pitchFamily="34" charset="0"/>
                <a:cs typeface="Arial" panose="020B0604020202020204" pitchFamily="34" charset="0"/>
              </a:rPr>
              <a:t>Annually evaluate administrative support development needs within the institution, and agree on the share of the budget, provided for in paragraph 13.01(c) of the national provisions of the collective agreement, to be used to ensure the implementation of this Letter of </a:t>
            </a:r>
            <a:r>
              <a:rPr lang="fr-CA" sz="1700">
                <a:latin typeface="Arial" panose="020B0604020202020204" pitchFamily="34" charset="0"/>
                <a:ea typeface="Calibri" panose="020F0502020204030204" pitchFamily="34" charset="0"/>
                <a:cs typeface="Arial" panose="020B0604020202020204" pitchFamily="34" charset="0"/>
              </a:rPr>
              <a:t>A</a:t>
            </a:r>
            <a:r>
              <a:rPr lang="fr-CA" sz="1700">
                <a:effectLst/>
                <a:latin typeface="Arial" panose="020B0604020202020204" pitchFamily="34" charset="0"/>
                <a:ea typeface="Calibri" panose="020F0502020204030204" pitchFamily="34" charset="0"/>
                <a:cs typeface="Arial" panose="020B0604020202020204" pitchFamily="34" charset="0"/>
              </a:rPr>
              <a:t>greement;</a:t>
            </a:r>
          </a:p>
          <a:p>
            <a:pPr marL="342900" lvl="0" indent="-342900" algn="just">
              <a:lnSpc>
                <a:spcPct val="107000"/>
              </a:lnSpc>
              <a:buFont typeface="+mj-lt"/>
              <a:buAutoNum type="alphaLcParenR"/>
            </a:pPr>
            <a:r>
              <a:rPr lang="fr-CA" sz="1700">
                <a:effectLst/>
                <a:latin typeface="Arial" panose="020B0604020202020204" pitchFamily="34" charset="0"/>
                <a:ea typeface="Calibri" panose="020F0502020204030204" pitchFamily="34" charset="0"/>
                <a:cs typeface="Arial" panose="020B0604020202020204" pitchFamily="34" charset="0"/>
              </a:rPr>
              <a:t>Identify measures to promote and recognize the role of administrative officers and medical secretaries within the institution’s various work teams;</a:t>
            </a:r>
          </a:p>
          <a:p>
            <a:pPr marL="342900" lvl="0" indent="-342900" algn="just">
              <a:lnSpc>
                <a:spcPct val="107000"/>
              </a:lnSpc>
              <a:spcAft>
                <a:spcPts val="600"/>
              </a:spcAft>
              <a:buFont typeface="+mj-lt"/>
              <a:buAutoNum type="alphaLcParenR"/>
            </a:pPr>
            <a:r>
              <a:rPr lang="fr-CA" sz="1700">
                <a:effectLst/>
                <a:latin typeface="Arial" panose="020B0604020202020204" pitchFamily="34" charset="0"/>
                <a:ea typeface="Calibri" panose="020F0502020204030204" pitchFamily="34" charset="0"/>
                <a:cs typeface="Arial" panose="020B0604020202020204" pitchFamily="34" charset="0"/>
              </a:rPr>
              <a:t>In collaboration with institution resource persons identified by the committee, support skills development for administrative officers and medical secretaries based on identified needs and the employees’ expressed preferences.</a:t>
            </a:r>
            <a:endParaRPr lang="fr-CA" sz="17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D5D0B5EB-1A0C-5D5E-CD30-8974B3EA2633}"/>
              </a:ext>
            </a:extLst>
          </p:cNvPr>
          <p:cNvSpPr>
            <a:spLocks noGrp="1"/>
          </p:cNvSpPr>
          <p:nvPr>
            <p:ph type="sldNum" sz="quarter" idx="12"/>
          </p:nvPr>
        </p:nvSpPr>
        <p:spPr/>
        <p:txBody>
          <a:bodyPr/>
          <a:lstStyle/>
          <a:p>
            <a:fld id="{18D25734-BAAB-45B8-8828-031302FAFDE5}" type="slidenum">
              <a:rPr lang="fr-CA" smtClean="0"/>
              <a:t>109</a:t>
            </a:fld>
            <a:endParaRPr lang="fr-CA" dirty="0"/>
          </a:p>
        </p:txBody>
      </p:sp>
    </p:spTree>
    <p:extLst>
      <p:ext uri="{BB962C8B-B14F-4D97-AF65-F5344CB8AC3E}">
        <p14:creationId xmlns:p14="http://schemas.microsoft.com/office/powerpoint/2010/main" val="178075679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Diversion</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71125" y="1014158"/>
            <a:ext cx="10807516" cy="4456176"/>
          </a:xfrm>
          <a:prstGeom prst="rect">
            <a:avLst/>
          </a:prstGeom>
          <a:noFill/>
        </p:spPr>
        <p:txBody>
          <a:bodyPr wrap="square">
            <a:spAutoFit/>
          </a:bodyPr>
          <a:lstStyle/>
          <a:p>
            <a:pPr lvl="0" algn="just">
              <a:lnSpc>
                <a:spcPct val="115000"/>
              </a:lnSpc>
              <a:spcAft>
                <a:spcPts val="800"/>
              </a:spcAft>
            </a:pPr>
            <a:r>
              <a:rPr lang="fr-CA" b="1">
                <a:effectLst/>
                <a:latin typeface="Arial" panose="020B0604020202020204" pitchFamily="34" charset="0"/>
                <a:ea typeface="Times New Roman" panose="02020603050405020304" pitchFamily="18" charset="0"/>
                <a:cs typeface="Times New Roman" panose="02020603050405020304" pitchFamily="18" charset="0"/>
              </a:rPr>
              <a:t>Information provided to unions</a:t>
            </a:r>
            <a:endParaRPr lang="fr-CA">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800"/>
              </a:spcAft>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Amend paragraph 6.07 as follows:</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6.07 Once a month, the employer provides the union with two copies of a list of new employees, indicating the following information: hiring date, address, </a:t>
            </a:r>
            <a:r>
              <a:rPr lang="fr-CA" b="1">
                <a:effectLst/>
                <a:latin typeface="Arial" panose="020B0604020202020204" pitchFamily="34" charset="0"/>
                <a:ea typeface="Times New Roman" panose="02020603050405020304" pitchFamily="18" charset="0"/>
                <a:cs typeface="Arial" panose="020B0604020202020204" pitchFamily="34" charset="0"/>
              </a:rPr>
              <a:t>email address when available</a:t>
            </a:r>
            <a:r>
              <a:rPr lang="fr-CA">
                <a:effectLst/>
                <a:latin typeface="Arial" panose="020B0604020202020204" pitchFamily="34" charset="0"/>
                <a:ea typeface="Times New Roman" panose="02020603050405020304" pitchFamily="18" charset="0"/>
                <a:cs typeface="Arial" panose="020B0604020202020204" pitchFamily="34" charset="0"/>
              </a:rPr>
              <a:t>, job title, service, rate of pay, employee number, </a:t>
            </a:r>
            <a:r>
              <a:rPr lang="fr-CA" strike="sngStrike">
                <a:effectLst/>
                <a:latin typeface="Arial" panose="020B0604020202020204" pitchFamily="34" charset="0"/>
                <a:ea typeface="Times New Roman" panose="02020603050405020304" pitchFamily="18" charset="0"/>
                <a:cs typeface="Arial" panose="020B0604020202020204" pitchFamily="34" charset="0"/>
              </a:rPr>
              <a:t>social insurance number</a:t>
            </a:r>
            <a:r>
              <a:rPr lang="fr-CA">
                <a:effectLst/>
                <a:latin typeface="Arial" panose="020B0604020202020204" pitchFamily="34" charset="0"/>
                <a:ea typeface="Times New Roman" panose="02020603050405020304" pitchFamily="18" charset="0"/>
                <a:cs typeface="Arial" panose="020B0604020202020204" pitchFamily="34" charset="0"/>
              </a:rPr>
              <a:t> and status; as well as a list indicating departure dates The list of departures must indicate the service in which the employee worked.</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pPr>
            <a:r>
              <a:rPr lang="fr-CA" b="1">
                <a:effectLst/>
                <a:latin typeface="Arial" panose="020B0604020202020204" pitchFamily="34" charset="0"/>
                <a:ea typeface="Times New Roman" panose="02020603050405020304" pitchFamily="18" charset="0"/>
                <a:cs typeface="Times New Roman" panose="02020603050405020304" pitchFamily="18" charset="0"/>
              </a:rPr>
              <a:t>Expand the list of grievances handled through a preparatory conference</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pP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800"/>
              </a:spcAft>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Amend paragraph 11.16 of the national provisions of the collective agreement concerning preparatory conferences to cover all grievances</a:t>
            </a:r>
          </a:p>
          <a:p>
            <a:pPr marL="538163"/>
            <a:endParaRPr lang="fr-CA" dirty="0"/>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nvPr>
        </p:nvSpPr>
        <p:spPr/>
        <p:txBody>
          <a:bodyPr/>
          <a:lstStyle/>
          <a:p>
            <a:fld id="{18D25734-BAAB-45B8-8828-031302FAFDE5}" type="slidenum">
              <a:rPr lang="fr-CA" smtClean="0"/>
              <a:t>11</a:t>
            </a:fld>
            <a:endParaRPr lang="fr-CA" dirty="0"/>
          </a:p>
        </p:txBody>
      </p:sp>
    </p:spTree>
    <p:extLst>
      <p:ext uri="{BB962C8B-B14F-4D97-AF65-F5344CB8AC3E}">
        <p14:creationId xmlns:p14="http://schemas.microsoft.com/office/powerpoint/2010/main" val="2294077427"/>
      </p:ext>
    </p:extLst>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Letter of agreement regarding administrative officers </a:t>
            </a:r>
          </a:p>
          <a:p>
            <a:pPr algn="ctr"/>
            <a:r>
              <a:rPr lang="fr-CA" sz="2800"/>
              <a:t>and medical secretaries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4584588"/>
          </a:xfrm>
          <a:prstGeom prst="rect">
            <a:avLst/>
          </a:prstGeom>
          <a:noFill/>
        </p:spPr>
        <p:txBody>
          <a:bodyPr wrap="square">
            <a:spAutoFit/>
          </a:bodyPr>
          <a:lstStyle/>
          <a:p>
            <a:pPr lvl="0" algn="just">
              <a:lnSpc>
                <a:spcPct val="107000"/>
              </a:lnSpc>
              <a:spcAft>
                <a:spcPts val="600"/>
              </a:spcAft>
            </a:pPr>
            <a:r>
              <a:rPr lang="fr-CA" sz="1700" i="1">
                <a:latin typeface="Arial" panose="020B0604020202020204" pitchFamily="34" charset="0"/>
                <a:ea typeface="Calibri" panose="020F0502020204030204" pitchFamily="34" charset="0"/>
                <a:cs typeface="Arial" panose="020B0604020202020204" pitchFamily="34" charset="0"/>
              </a:rPr>
              <a:t>(cont'd) </a:t>
            </a:r>
          </a:p>
          <a:p>
            <a:pPr lvl="0" algn="just">
              <a:lnSpc>
                <a:spcPct val="107000"/>
              </a:lnSpc>
              <a:spcAft>
                <a:spcPts val="600"/>
              </a:spcAft>
            </a:pPr>
            <a:r>
              <a:rPr lang="fr-CA" sz="1700">
                <a:effectLst/>
                <a:latin typeface="Arial" panose="020B0604020202020204" pitchFamily="34" charset="0"/>
                <a:ea typeface="Calibri" panose="020F0502020204030204" pitchFamily="34" charset="0"/>
                <a:cs typeface="Arial" panose="020B0604020202020204" pitchFamily="34" charset="0"/>
              </a:rPr>
              <a:t>(d) Agree on measures to support and facilitate the process for employees who so wish; to this end, the committee supports favourable conditions such as modulation of work schedules to facilitate access to the process for recognition of acquired competencies, access to qualifying training, and training projects.</a:t>
            </a:r>
          </a:p>
          <a:p>
            <a:pPr lvl="0" algn="just">
              <a:lnSpc>
                <a:spcPct val="107000"/>
              </a:lnSpc>
              <a:spcAft>
                <a:spcPts val="600"/>
              </a:spcAft>
            </a:pPr>
            <a:r>
              <a:rPr lang="fr-CA" sz="1700">
                <a:effectLst/>
                <a:latin typeface="Arial" panose="020B0604020202020204" pitchFamily="34" charset="0"/>
                <a:ea typeface="Calibri" panose="020F0502020204030204" pitchFamily="34" charset="0"/>
                <a:cs typeface="Arial" panose="020B0604020202020204" pitchFamily="34" charset="0"/>
              </a:rPr>
              <a:t>(e) Produce a yearly report based on the following indicators:</a:t>
            </a:r>
          </a:p>
          <a:p>
            <a:pPr marL="800100" lvl="1" indent="-342900">
              <a:lnSpc>
                <a:spcPct val="107000"/>
              </a:lnSpc>
              <a:buFont typeface="Symbol" panose="05050102010706020507" pitchFamily="18" charset="2"/>
              <a:buChar char=""/>
            </a:pPr>
            <a:r>
              <a:rPr lang="fr-CA" sz="1700">
                <a:solidFill>
                  <a:srgbClr val="333333"/>
                </a:solidFill>
                <a:effectLst/>
                <a:latin typeface="Arial" panose="020B0604020202020204" pitchFamily="34" charset="0"/>
                <a:ea typeface="Segoe UI" panose="020B0502040204020203" pitchFamily="34" charset="0"/>
                <a:cs typeface="Arial" panose="020B0604020202020204" pitchFamily="34" charset="0"/>
              </a:rPr>
              <a:t>Number of employees who took advantage of the measures provided for in this Letter of Agreement and the job titles concerned;</a:t>
            </a:r>
            <a:endParaRPr lang="fr-CA" sz="170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fr-CA" sz="1700">
                <a:solidFill>
                  <a:srgbClr val="333333"/>
                </a:solidFill>
                <a:effectLst/>
                <a:latin typeface="Arial" panose="020B0604020202020204" pitchFamily="34" charset="0"/>
                <a:ea typeface="Segoe UI" panose="020B0502040204020203" pitchFamily="34" charset="0"/>
                <a:cs typeface="Arial" panose="020B0604020202020204" pitchFamily="34" charset="0"/>
              </a:rPr>
              <a:t>Number of transfers and promotions resulting from the application of this Letter of Agreement;</a:t>
            </a:r>
            <a:endParaRPr lang="fr-CA" sz="170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Symbol" panose="05050102010706020507" pitchFamily="18" charset="2"/>
              <a:buChar char=""/>
            </a:pPr>
            <a:r>
              <a:rPr lang="fr-CA" sz="1700">
                <a:solidFill>
                  <a:srgbClr val="333333"/>
                </a:solidFill>
                <a:effectLst/>
                <a:latin typeface="Arial" panose="020B0604020202020204" pitchFamily="34" charset="0"/>
                <a:ea typeface="Segoe UI" panose="020B0502040204020203" pitchFamily="34" charset="0"/>
                <a:cs typeface="Arial" panose="020B0604020202020204" pitchFamily="34" charset="0"/>
              </a:rPr>
              <a:t>Budget invested per institution;</a:t>
            </a:r>
            <a:endParaRPr lang="fr-CA" sz="170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600"/>
              </a:spcAft>
              <a:buFont typeface="Symbol" panose="05050102010706020507" pitchFamily="18" charset="2"/>
              <a:buChar char=""/>
            </a:pPr>
            <a:r>
              <a:rPr lang="fr-CA" sz="1700">
                <a:solidFill>
                  <a:srgbClr val="333333"/>
                </a:solidFill>
                <a:effectLst/>
                <a:latin typeface="Arial" panose="020B0604020202020204" pitchFamily="34" charset="0"/>
                <a:ea typeface="Segoe UI" panose="020B0502040204020203" pitchFamily="34" charset="0"/>
                <a:cs typeface="Arial" panose="020B0604020202020204" pitchFamily="34" charset="0"/>
              </a:rPr>
              <a:t>Other indicators agreed on by the parties.</a:t>
            </a:r>
            <a:endParaRPr lang="fr-CA" sz="170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fr-CA" sz="1700">
                <a:solidFill>
                  <a:srgbClr val="333333"/>
                </a:solidFill>
                <a:effectLst/>
                <a:latin typeface="Arial" panose="020B0604020202020204" pitchFamily="34" charset="0"/>
                <a:ea typeface="Segoe UI" panose="020B0502040204020203" pitchFamily="34" charset="0"/>
                <a:cs typeface="Arial" panose="020B0604020202020204" pitchFamily="34" charset="0"/>
              </a:rPr>
              <a:t>The local parties will send their yearly report to the negotiating parties.</a:t>
            </a:r>
            <a:endParaRPr lang="fr-CA" sz="170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700">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At any time, make recommendations related to the application of this Letter of Agreement to the permanent national negotiating committee provided for in article 33 of the collective agreement.</a:t>
            </a:r>
          </a:p>
          <a:p>
            <a:endParaRPr lang="fr-CA" sz="17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2AD88230-350E-4FF2-BD66-2816B4A9C2E1}"/>
              </a:ext>
            </a:extLst>
          </p:cNvPr>
          <p:cNvSpPr>
            <a:spLocks noGrp="1"/>
          </p:cNvSpPr>
          <p:nvPr>
            <p:ph type="sldNum" sz="quarter" idx="12"/>
          </p:nvPr>
        </p:nvSpPr>
        <p:spPr/>
        <p:txBody>
          <a:bodyPr/>
          <a:lstStyle/>
          <a:p>
            <a:fld id="{18D25734-BAAB-45B8-8828-031302FAFDE5}" type="slidenum">
              <a:rPr lang="fr-CA" smtClean="0"/>
              <a:t>110</a:t>
            </a:fld>
            <a:endParaRPr lang="fr-CA" dirty="0"/>
          </a:p>
        </p:txBody>
      </p:sp>
    </p:spTree>
    <p:extLst>
      <p:ext uri="{BB962C8B-B14F-4D97-AF65-F5344CB8AC3E}">
        <p14:creationId xmlns:p14="http://schemas.microsoft.com/office/powerpoint/2010/main" val="4048833330"/>
      </p:ext>
    </p:extLst>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Letter of agreement regarding administrative officers </a:t>
            </a:r>
          </a:p>
          <a:p>
            <a:pPr algn="ctr"/>
            <a:r>
              <a:rPr lang="fr-CA" sz="2800"/>
              <a:t>and medical secretaries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40645" y="1215378"/>
            <a:ext cx="10807516" cy="3136087"/>
          </a:xfrm>
          <a:prstGeom prst="rect">
            <a:avLst/>
          </a:prstGeom>
          <a:noFill/>
        </p:spPr>
        <p:txBody>
          <a:bodyPr wrap="square">
            <a:spAutoFit/>
          </a:bodyPr>
          <a:lstStyle/>
          <a:p>
            <a:pPr lvl="0" algn="just">
              <a:lnSpc>
                <a:spcPct val="107000"/>
              </a:lnSpc>
              <a:spcAft>
                <a:spcPts val="800"/>
              </a:spcAft>
            </a:pPr>
            <a:r>
              <a:rPr lang="fr-CA" sz="1800" i="1">
                <a:effectLst/>
                <a:latin typeface="Arial" panose="020B0604020202020204" pitchFamily="34" charset="0"/>
                <a:ea typeface="Calibri" panose="020F0502020204030204" pitchFamily="34" charset="0"/>
                <a:cs typeface="Times New Roman" panose="02020603050405020304" pitchFamily="18" charset="0"/>
              </a:rPr>
              <a:t>(cont'd)</a:t>
            </a:r>
          </a:p>
          <a:p>
            <a:pPr lvl="0" algn="just">
              <a:lnSpc>
                <a:spcPct val="107000"/>
              </a:lnSpc>
              <a:spcAft>
                <a:spcPts val="800"/>
              </a:spcAft>
            </a:pPr>
            <a:endParaRPr lang="fr-CA" sz="1800" i="1">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b="1">
                <a:effectLst/>
                <a:latin typeface="Arial" panose="020B0604020202020204" pitchFamily="34" charset="0"/>
                <a:ea typeface="Calibri" panose="020F0502020204030204" pitchFamily="34" charset="0"/>
                <a:cs typeface="Times New Roman" panose="02020603050405020304" pitchFamily="18" charset="0"/>
              </a:rPr>
              <a:t>National follow-up</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The permanent national negotiating committee is responsible for monitoring and evaluating the present Letter of Agreement based on the reports and recommendations received from the local parties.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The parties also agree to mandate the permanent national negotiating committee to discuss the contribution of administrative officers and medical secretaries to the health and social services system.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82F44A89-B799-F966-EADC-FFAF7734BD90}"/>
              </a:ext>
            </a:extLst>
          </p:cNvPr>
          <p:cNvSpPr>
            <a:spLocks noGrp="1"/>
          </p:cNvSpPr>
          <p:nvPr>
            <p:ph type="sldNum" sz="quarter" idx="12"/>
          </p:nvPr>
        </p:nvSpPr>
        <p:spPr/>
        <p:txBody>
          <a:bodyPr/>
          <a:lstStyle/>
          <a:p>
            <a:fld id="{18D25734-BAAB-45B8-8828-031302FAFDE5}" type="slidenum">
              <a:rPr lang="fr-CA" smtClean="0"/>
              <a:t>111</a:t>
            </a:fld>
            <a:endParaRPr lang="fr-CA" dirty="0"/>
          </a:p>
        </p:txBody>
      </p:sp>
    </p:spTree>
    <p:extLst>
      <p:ext uri="{BB962C8B-B14F-4D97-AF65-F5344CB8AC3E}">
        <p14:creationId xmlns:p14="http://schemas.microsoft.com/office/powerpoint/2010/main" val="530022116"/>
      </p:ext>
    </p:extLst>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Information technology sector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1645920"/>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800100" lvl="1" indent="-342900">
              <a:buAutoNum type="arabicPeriod"/>
            </a:pPr>
            <a:r>
              <a:rPr lang="fr-CA">
                <a:effectLst/>
                <a:latin typeface="Arial" panose="020B0604020202020204" pitchFamily="34" charset="0"/>
                <a:ea typeface="Arial" panose="020B0604020202020204" pitchFamily="34" charset="0"/>
                <a:cs typeface="Arial" panose="020B0604020202020204" pitchFamily="34" charset="0"/>
              </a:rPr>
              <a:t>Introduction of a new temporary premium</a:t>
            </a:r>
          </a:p>
          <a:p>
            <a:pPr marL="800100" lvl="1" indent="-342900">
              <a:buAutoNum type="arabicPeriod"/>
            </a:pPr>
            <a:r>
              <a:rPr lang="fr-CA">
                <a:latin typeface="Arial" panose="020B0604020202020204" pitchFamily="34" charset="0"/>
                <a:ea typeface="Times New Roman" panose="02020603050405020304" pitchFamily="18" charset="0"/>
                <a:cs typeface="Arial" panose="020B0604020202020204" pitchFamily="34" charset="0"/>
              </a:rPr>
              <a:t>National working committee on the information technology (IT) sector</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fontAlgn="base"/>
            <a:r>
              <a:rPr lang="fr-CA" sz="1800">
                <a:effectLst/>
                <a:latin typeface="Times New Roman" panose="02020603050405020304" pitchFamily="18" charset="0"/>
                <a:ea typeface="Times New Roman" panose="02020603050405020304" pitchFamily="18" charset="0"/>
              </a:rPr>
              <a:t> </a:t>
            </a:r>
          </a:p>
          <a:p>
            <a:endParaRPr lang="fr-CA" sz="1200" dirty="0"/>
          </a:p>
        </p:txBody>
      </p:sp>
      <p:sp>
        <p:nvSpPr>
          <p:cNvPr id="4" name="Espace réservé du numéro de diapositive 3">
            <a:extLst>
              <a:ext uri="{FF2B5EF4-FFF2-40B4-BE49-F238E27FC236}">
                <a16:creationId xmlns:a16="http://schemas.microsoft.com/office/drawing/2014/main" id="{690D2D26-E9F6-4CE1-7DF0-0CA4BED8056E}"/>
              </a:ext>
            </a:extLst>
          </p:cNvPr>
          <p:cNvSpPr>
            <a:spLocks noGrp="1"/>
          </p:cNvSpPr>
          <p:nvPr>
            <p:ph type="sldNum" sz="quarter" idx="12"/>
          </p:nvPr>
        </p:nvSpPr>
        <p:spPr/>
        <p:txBody>
          <a:bodyPr/>
          <a:lstStyle/>
          <a:p>
            <a:fld id="{18D25734-BAAB-45B8-8828-031302FAFDE5}" type="slidenum">
              <a:rPr lang="fr-CA" smtClean="0"/>
              <a:t>112</a:t>
            </a:fld>
            <a:endParaRPr lang="fr-CA" dirty="0"/>
          </a:p>
        </p:txBody>
      </p:sp>
    </p:spTree>
    <p:extLst>
      <p:ext uri="{BB962C8B-B14F-4D97-AF65-F5344CB8AC3E}">
        <p14:creationId xmlns:p14="http://schemas.microsoft.com/office/powerpoint/2010/main" val="1640126127"/>
      </p:ext>
    </p:extLst>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Information technology sector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3474720"/>
          </a:xfrm>
          <a:prstGeom prst="rect">
            <a:avLst/>
          </a:prstGeom>
          <a:noFill/>
        </p:spPr>
        <p:txBody>
          <a:bodyPr wrap="square">
            <a:spAutoFit/>
          </a:bodyPr>
          <a:lstStyle/>
          <a:p>
            <a:pPr lvl="0" algn="just" fontAlgn="base"/>
            <a:r>
              <a:rPr lang="fr-CA" sz="1700" b="1">
                <a:effectLst/>
                <a:latin typeface="Arial" panose="020B0604020202020204" pitchFamily="34" charset="0"/>
                <a:ea typeface="Times New Roman" panose="02020603050405020304" pitchFamily="18" charset="0"/>
                <a:cs typeface="Arial" panose="020B0604020202020204" pitchFamily="34" charset="0"/>
              </a:rPr>
              <a:t>Premium</a:t>
            </a:r>
            <a:endParaRPr lang="fr-CA" sz="1700" b="1">
              <a:latin typeface="Arial" panose="020B0604020202020204" pitchFamily="34" charset="0"/>
              <a:ea typeface="Times New Roman" panose="02020603050405020304" pitchFamily="18" charset="0"/>
              <a:cs typeface="Arial" panose="020B0604020202020204" pitchFamily="34" charset="0"/>
            </a:endParaRPr>
          </a:p>
          <a:p>
            <a:pPr lvl="0" algn="just" fontAlgn="base"/>
            <a:endParaRPr lang="fr-CA" sz="1700" b="1">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r>
              <a:rPr lang="fr-CA" sz="1700">
                <a:effectLst/>
                <a:latin typeface="Arial" panose="020B0604020202020204" pitchFamily="34" charset="0"/>
                <a:ea typeface="Times New Roman" panose="02020603050405020304" pitchFamily="18" charset="0"/>
                <a:cs typeface="Arial" panose="020B0604020202020204" pitchFamily="34" charset="0"/>
              </a:rPr>
              <a:t>A 7.5% premium on paid hours to recognize the performance of project coordination and monitoring duties by employees with the following job titles: </a:t>
            </a:r>
          </a:p>
          <a:p>
            <a:pPr lvl="0" algn="just" fontAlgn="base"/>
            <a:endParaRPr lang="fr-CA" sz="1700">
              <a:latin typeface="Arial" panose="020B0604020202020204" pitchFamily="34" charset="0"/>
              <a:ea typeface="Times New Roman" panose="02020603050405020304" pitchFamily="18" charset="0"/>
              <a:cs typeface="Arial" panose="020B0604020202020204" pitchFamily="34" charset="0"/>
            </a:endParaRPr>
          </a:p>
          <a:p>
            <a:pPr marL="742950" lvl="1" indent="-285750" algn="just" fontAlgn="base">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Computer analyst (1123)</a:t>
            </a:r>
          </a:p>
          <a:p>
            <a:pPr marL="742950" lvl="1" indent="-285750" algn="just" fontAlgn="base">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Specialized computer analyst (1124)</a:t>
            </a:r>
          </a:p>
          <a:p>
            <a:pPr marL="742950" lvl="1" indent="-285750" algn="just" fontAlgn="base">
              <a:buFont typeface="Arial" panose="020B0604020202020204" pitchFamily="34" charset="0"/>
              <a:buChar char="•"/>
            </a:pPr>
            <a:r>
              <a:rPr lang="fr-CA" sz="1700">
                <a:latin typeface="Arial" panose="020B0604020202020204" pitchFamily="34" charset="0"/>
                <a:ea typeface="Times New Roman" panose="02020603050405020304" pitchFamily="18" charset="0"/>
                <a:cs typeface="Arial" panose="020B0604020202020204" pitchFamily="34" charset="0"/>
              </a:rPr>
              <a:t>Computer technician (2123)</a:t>
            </a:r>
          </a:p>
          <a:p>
            <a:pPr marL="742950" lvl="1" indent="-285750" algn="just" fontAlgn="base">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Specialized computer technician (2124) </a:t>
            </a:r>
            <a:endParaRPr lang="fr-CA" sz="1700">
              <a:latin typeface="Arial" panose="020B0604020202020204" pitchFamily="34" charset="0"/>
              <a:ea typeface="Times New Roman" panose="02020603050405020304" pitchFamily="18" charset="0"/>
              <a:cs typeface="Arial" panose="020B0604020202020204" pitchFamily="34" charset="0"/>
            </a:endParaRPr>
          </a:p>
          <a:p>
            <a:pPr lvl="0" algn="just" fontAlgn="base"/>
            <a:endParaRPr lang="fr-CA" sz="1700">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r>
              <a:rPr lang="fr-CA" sz="1700">
                <a:effectLst/>
                <a:latin typeface="Arial" panose="020B0604020202020204" pitchFamily="34" charset="0"/>
                <a:ea typeface="Times New Roman" panose="02020603050405020304" pitchFamily="18" charset="0"/>
                <a:cs typeface="Arial" panose="020B0604020202020204" pitchFamily="34" charset="0"/>
              </a:rPr>
              <a:t>This new IT premium is non-recurring and expires on March 30, 2028. The premium is paid on the basis of paid hours per pay period. The budget for payment of this premium is $3.59 million per year.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DB78205A-0B35-A36F-4CD6-CB7F0AC59E22}"/>
              </a:ext>
            </a:extLst>
          </p:cNvPr>
          <p:cNvSpPr>
            <a:spLocks noGrp="1"/>
          </p:cNvSpPr>
          <p:nvPr>
            <p:ph type="sldNum" sz="quarter" idx="12"/>
          </p:nvPr>
        </p:nvSpPr>
        <p:spPr/>
        <p:txBody>
          <a:bodyPr/>
          <a:lstStyle/>
          <a:p>
            <a:fld id="{18D25734-BAAB-45B8-8828-031302FAFDE5}" type="slidenum">
              <a:rPr lang="fr-CA" smtClean="0"/>
              <a:t>113</a:t>
            </a:fld>
            <a:endParaRPr lang="fr-CA" dirty="0"/>
          </a:p>
        </p:txBody>
      </p:sp>
    </p:spTree>
    <p:extLst>
      <p:ext uri="{BB962C8B-B14F-4D97-AF65-F5344CB8AC3E}">
        <p14:creationId xmlns:p14="http://schemas.microsoft.com/office/powerpoint/2010/main" val="3719365041"/>
      </p:ext>
    </p:extLst>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Information technology (IT) sector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58462" y="1588700"/>
            <a:ext cx="10875075" cy="2862322"/>
          </a:xfrm>
          <a:prstGeom prst="rect">
            <a:avLst/>
          </a:prstGeom>
          <a:noFill/>
        </p:spPr>
        <p:txBody>
          <a:bodyPr wrap="square">
            <a:spAutoFit/>
          </a:bodyPr>
          <a:lstStyle/>
          <a:p>
            <a:pPr lvl="0" algn="just" fontAlgn="base"/>
            <a:r>
              <a:rPr lang="fr-CA" sz="1800" b="1">
                <a:effectLst/>
                <a:latin typeface="Arial" panose="020B0604020202020204" pitchFamily="34" charset="0"/>
                <a:ea typeface="Times New Roman" panose="02020603050405020304" pitchFamily="18" charset="0"/>
              </a:rPr>
              <a:t>Creation of a working committee</a:t>
            </a:r>
            <a:r>
              <a:rPr lang="fr-CA" sz="1800">
                <a:effectLst/>
                <a:latin typeface="Arial" panose="020B0604020202020204" pitchFamily="34" charset="0"/>
                <a:ea typeface="Times New Roman" panose="02020603050405020304" pitchFamily="18" charset="0"/>
              </a:rPr>
              <a:t> </a:t>
            </a:r>
          </a:p>
          <a:p>
            <a:pPr marL="449580" algn="just" fontAlgn="base"/>
            <a:r>
              <a:rPr lang="fr-CA" sz="1800">
                <a:effectLst/>
                <a:latin typeface="Times New Roman" panose="02020603050405020304" pitchFamily="18" charset="0"/>
                <a:ea typeface="Calibri" panose="020F0502020204030204" pitchFamily="34" charset="0"/>
              </a:rPr>
              <a:t> </a:t>
            </a:r>
            <a:r>
              <a:rPr lang="fr-CA" sz="1800">
                <a:effectLst/>
                <a:latin typeface="Times New Roman" panose="02020603050405020304" pitchFamily="18" charset="0"/>
                <a:ea typeface="Times New Roman" panose="02020603050405020304" pitchFamily="18" charset="0"/>
              </a:rPr>
              <a:t> </a:t>
            </a:r>
            <a:r>
              <a:rPr lang="fr-CA" sz="1800">
                <a:effectLst/>
                <a:latin typeface="Arial" panose="020B0604020202020204" pitchFamily="34" charset="0"/>
                <a:ea typeface="Times New Roman" panose="02020603050405020304" pitchFamily="18" charset="0"/>
              </a:rPr>
              <a:t>  </a:t>
            </a:r>
          </a:p>
          <a:p>
            <a:pPr marL="342900" lvl="0" indent="-342900" algn="just" fontAlgn="base">
              <a:buFont typeface="Symbol" panose="05050102010706020507" pitchFamily="18" charset="2"/>
              <a:buChar char=""/>
            </a:pPr>
            <a:r>
              <a:rPr lang="fr-CA" sz="1800">
                <a:effectLst/>
                <a:latin typeface="Arial" panose="020B0604020202020204" pitchFamily="34" charset="0"/>
                <a:ea typeface="Times New Roman" panose="02020603050405020304" pitchFamily="18" charset="0"/>
              </a:rPr>
              <a:t>Assess the appropriateness of instituting a mechanism for recognizing skills acquired in the workplace along with qualifying training to support the advancement on the salary scale of covered office personnel and administrative professionals and technicians;  </a:t>
            </a:r>
            <a:r>
              <a:rPr lang="fr-CA" sz="1800">
                <a:effectLst/>
                <a:latin typeface="Times New Roman" panose="02020603050405020304" pitchFamily="18" charset="0"/>
                <a:ea typeface="Times New Roman" panose="02020603050405020304" pitchFamily="18" charset="0"/>
              </a:rPr>
              <a:t> </a:t>
            </a:r>
          </a:p>
          <a:p>
            <a:pPr marL="342900" lvl="0" indent="-342900" algn="just" fontAlgn="base">
              <a:buFont typeface="Symbol" panose="05050102010706020507" pitchFamily="18" charset="2"/>
              <a:buChar char=""/>
            </a:pPr>
            <a:r>
              <a:rPr lang="fr-CA" sz="1800">
                <a:effectLst/>
                <a:latin typeface="Arial" panose="020B0604020202020204" pitchFamily="34" charset="0"/>
                <a:ea typeface="Times New Roman" panose="02020603050405020304" pitchFamily="18" charset="0"/>
              </a:rPr>
              <a:t>Evaluate measures that could be put in place to encourage flexible work schedules and access to telework;</a:t>
            </a:r>
          </a:p>
          <a:p>
            <a:pPr marL="342900" lvl="0" indent="-342900" algn="just" fontAlgn="base">
              <a:buFont typeface="Symbol" panose="05050102010706020507" pitchFamily="18" charset="2"/>
              <a:buChar char=""/>
            </a:pPr>
            <a:r>
              <a:rPr lang="fr-CA" sz="1800">
                <a:effectLst/>
                <a:latin typeface="Arial" panose="020B0604020202020204" pitchFamily="34" charset="0"/>
                <a:ea typeface="Times New Roman" panose="02020603050405020304" pitchFamily="18" charset="0"/>
              </a:rPr>
              <a:t>Analyze the effects of the new premium and consider the possibility of extending its application.</a:t>
            </a:r>
          </a:p>
          <a:p>
            <a:pPr lvl="0" algn="just" fontAlgn="base"/>
            <a:endParaRPr lang="fr-CA" sz="1800">
              <a:effectLst/>
              <a:latin typeface="Times New Roman" panose="02020603050405020304" pitchFamily="18" charset="0"/>
              <a:ea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11E90FBA-A22E-C17B-E544-47BE3D87DC84}"/>
              </a:ext>
            </a:extLst>
          </p:cNvPr>
          <p:cNvSpPr>
            <a:spLocks noGrp="1"/>
          </p:cNvSpPr>
          <p:nvPr>
            <p:ph type="sldNum" sz="quarter" idx="12"/>
          </p:nvPr>
        </p:nvSpPr>
        <p:spPr/>
        <p:txBody>
          <a:bodyPr/>
          <a:lstStyle/>
          <a:p>
            <a:fld id="{18D25734-BAAB-45B8-8828-031302FAFDE5}" type="slidenum">
              <a:rPr lang="fr-CA" smtClean="0"/>
              <a:t>114</a:t>
            </a:fld>
            <a:endParaRPr lang="fr-CA" dirty="0"/>
          </a:p>
        </p:txBody>
      </p:sp>
    </p:spTree>
    <p:extLst>
      <p:ext uri="{BB962C8B-B14F-4D97-AF65-F5344CB8AC3E}">
        <p14:creationId xmlns:p14="http://schemas.microsoft.com/office/powerpoint/2010/main" val="274107990"/>
      </p:ext>
    </p:extLst>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Professional orders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560320"/>
          </a:xfrm>
          <a:prstGeom prst="rect">
            <a:avLst/>
          </a:prstGeom>
          <a:noFill/>
        </p:spPr>
        <p:txBody>
          <a:bodyPr wrap="square">
            <a:spAutoFit/>
          </a:bodyPr>
          <a:lstStyle/>
          <a:p>
            <a:pPr algn="just"/>
            <a:endParaRPr lang="fr-C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Add a Letter of Agreement regarding reimbursement of professional order dues for Class 3 personnel  </a:t>
            </a:r>
            <a:endParaRPr lang="fr-CA" b="1">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800" b="1">
              <a:effectLst/>
              <a:latin typeface="Arial" panose="020B0604020202020204" pitchFamily="34" charset="0"/>
              <a:ea typeface="Arial" panose="020B0604020202020204" pitchFamily="34" charset="0"/>
              <a:cs typeface="Times New Roman" panose="02020603050405020304" pitchFamily="18" charset="0"/>
            </a:endParaRPr>
          </a:p>
          <a:p>
            <a:pPr algn="just"/>
            <a:r>
              <a:rPr lang="fr-CA" sz="1800">
                <a:effectLst/>
                <a:latin typeface="Arial" panose="020B0604020202020204" pitchFamily="34" charset="0"/>
                <a:ea typeface="Arial" panose="020B0604020202020204" pitchFamily="34" charset="0"/>
                <a:cs typeface="Times New Roman" panose="02020603050405020304" pitchFamily="18" charset="0"/>
              </a:rPr>
              <a:t>50% of applicable dues payable to a professional order, up to a maximum annual amount of $400, will be reimbursed, upon presentation of supporting documentation, by the employer to a Class 3 employee holding a full-time position with the number of hours listed for the job title, when membership in the professional order is a position requirement for the employee.</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custDataLst>
              <p:tags r:id="rId5"/>
            </p:custDataLst>
          </p:nvPr>
        </p:nvSpPr>
        <p:spPr/>
        <p:txBody>
          <a:bodyPr/>
          <a:lstStyle/>
          <a:p>
            <a:fld id="{18D25734-BAAB-45B8-8828-031302FAFDE5}" type="slidenum">
              <a:rPr lang="fr-CA" smtClean="0"/>
              <a:t>115</a:t>
            </a:fld>
            <a:endParaRPr lang="fr-CA" dirty="0"/>
          </a:p>
        </p:txBody>
      </p:sp>
    </p:spTree>
    <p:extLst>
      <p:ext uri="{BB962C8B-B14F-4D97-AF65-F5344CB8AC3E}">
        <p14:creationId xmlns:p14="http://schemas.microsoft.com/office/powerpoint/2010/main" val="4029798"/>
      </p:ext>
    </p:extLst>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61445"/>
          </a:xfrm>
          <a:prstGeom prst="rect">
            <a:avLst/>
          </a:prstGeom>
          <a:noFill/>
        </p:spPr>
        <p:txBody>
          <a:bodyPr wrap="square">
            <a:spAutoFit/>
          </a:bodyPr>
          <a:lstStyle/>
          <a:p>
            <a:pPr lvl="0" algn="ctr">
              <a:lnSpc>
                <a:spcPct val="107000"/>
              </a:lnSpc>
              <a:spcAft>
                <a:spcPts val="800"/>
              </a:spcAft>
            </a:pPr>
            <a:r>
              <a:rPr lang="fr-CA" sz="6600" b="1">
                <a:latin typeface="Arial" panose="020B0604020202020204" pitchFamily="34" charset="0"/>
                <a:ea typeface="Times New Roman" panose="02020603050405020304" pitchFamily="18" charset="0"/>
                <a:cs typeface="Times New Roman" panose="02020603050405020304" pitchFamily="18" charset="0"/>
              </a:rPr>
              <a:t>SPECIFIC MEASURES</a:t>
            </a:r>
          </a:p>
          <a:p>
            <a:pPr lvl="0" algn="ctr">
              <a:lnSpc>
                <a:spcPct val="107000"/>
              </a:lnSpc>
              <a:spcAft>
                <a:spcPts val="800"/>
              </a:spcAft>
            </a:pPr>
            <a:r>
              <a:rPr lang="fr-CA" sz="6600" b="1">
                <a:effectLst/>
                <a:latin typeface="Arial" panose="020B0604020202020204" pitchFamily="34" charset="0"/>
                <a:ea typeface="Times New Roman" panose="02020603050405020304" pitchFamily="18" charset="0"/>
                <a:cs typeface="Times New Roman" panose="02020603050405020304" pitchFamily="18" charset="0"/>
              </a:rPr>
              <a:t>CLASS 4</a:t>
            </a:r>
          </a:p>
          <a:p>
            <a:pPr algn="just">
              <a:lnSpc>
                <a:spcPct val="107000"/>
              </a:lnSpc>
              <a:spcAft>
                <a:spcPct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nvPr>
        </p:nvSpPr>
        <p:spPr/>
        <p:txBody>
          <a:bodyPr/>
          <a:lstStyle/>
          <a:p>
            <a:fld id="{18D25734-BAAB-45B8-8828-031302FAFDE5}" type="slidenum">
              <a:rPr lang="fr-CA" smtClean="0"/>
              <a:t>116</a:t>
            </a:fld>
            <a:endParaRPr lang="fr-CA" dirty="0"/>
          </a:p>
        </p:txBody>
      </p:sp>
    </p:spTree>
    <p:extLst>
      <p:ext uri="{BB962C8B-B14F-4D97-AF65-F5344CB8AC3E}">
        <p14:creationId xmlns:p14="http://schemas.microsoft.com/office/powerpoint/2010/main" val="1560778232"/>
      </p:ext>
    </p:extLst>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Mental health </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843579"/>
            <a:ext cx="10717908" cy="1814170"/>
          </a:xfrm>
          <a:prstGeom prst="rect">
            <a:avLst/>
          </a:prstGeom>
          <a:noFill/>
        </p:spPr>
        <p:txBody>
          <a:bodyPr wrap="square">
            <a:spAutoFit/>
          </a:bodyPr>
          <a:lstStyle/>
          <a:p>
            <a:pPr marL="342900" lvl="0" indent="-342900" algn="just">
              <a:lnSpc>
                <a:spcPct val="107000"/>
              </a:lnSpc>
              <a:buAutoNum type="arabicPeriod"/>
            </a:pPr>
            <a:r>
              <a:rPr lang="fr-CA">
                <a:effectLst/>
                <a:latin typeface="Arial" panose="020B0604020202020204" pitchFamily="34" charset="0"/>
                <a:ea typeface="Calibri" panose="020F0502020204030204" pitchFamily="34" charset="0"/>
                <a:cs typeface="Arial" panose="020B0604020202020204" pitchFamily="34" charset="0"/>
              </a:rPr>
              <a:t>Psychotherapy permit </a:t>
            </a:r>
          </a:p>
          <a:p>
            <a:pPr marL="342900" lvl="0" indent="-342900" algn="just">
              <a:lnSpc>
                <a:spcPct val="107000"/>
              </a:lnSpc>
              <a:buAutoNum type="arabicPeriod"/>
            </a:pPr>
            <a:r>
              <a:rPr lang="fr-CA">
                <a:latin typeface="Arial" panose="020B0604020202020204" pitchFamily="34" charset="0"/>
                <a:ea typeface="Times New Roman" panose="02020603050405020304" pitchFamily="18" charset="0"/>
                <a:cs typeface="Arial" panose="020B0604020202020204" pitchFamily="34" charset="0"/>
              </a:rPr>
              <a:t>Voluntary increase in number of hours per week</a:t>
            </a:r>
          </a:p>
          <a:p>
            <a:pPr marL="342900" indent="-342900" algn="just">
              <a:lnSpc>
                <a:spcPct val="107000"/>
              </a:lnSpc>
              <a:buFontTx/>
              <a:buAutoNum type="arabicPeriod"/>
            </a:pPr>
            <a:r>
              <a:rPr lang="fr-CA" sz="1800">
                <a:effectLst/>
                <a:latin typeface="Arial" panose="020B0604020202020204" pitchFamily="34" charset="0"/>
                <a:ea typeface="Times New Roman" panose="02020603050405020304" pitchFamily="18" charset="0"/>
                <a:cs typeface="Arial" panose="020B0604020202020204" pitchFamily="34" charset="0"/>
              </a:rPr>
              <a:t>National inter-union committee on the provision of mental health services </a:t>
            </a:r>
            <a:endParaRPr lang="fr-CA">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r>
              <a:rPr lang="fr-CA">
                <a:effectLst/>
                <a:latin typeface="Arial" panose="020B0604020202020204" pitchFamily="34" charset="0"/>
                <a:ea typeface="Times New Roman" panose="02020603050405020304" pitchFamily="18" charset="0"/>
                <a:cs typeface="Arial" panose="020B0604020202020204" pitchFamily="34" charset="0"/>
              </a:rPr>
              <a:t>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117</a:t>
            </a:fld>
            <a:endParaRPr lang="fr-CA" dirty="0"/>
          </a:p>
        </p:txBody>
      </p:sp>
    </p:spTree>
    <p:extLst>
      <p:ext uri="{BB962C8B-B14F-4D97-AF65-F5344CB8AC3E}">
        <p14:creationId xmlns:p14="http://schemas.microsoft.com/office/powerpoint/2010/main" val="3918947103"/>
      </p:ext>
    </p:extLst>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Mental health </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423054"/>
          </a:xfrm>
          <a:prstGeom prst="rect">
            <a:avLst/>
          </a:prstGeom>
          <a:noFill/>
        </p:spPr>
        <p:txBody>
          <a:bodyPr wrap="square">
            <a:spAutoFit/>
          </a:bodyPr>
          <a:lstStyle/>
          <a:p>
            <a:pPr lvl="0" algn="just">
              <a:lnSpc>
                <a:spcPct val="107000"/>
              </a:lnSpc>
            </a:pPr>
            <a:r>
              <a:rPr lang="fr-CA" b="1">
                <a:effectLst/>
                <a:latin typeface="Arial" panose="020B0604020202020204" pitchFamily="34" charset="0"/>
                <a:ea typeface="Calibri" panose="020F0502020204030204" pitchFamily="34" charset="0"/>
                <a:cs typeface="Times New Roman" panose="02020603050405020304" pitchFamily="18" charset="0"/>
              </a:rPr>
              <a:t>Psychotherapy permit   </a:t>
            </a:r>
            <a:endParaRPr lang="fr-CA">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pPr>
            <a:endParaRPr lang="fr-CA">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pPr>
            <a:r>
              <a:rPr lang="fr-CA">
                <a:effectLst/>
                <a:latin typeface="Arial" panose="020B0604020202020204" pitchFamily="34" charset="0"/>
                <a:ea typeface="Calibri" panose="020F0502020204030204" pitchFamily="34" charset="0"/>
                <a:cs typeface="Times New Roman" panose="02020603050405020304" pitchFamily="18" charset="0"/>
              </a:rPr>
              <a:t>Reimbursement of the cost of the psychotherapy permit and related training fees, when required by the employer, when the employee practices psychotherapy at mental health services within the health and social services network, for the following job titles:</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fr-CA"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Human relations officer (1553)</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Guidance counsellor (1701)</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Criminologist (1544)</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Occupational therapist (1230)</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Psycho-educator (1652)</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Clinical sexologist (1573)</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r>
              <a:rPr lang="fr-CA">
                <a:effectLst/>
                <a:latin typeface="Arial" panose="020B0604020202020204" pitchFamily="34" charset="0"/>
                <a:ea typeface="Calibri" panose="020F0502020204030204" pitchFamily="34" charset="0"/>
                <a:cs typeface="Arial" panose="020B0604020202020204" pitchFamily="34" charset="0"/>
              </a:rPr>
              <a:t>•	Social worker (1550)</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r>
              <a:rPr lang="fr-CA">
                <a:effectLst/>
                <a:latin typeface="Arial" panose="020B0604020202020204" pitchFamily="34" charset="0"/>
                <a:ea typeface="Times New Roman" panose="02020603050405020304" pitchFamily="18" charset="0"/>
                <a:cs typeface="Times New Roman" panose="02020603050405020304" pitchFamily="18" charset="0"/>
              </a:rPr>
              <a:t>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118</a:t>
            </a:fld>
            <a:endParaRPr lang="fr-CA" dirty="0"/>
          </a:p>
        </p:txBody>
      </p:sp>
    </p:spTree>
    <p:extLst>
      <p:ext uri="{BB962C8B-B14F-4D97-AF65-F5344CB8AC3E}">
        <p14:creationId xmlns:p14="http://schemas.microsoft.com/office/powerpoint/2010/main" val="3162831447"/>
      </p:ext>
    </p:extLst>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Mental health </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831131"/>
          </a:xfrm>
          <a:prstGeom prst="rect">
            <a:avLst/>
          </a:prstGeom>
          <a:noFill/>
        </p:spPr>
        <p:txBody>
          <a:bodyPr wrap="square">
            <a:spAutoFit/>
          </a:bodyPr>
          <a:lstStyle/>
          <a:p>
            <a:pPr lvl="0" algn="just">
              <a:lnSpc>
                <a:spcPct val="107000"/>
              </a:lnSpc>
            </a:pPr>
            <a:r>
              <a:rPr lang="fr-CA" sz="1700" b="1">
                <a:effectLst/>
                <a:latin typeface="Arial" panose="020B0604020202020204" pitchFamily="34" charset="0"/>
                <a:ea typeface="Calibri" panose="020F0502020204030204" pitchFamily="34" charset="0"/>
                <a:cs typeface="Arial" panose="020B0604020202020204" pitchFamily="34" charset="0"/>
              </a:rPr>
              <a:t>Voluntary upgrading of work week</a:t>
            </a:r>
          </a:p>
          <a:p>
            <a:pPr lvl="0" algn="just">
              <a:lnSpc>
                <a:spcPct val="107000"/>
              </a:lnSpc>
            </a:pPr>
            <a:endParaRPr lang="fr-CA" sz="1700" b="1">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a:latin typeface="Arial" panose="020B0604020202020204" pitchFamily="34" charset="0"/>
                <a:ea typeface="Calibri" panose="020F0502020204030204" pitchFamily="34" charset="0"/>
                <a:cs typeface="Arial" panose="020B0604020202020204" pitchFamily="34" charset="0"/>
              </a:rPr>
              <a:t>1.</a:t>
            </a:r>
            <a:r>
              <a:rPr lang="fr-CA" sz="1700">
                <a:effectLst/>
                <a:latin typeface="Arial" panose="020B0604020202020204" pitchFamily="34" charset="0"/>
                <a:ea typeface="Calibri" panose="020F0502020204030204" pitchFamily="34" charset="0"/>
                <a:cs typeface="Arial" panose="020B0604020202020204" pitchFamily="34" charset="0"/>
              </a:rPr>
              <a:t>1 The employer and the employee who requests it may agree on an upgraded work schedule</a:t>
            </a:r>
            <a:r>
              <a:rPr lang="fr-CA" sz="1700">
                <a:latin typeface="Arial" panose="020B0604020202020204" pitchFamily="34" charset="0"/>
                <a:ea typeface="Calibri" panose="020F0502020204030204" pitchFamily="34" charset="0"/>
                <a:cs typeface="Arial" panose="020B0604020202020204" pitchFamily="34" charset="0"/>
              </a:rPr>
              <a:t>.</a:t>
            </a:r>
            <a:r>
              <a:rPr lang="fr-CA" sz="1700">
                <a:effectLst/>
                <a:latin typeface="Arial" panose="020B0604020202020204" pitchFamily="34" charset="0"/>
                <a:ea typeface="Calibri" panose="020F0502020204030204" pitchFamily="34" charset="0"/>
                <a:cs typeface="Arial" panose="020B0604020202020204" pitchFamily="34" charset="0"/>
              </a:rPr>
              <a:t> This schedule may not exceed 37.5 hours per week and will be deemed to comply with, but not </a:t>
            </a:r>
            <a:r>
              <a:rPr lang="fr-CA" sz="1700">
                <a:latin typeface="Arial" panose="020B0604020202020204" pitchFamily="34" charset="0"/>
                <a:ea typeface="Calibri" panose="020F0502020204030204" pitchFamily="34" charset="0"/>
                <a:cs typeface="Arial" panose="020B0604020202020204" pitchFamily="34" charset="0"/>
              </a:rPr>
              <a:t>modify, the </a:t>
            </a:r>
            <a:r>
              <a:rPr lang="fr-CA" sz="1700">
                <a:effectLst/>
                <a:latin typeface="Arial" panose="020B0604020202020204" pitchFamily="34" charset="0"/>
                <a:ea typeface="Calibri" panose="020F0502020204030204" pitchFamily="34" charset="0"/>
                <a:cs typeface="Arial" panose="020B0604020202020204" pitchFamily="34" charset="0"/>
              </a:rPr>
              <a:t>List of Job Titles;</a:t>
            </a:r>
          </a:p>
          <a:p>
            <a:pPr lvl="0" algn="just">
              <a:lnSpc>
                <a:spcPct val="107000"/>
              </a:lnSpc>
            </a:pPr>
            <a:endParaRPr lang="fr-CA" sz="17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a:latin typeface="Arial" panose="020B0604020202020204" pitchFamily="34" charset="0"/>
                <a:ea typeface="Calibri" panose="020F0502020204030204" pitchFamily="34" charset="0"/>
                <a:cs typeface="Arial" panose="020B0604020202020204" pitchFamily="34" charset="0"/>
              </a:rPr>
              <a:t>1.2 </a:t>
            </a:r>
            <a:r>
              <a:rPr lang="fr-CA" sz="1700">
                <a:effectLst/>
                <a:latin typeface="Arial" panose="020B0604020202020204" pitchFamily="34" charset="0"/>
                <a:ea typeface="Calibri" panose="020F0502020204030204" pitchFamily="34" charset="0"/>
                <a:cs typeface="Arial" panose="020B0604020202020204" pitchFamily="34" charset="0"/>
              </a:rPr>
              <a:t>Upon completion of the agreement in paragraph 1.1, the following terms and conditions apply to position postings: </a:t>
            </a:r>
          </a:p>
          <a:p>
            <a:pPr lvl="0" algn="just">
              <a:lnSpc>
                <a:spcPct val="107000"/>
              </a:lnSpc>
            </a:pPr>
            <a:endParaRPr lang="fr-CA" sz="17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700">
                <a:latin typeface="Arial" panose="020B0604020202020204" pitchFamily="34" charset="0"/>
                <a:ea typeface="Calibri" panose="020F0502020204030204" pitchFamily="34" charset="0"/>
                <a:cs typeface="Arial" panose="020B0604020202020204" pitchFamily="34" charset="0"/>
              </a:rPr>
              <a:t>	1.2.1 </a:t>
            </a:r>
            <a:r>
              <a:rPr lang="fr-CA" sz="1700">
                <a:effectLst/>
                <a:latin typeface="Arial" panose="020B0604020202020204" pitchFamily="34" charset="0"/>
                <a:ea typeface="Calibri" panose="020F0502020204030204" pitchFamily="34" charset="0"/>
                <a:cs typeface="Arial" panose="020B0604020202020204" pitchFamily="34" charset="0"/>
              </a:rPr>
              <a:t>When a position is newly created or becomes vacant, the Employer shall: </a:t>
            </a:r>
          </a:p>
          <a:p>
            <a:pPr lvl="0" algn="just">
              <a:lnSpc>
                <a:spcPct val="107000"/>
              </a:lnSpc>
            </a:pPr>
            <a:endParaRPr lang="fr-CA" sz="1700">
              <a:effectLst/>
              <a:latin typeface="Arial" panose="020B0604020202020204" pitchFamily="34" charset="0"/>
              <a:ea typeface="Calibri" panose="020F0502020204030204" pitchFamily="34" charset="0"/>
              <a:cs typeface="Arial" panose="020B0604020202020204" pitchFamily="34" charset="0"/>
            </a:endParaRPr>
          </a:p>
          <a:p>
            <a:pPr marL="1085850" lvl="2" indent="-171450" algn="just">
              <a:lnSpc>
                <a:spcPct val="107000"/>
              </a:lnSpc>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Post newly created positions on the basis of the number of hours per week provided for in the List of Job Titles, with the exception of 37.5 hours;</a:t>
            </a:r>
          </a:p>
          <a:p>
            <a:pPr marL="1085850" lvl="2" indent="-171450" algn="just">
              <a:lnSpc>
                <a:spcPct val="107000"/>
              </a:lnSpc>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Post newly vacant positions on the basis of the number of hours per week provided for in the List of Job Titles, with the exception of 37.5 hours. However, if the position was previously at 37.5 hours, it can be posted as 37.5 hours. </a:t>
            </a:r>
          </a:p>
          <a:p>
            <a:pPr marL="637540" algn="just">
              <a:lnSpc>
                <a:spcPct val="107000"/>
              </a:lnSpc>
              <a:spcAft>
                <a:spcPts val="800"/>
              </a:spcAft>
            </a:pPr>
            <a:r>
              <a:rPr lang="fr-CA" sz="1700" strike="noStrike">
                <a:effectLst/>
                <a:latin typeface="Arial" panose="020B0604020202020204" pitchFamily="34" charset="0"/>
                <a:ea typeface="Calibri" panose="020F0502020204030204" pitchFamily="34" charset="0"/>
                <a:cs typeface="Arial" panose="020B0604020202020204" pitchFamily="34" charset="0"/>
              </a:rPr>
              <a:t> </a:t>
            </a:r>
            <a:endParaRPr lang="fr-CA" sz="1700" strike="noStrike"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119</a:t>
            </a:fld>
            <a:endParaRPr lang="fr-CA" dirty="0"/>
          </a:p>
        </p:txBody>
      </p:sp>
    </p:spTree>
    <p:extLst>
      <p:ext uri="{BB962C8B-B14F-4D97-AF65-F5344CB8AC3E}">
        <p14:creationId xmlns:p14="http://schemas.microsoft.com/office/powerpoint/2010/main" val="22506070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Diversion</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171125" y="1014158"/>
            <a:ext cx="10807516" cy="3312958"/>
          </a:xfrm>
          <a:prstGeom prst="rect">
            <a:avLst/>
          </a:prstGeom>
          <a:noFill/>
        </p:spPr>
        <p:txBody>
          <a:bodyPr wrap="square">
            <a:spAutoFit/>
          </a:bodyPr>
          <a:lstStyle/>
          <a:p>
            <a:pPr algn="just">
              <a:spcAft>
                <a:spcPts val="1100"/>
              </a:spcAft>
            </a:pPr>
            <a:endParaRPr lang="fr-CA" b="1">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a:effectLst/>
                <a:latin typeface="Arial" panose="020B0604020202020204" pitchFamily="34" charset="0"/>
                <a:ea typeface="Times New Roman" panose="02020603050405020304" pitchFamily="18" charset="0"/>
                <a:cs typeface="Arial" panose="020B0604020202020204" pitchFamily="34" charset="0"/>
              </a:rPr>
              <a:t>Harmonization of the time limit for filing a psychological harassment complaint with the </a:t>
            </a:r>
            <a:r>
              <a:rPr lang="fr-CA" b="1" i="1">
                <a:effectLst/>
                <a:latin typeface="Arial" panose="020B0604020202020204" pitchFamily="34" charset="0"/>
                <a:ea typeface="Times New Roman" panose="02020603050405020304" pitchFamily="18" charset="0"/>
                <a:cs typeface="Arial" panose="020B0604020202020204" pitchFamily="34" charset="0"/>
              </a:rPr>
              <a:t>Act respecting labour standards </a:t>
            </a:r>
            <a:endParaRPr lang="fr-CA" i="1">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1100"/>
              </a:spcAft>
            </a:pPr>
            <a:r>
              <a:rPr lang="fr-CA">
                <a:effectLst/>
                <a:latin typeface="Arial" panose="020B0604020202020204" pitchFamily="34" charset="0"/>
                <a:ea typeface="Calibri" panose="020F0502020204030204" pitchFamily="34" charset="0"/>
                <a:cs typeface="Times New Roman" panose="02020603050405020304" pitchFamily="18" charset="0"/>
              </a:rPr>
              <a:t>Change the 90-day limit in paragraphs 3.09 and 10.01 of the collective agreement to 2 years</a:t>
            </a:r>
          </a:p>
          <a:p>
            <a:pPr lvl="0" algn="just">
              <a:lnSpc>
                <a:spcPct val="107000"/>
              </a:lnSpc>
              <a:spcAft>
                <a:spcPts val="1100"/>
              </a:spcAft>
            </a:pP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fr-CA" b="1">
                <a:effectLst/>
                <a:latin typeface="Arial" panose="020B0604020202020204" pitchFamily="34" charset="0"/>
                <a:ea typeface="Times New Roman" panose="02020603050405020304" pitchFamily="18" charset="0"/>
                <a:cs typeface="Arial" panose="020B0604020202020204" pitchFamily="34" charset="0"/>
              </a:rPr>
              <a:t>National working committee on disputes and grievances related to the health crisis</a:t>
            </a:r>
            <a:endParaRPr lang="fr-CA" b="1">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fr-CA">
                <a:effectLst/>
                <a:latin typeface="Arial" panose="020B0604020202020204" pitchFamily="34" charset="0"/>
                <a:ea typeface="Calibri" panose="020F0502020204030204" pitchFamily="34" charset="0"/>
                <a:cs typeface="Times New Roman" panose="02020603050405020304" pitchFamily="18" charset="0"/>
              </a:rPr>
              <a:t>Create a joint national working committee on the settlement of disputes and grievances related to the health crisis</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538163"/>
            <a:endParaRPr lang="fr-CA" dirty="0"/>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nvPr>
        </p:nvSpPr>
        <p:spPr/>
        <p:txBody>
          <a:bodyPr/>
          <a:lstStyle/>
          <a:p>
            <a:fld id="{18D25734-BAAB-45B8-8828-031302FAFDE5}" type="slidenum">
              <a:rPr lang="fr-CA" smtClean="0"/>
              <a:t>12</a:t>
            </a:fld>
            <a:endParaRPr lang="fr-CA" dirty="0"/>
          </a:p>
        </p:txBody>
      </p:sp>
    </p:spTree>
    <p:extLst>
      <p:ext uri="{BB962C8B-B14F-4D97-AF65-F5344CB8AC3E}">
        <p14:creationId xmlns:p14="http://schemas.microsoft.com/office/powerpoint/2010/main" val="2688112945"/>
      </p:ext>
    </p:extLst>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5">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Mental health </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120</a:t>
            </a:fld>
            <a:endParaRPr lang="fr-CA" dirty="0"/>
          </a:p>
        </p:txBody>
      </p:sp>
      <p:sp>
        <p:nvSpPr>
          <p:cNvPr id="7" name="ZoneTexte 6">
            <a:extLst>
              <a:ext uri="{FF2B5EF4-FFF2-40B4-BE49-F238E27FC236}">
                <a16:creationId xmlns:a16="http://schemas.microsoft.com/office/drawing/2014/main" id="{81A0B24B-0BE0-DE35-DA99-706DEBC33145}"/>
              </a:ext>
            </a:extLst>
          </p:cNvPr>
          <p:cNvSpPr txBox="1"/>
          <p:nvPr/>
        </p:nvSpPr>
        <p:spPr>
          <a:xfrm>
            <a:off x="1322773" y="1065320"/>
            <a:ext cx="9880846" cy="4754880"/>
          </a:xfrm>
          <a:prstGeom prst="rect">
            <a:avLst/>
          </a:prstGeom>
          <a:noFill/>
        </p:spPr>
        <p:txBody>
          <a:bodyPr wrap="square" rtlCol="0">
            <a:spAutoFit/>
          </a:bodyPr>
          <a:lstStyle/>
          <a:p>
            <a:r>
              <a:rPr lang="fr-CA" i="1">
                <a:latin typeface="Arial" panose="020B0604020202020204" pitchFamily="34" charset="0"/>
                <a:cs typeface="Arial" panose="020B0604020202020204" pitchFamily="34" charset="0"/>
              </a:rPr>
              <a:t>(cont'd)</a:t>
            </a:r>
          </a:p>
          <a:p>
            <a:endParaRPr lang="fr-CA">
              <a:latin typeface="Arial" panose="020B0604020202020204" pitchFamily="34" charset="0"/>
              <a:cs typeface="Arial" panose="020B0604020202020204" pitchFamily="34" charset="0"/>
            </a:endParaRPr>
          </a:p>
          <a:p>
            <a:r>
              <a:rPr lang="fr-CA">
                <a:latin typeface="Arial" panose="020B0604020202020204" pitchFamily="34" charset="0"/>
                <a:cs typeface="Arial" panose="020B0604020202020204" pitchFamily="34" charset="0"/>
              </a:rPr>
              <a:t>1.2.2   When the position obtained has a normal 35-hour or 36.25-hour week, the Employer may offer an employee who holds a full-time or part-time position the opportunity to permanently upgrade the normal work week for the position to 37.5 hours.</a:t>
            </a:r>
          </a:p>
          <a:p>
            <a:endParaRPr lang="fr-CA">
              <a:latin typeface="Arial" panose="020B0604020202020204" pitchFamily="34" charset="0"/>
              <a:cs typeface="Arial" panose="020B0604020202020204" pitchFamily="34" charset="0"/>
            </a:endParaRPr>
          </a:p>
          <a:p>
            <a:r>
              <a:rPr lang="fr-CA">
                <a:latin typeface="Arial" panose="020B0604020202020204" pitchFamily="34" charset="0"/>
                <a:cs typeface="Arial" panose="020B0604020202020204" pitchFamily="34" charset="0"/>
              </a:rPr>
              <a:t>The upgrading terms and conditions apply only to employees working in mental health who hold one of the following job titles: </a:t>
            </a:r>
          </a:p>
          <a:p>
            <a:endParaRPr lang="fr-CA">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Guidance counsellor (1701)</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Criminologist (1544)</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Occupational therapist (1230)</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Psycho-educator (1652)</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Clinical sexologist (1573)</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Social worker (1550)</a:t>
            </a:r>
          </a:p>
          <a:p>
            <a:endParaRPr lang="fr-CA">
              <a:latin typeface="Arial" panose="020B0604020202020204" pitchFamily="34" charset="0"/>
              <a:cs typeface="Arial" panose="020B0604020202020204" pitchFamily="34" charset="0"/>
            </a:endParaRPr>
          </a:p>
          <a:p>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420212"/>
      </p:ext>
    </p:extLst>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Mental health </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539704"/>
          </a:xfrm>
          <a:prstGeom prst="rect">
            <a:avLst/>
          </a:prstGeom>
          <a:noFill/>
        </p:spPr>
        <p:txBody>
          <a:bodyPr wrap="square">
            <a:spAutoFit/>
          </a:bodyPr>
          <a:lstStyle/>
          <a:p>
            <a:pPr algn="just"/>
            <a:r>
              <a:rPr lang="fr-CA" sz="1700" b="1">
                <a:effectLst/>
                <a:latin typeface="Arial" panose="020B0604020202020204" pitchFamily="34" charset="0"/>
                <a:ea typeface="Times New Roman" panose="02020603050405020304" pitchFamily="18" charset="0"/>
                <a:cs typeface="Arial" panose="020B0604020202020204" pitchFamily="34" charset="0"/>
              </a:rPr>
              <a:t>National inter-union committee on the provision of mental health services</a:t>
            </a:r>
          </a:p>
          <a:p>
            <a:r>
              <a:rPr lang="fr-CA" sz="1700" b="1">
                <a:effectLst/>
                <a:latin typeface="Arial" panose="020B0604020202020204" pitchFamily="34" charset="0"/>
                <a:ea typeface="Times New Roman" panose="02020603050405020304" pitchFamily="18" charset="0"/>
                <a:cs typeface="Arial" panose="020B0604020202020204" pitchFamily="34" charset="0"/>
              </a:rPr>
              <a:t> </a:t>
            </a:r>
            <a:endParaRPr lang="fr-CA" sz="1700">
              <a:effectLst/>
              <a:latin typeface="Arial" panose="020B0604020202020204" pitchFamily="34" charset="0"/>
              <a:ea typeface="Times New Roman" panose="02020603050405020304" pitchFamily="18" charset="0"/>
              <a:cs typeface="Arial" panose="020B0604020202020204" pitchFamily="34" charset="0"/>
            </a:endParaRPr>
          </a:p>
          <a:p>
            <a:r>
              <a:rPr lang="fr-CA" sz="1700">
                <a:effectLst/>
                <a:latin typeface="Arial" panose="020B0604020202020204" pitchFamily="34" charset="0"/>
                <a:ea typeface="Times New Roman" panose="02020603050405020304" pitchFamily="18" charset="0"/>
                <a:cs typeface="Arial" panose="020B0604020202020204" pitchFamily="34" charset="0"/>
              </a:rPr>
              <a:t>Mandates</a:t>
            </a:r>
          </a:p>
          <a:p>
            <a:endParaRPr lang="fr-CA" sz="170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sz="1700" u="none" strike="noStrike">
                <a:effectLst/>
                <a:latin typeface="Arial" panose="020B0604020202020204" pitchFamily="34" charset="0"/>
                <a:ea typeface="Times New Roman" panose="02020603050405020304" pitchFamily="18" charset="0"/>
                <a:cs typeface="Arial" panose="020B0604020202020204" pitchFamily="34" charset="0"/>
              </a:rPr>
              <a:t>Analyze ways of involving users' family and friends in order to optimize the delivery of mental health services and follow-up</a:t>
            </a:r>
          </a:p>
          <a:p>
            <a:pPr marL="285750" indent="-285750">
              <a:buFont typeface="Arial" panose="020B0604020202020204" pitchFamily="34" charset="0"/>
              <a:buChar char="•"/>
            </a:pPr>
            <a:r>
              <a:rPr lang="fr-CA" sz="1700" u="none" strike="noStrike">
                <a:effectLst/>
                <a:latin typeface="Arial" panose="020B0604020202020204" pitchFamily="34" charset="0"/>
                <a:ea typeface="Times New Roman" panose="02020603050405020304" pitchFamily="18" charset="0"/>
                <a:cs typeface="Arial" panose="020B0604020202020204" pitchFamily="34" charset="0"/>
              </a:rPr>
              <a:t>Analyze the effects of introducing holders of psychotherapy permits into work teams</a:t>
            </a:r>
          </a:p>
          <a:p>
            <a:pPr marL="285750" indent="-285750">
              <a:buFont typeface="Arial" panose="020B0604020202020204" pitchFamily="34" charset="0"/>
              <a:buChar char="•"/>
            </a:pPr>
            <a:r>
              <a:rPr lang="fr-CA" sz="1700" u="none" strike="noStrike">
                <a:effectLst/>
                <a:latin typeface="Arial" panose="020B0604020202020204" pitchFamily="34" charset="0"/>
                <a:ea typeface="Times New Roman" panose="02020603050405020304" pitchFamily="18" charset="0"/>
                <a:cs typeface="Arial" panose="020B0604020202020204" pitchFamily="34" charset="0"/>
              </a:rPr>
              <a:t>Identify solutions to enable the following job titles to contribute to the front-line identification of signs and symptoms associated with the most common mental disorders:</a:t>
            </a:r>
            <a:endParaRPr lang="fr-CA" sz="1700">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Human relations officer (1553)</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Guidance counsellor (1701)</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Criminologist (1544)</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Occupational therapist (1230)</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Psycho-educator (1652)</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Clinical sexologist (1573)</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Social worker (1550)</a:t>
            </a:r>
            <a:endParaRPr lang="fr-CA" sz="17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And any other relevant job title</a:t>
            </a:r>
            <a:endParaRPr lang="fr-CA" sz="17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121</a:t>
            </a:fld>
            <a:endParaRPr lang="fr-CA" dirty="0"/>
          </a:p>
        </p:txBody>
      </p:sp>
    </p:spTree>
    <p:extLst>
      <p:ext uri="{BB962C8B-B14F-4D97-AF65-F5344CB8AC3E}">
        <p14:creationId xmlns:p14="http://schemas.microsoft.com/office/powerpoint/2010/main" val="4227752426"/>
      </p:ext>
    </p:extLst>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Lawyers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1465087"/>
          </a:xfrm>
          <a:prstGeom prst="rect">
            <a:avLst/>
          </a:prstGeom>
          <a:noFill/>
        </p:spPr>
        <p:txBody>
          <a:bodyPr wrap="square">
            <a:spAutoFit/>
          </a:bodyPr>
          <a:lstStyle/>
          <a:p>
            <a:pPr algn="just">
              <a:lnSpc>
                <a:spcPct val="107000"/>
              </a:lnSpc>
              <a:spcAft>
                <a:spcPts val="800"/>
              </a:spcAft>
            </a:pPr>
            <a:endParaRPr lang="fr-CA">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7000"/>
              </a:lnSpc>
              <a:spcAft>
                <a:spcPts val="800"/>
              </a:spcAft>
              <a:buAutoNum type="arabicPeriod"/>
            </a:pPr>
            <a:r>
              <a:rPr lang="fr-CA" sz="1800">
                <a:effectLst/>
                <a:latin typeface="Arial" panose="020B0604020202020204" pitchFamily="34" charset="0"/>
                <a:ea typeface="Times New Roman" panose="02020603050405020304" pitchFamily="18" charset="0"/>
              </a:rPr>
              <a:t>Working committee for employees with the job title of lawyer</a:t>
            </a:r>
          </a:p>
          <a:p>
            <a:pPr marL="342900" indent="-342900" algn="just">
              <a:lnSpc>
                <a:spcPct val="107000"/>
              </a:lnSpc>
              <a:spcAft>
                <a:spcPts val="800"/>
              </a:spcAft>
              <a:buAutoNum type="arabicPeriod"/>
            </a:pPr>
            <a:r>
              <a:rPr lang="fr-CA" sz="1800">
                <a:effectLst/>
                <a:latin typeface="Arial" panose="020B0604020202020204" pitchFamily="34" charset="0"/>
                <a:ea typeface="Times New Roman" panose="02020603050405020304" pitchFamily="18" charset="0"/>
                <a:cs typeface="Arial" panose="020B0604020202020204" pitchFamily="34" charset="0"/>
              </a:rPr>
              <a:t>Amend Letter of Agreement #26 regarding the remuneration of employees with the job title of lawyer  </a:t>
            </a:r>
            <a:endParaRPr lang="fr-CA"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nvPr>
        </p:nvSpPr>
        <p:spPr/>
        <p:txBody>
          <a:bodyPr/>
          <a:lstStyle/>
          <a:p>
            <a:fld id="{18D25734-BAAB-45B8-8828-031302FAFDE5}" type="slidenum">
              <a:rPr lang="fr-CA" smtClean="0"/>
              <a:t>122</a:t>
            </a:fld>
            <a:endParaRPr lang="fr-CA" dirty="0"/>
          </a:p>
        </p:txBody>
      </p:sp>
    </p:spTree>
    <p:extLst>
      <p:ext uri="{BB962C8B-B14F-4D97-AF65-F5344CB8AC3E}">
        <p14:creationId xmlns:p14="http://schemas.microsoft.com/office/powerpoint/2010/main" val="3350897724"/>
      </p:ext>
    </p:extLst>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Lawyers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5" y="1215378"/>
            <a:ext cx="10717908" cy="5171354"/>
          </a:xfrm>
          <a:prstGeom prst="rect">
            <a:avLst/>
          </a:prstGeom>
          <a:noFill/>
        </p:spPr>
        <p:txBody>
          <a:bodyPr wrap="square">
            <a:spAutoFit/>
          </a:bodyPr>
          <a:lstStyle/>
          <a:p>
            <a:pPr algn="just">
              <a:lnSpc>
                <a:spcPct val="107000"/>
              </a:lnSpc>
              <a:spcAft>
                <a:spcPts val="800"/>
              </a:spcAft>
            </a:pPr>
            <a:r>
              <a:rPr lang="fr-CA" sz="1800" b="1">
                <a:effectLst/>
                <a:latin typeface="Arial" panose="020B0604020202020204" pitchFamily="34" charset="0"/>
                <a:ea typeface="Times New Roman" panose="02020603050405020304" pitchFamily="18" charset="0"/>
              </a:rPr>
              <a:t>Interunion working committee for employees with the job title of lawyer</a:t>
            </a: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The working committee's mandate is to examine the following points: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fr-CA" sz="1800">
                <a:effectLst/>
                <a:latin typeface="Arial" panose="020B0604020202020204" pitchFamily="34" charset="0"/>
                <a:ea typeface="Calibri" panose="020F0502020204030204" pitchFamily="34" charset="0"/>
                <a:cs typeface="Times New Roman" panose="02020603050405020304" pitchFamily="18" charset="0"/>
              </a:rPr>
              <a:t>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(a) Total remuneration of employees with the job title of lawyer</a:t>
            </a:r>
          </a:p>
          <a:p>
            <a:pPr lvl="0" algn="just">
              <a:lnSpc>
                <a:spcPct val="107000"/>
              </a:lnSpc>
            </a:pPr>
            <a:r>
              <a:rPr lang="fr-CA">
                <a:latin typeface="Arial" panose="020B0604020202020204" pitchFamily="34" charset="0"/>
                <a:ea typeface="Calibri" panose="020F0502020204030204" pitchFamily="34" charset="0"/>
                <a:cs typeface="Times New Roman" panose="02020603050405020304" pitchFamily="18" charset="0"/>
              </a:rPr>
              <a:t>(b) The attraction / retention situation for employees with the job title of lawyer, based on analysis of indicators, taking into account the workplace , and identifying the main characteristics</a:t>
            </a:r>
          </a:p>
          <a:p>
            <a:pPr lvl="0" algn="just">
              <a:lnSpc>
                <a:spcPct val="107000"/>
              </a:lnSpc>
            </a:pPr>
            <a:r>
              <a:rPr lang="fr-CA" sz="1800">
                <a:effectLst/>
                <a:latin typeface="Arial" panose="020B0604020202020204" pitchFamily="34" charset="0"/>
                <a:ea typeface="Calibri" panose="020F0502020204030204" pitchFamily="34" charset="0"/>
                <a:cs typeface="Times New Roman" panose="02020603050405020304" pitchFamily="18" charset="0"/>
              </a:rPr>
              <a:t>(c) The effects of the DPJ legal premium on the attraction and retention of employees with the job title of lawyer</a:t>
            </a:r>
          </a:p>
          <a:p>
            <a:pPr algn="just">
              <a:lnSpc>
                <a:spcPct val="107000"/>
              </a:lnSpc>
            </a:pPr>
            <a:r>
              <a:rPr lang="fr-CA">
                <a:effectLst/>
                <a:latin typeface="Arial" panose="020B0604020202020204" pitchFamily="34" charset="0"/>
                <a:ea typeface="Calibri" panose="020F0502020204030204" pitchFamily="34" charset="0"/>
                <a:cs typeface="Times New Roman" panose="02020603050405020304" pitchFamily="18" charset="0"/>
              </a:rPr>
              <a:t>(d) The appropriateness of extending the premium analyzed in paragraph (c) beyond its expiry date, or of eliminating or modifying it</a:t>
            </a:r>
          </a:p>
          <a:p>
            <a:pPr algn="just">
              <a:lnSpc>
                <a:spcPct val="107000"/>
              </a:lnSpc>
            </a:pPr>
            <a:r>
              <a:rPr lang="fr-CA">
                <a:latin typeface="Arial" panose="020B0604020202020204" pitchFamily="34" charset="0"/>
                <a:ea typeface="Calibri" panose="020F0502020204030204" pitchFamily="34" charset="0"/>
                <a:cs typeface="Times New Roman" panose="02020603050405020304" pitchFamily="18" charset="0"/>
              </a:rPr>
              <a:t>(e) Any other subject agreed to by the parties.</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fr-CA">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CA" sz="1800">
              <a:effectLst/>
              <a:latin typeface="Arial" panose="020B0604020202020204" pitchFamily="34" charset="0"/>
              <a:ea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nvPr>
        </p:nvSpPr>
        <p:spPr/>
        <p:txBody>
          <a:bodyPr/>
          <a:lstStyle/>
          <a:p>
            <a:fld id="{18D25734-BAAB-45B8-8828-031302FAFDE5}" type="slidenum">
              <a:rPr lang="fr-CA" smtClean="0"/>
              <a:t>123</a:t>
            </a:fld>
            <a:endParaRPr lang="fr-CA" dirty="0"/>
          </a:p>
        </p:txBody>
      </p:sp>
    </p:spTree>
    <p:extLst>
      <p:ext uri="{BB962C8B-B14F-4D97-AF65-F5344CB8AC3E}">
        <p14:creationId xmlns:p14="http://schemas.microsoft.com/office/powerpoint/2010/main" val="801535853"/>
      </p:ext>
    </p:extLst>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Lawyers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514121"/>
          </a:xfrm>
          <a:prstGeom prst="rect">
            <a:avLst/>
          </a:prstGeom>
          <a:noFill/>
        </p:spPr>
        <p:txBody>
          <a:bodyPr wrap="square">
            <a:spAutoFit/>
          </a:bodyPr>
          <a:lstStyle/>
          <a:p>
            <a:pPr algn="just">
              <a:lnSpc>
                <a:spcPct val="107000"/>
              </a:lnSpc>
              <a:spcAft>
                <a:spcPts val="800"/>
              </a:spcAft>
            </a:pPr>
            <a:r>
              <a:rPr lang="fr-CA" sz="1800" b="1">
                <a:effectLst/>
                <a:latin typeface="Arial" panose="020B0604020202020204" pitchFamily="34" charset="0"/>
                <a:ea typeface="Times New Roman" panose="02020603050405020304" pitchFamily="18" charset="0"/>
                <a:cs typeface="Arial" panose="020B0604020202020204" pitchFamily="34" charset="0"/>
              </a:rPr>
              <a:t>Amendment to Letter of Agreement #26 regarding the remuneration of employees with the job title of lawyer </a:t>
            </a:r>
            <a:r>
              <a:rPr lang="fr-CA" sz="1800" b="1">
                <a:effectLst/>
                <a:latin typeface="Arial" panose="020B0604020202020204" pitchFamily="34" charset="0"/>
                <a:ea typeface="Times New Roman" panose="02020603050405020304" pitchFamily="18" charset="0"/>
                <a:cs typeface="Times New Roman" panose="02020603050405020304" pitchFamily="18" charset="0"/>
              </a:rPr>
              <a:t> </a:t>
            </a:r>
          </a:p>
          <a:p>
            <a:pPr lvl="0" algn="just">
              <a:lnSpc>
                <a:spcPct val="107000"/>
              </a:lnSpc>
              <a:spcAft>
                <a:spcPts val="800"/>
              </a:spcAft>
            </a:pPr>
            <a:endParaRPr lang="fr-CA">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Amend Letter of Agreement #26 regarding the remuneration of employees with the job title of lawyer by adding the Youth Centre premium for employees with the job title of lawyer who hold a position in the legal department of the Direction de la protection de la jeunesse (DPJ)</a:t>
            </a: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This premium cannot be combined with the retention premium for lawyers. The more advantageous of the two premiums shall apply to an employee who meets the conditions required for payment of either premium. </a:t>
            </a: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 </a:t>
            </a: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This premium will take effect on the date on which the collective agreement comes into force, and expire on March 30, 2028.</a:t>
            </a:r>
          </a:p>
          <a:p>
            <a:pPr algn="just">
              <a:lnSpc>
                <a:spcPct val="107000"/>
              </a:lnSpc>
              <a:spcAft>
                <a:spcPts val="800"/>
              </a:spcAft>
            </a:pPr>
            <a:endParaRPr lang="fr-CA" sz="1800">
              <a:effectLst/>
              <a:latin typeface="Arial" panose="020B0604020202020204" pitchFamily="34" charset="0"/>
              <a:ea typeface="Times New Roman" panose="02020603050405020304" pitchFamily="18" charset="0"/>
            </a:endParaRPr>
          </a:p>
          <a:p>
            <a:pPr algn="just">
              <a:lnSpc>
                <a:spcPct val="107000"/>
              </a:lnSpc>
              <a:spcAft>
                <a:spcPts val="800"/>
              </a:spcAft>
            </a:pPr>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BC6CB5E-EB3F-DE01-F18F-9B8EE752765A}"/>
              </a:ext>
            </a:extLst>
          </p:cNvPr>
          <p:cNvSpPr>
            <a:spLocks noGrp="1"/>
          </p:cNvSpPr>
          <p:nvPr>
            <p:ph type="sldNum" sz="quarter" idx="12"/>
          </p:nvPr>
        </p:nvSpPr>
        <p:spPr/>
        <p:txBody>
          <a:bodyPr/>
          <a:lstStyle/>
          <a:p>
            <a:fld id="{18D25734-BAAB-45B8-8828-031302FAFDE5}" type="slidenum">
              <a:rPr lang="fr-CA" smtClean="0"/>
              <a:t>124</a:t>
            </a:fld>
            <a:endParaRPr lang="fr-CA" dirty="0"/>
          </a:p>
        </p:txBody>
      </p:sp>
    </p:spTree>
    <p:extLst>
      <p:ext uri="{BB962C8B-B14F-4D97-AF65-F5344CB8AC3E}">
        <p14:creationId xmlns:p14="http://schemas.microsoft.com/office/powerpoint/2010/main" val="3500130796"/>
      </p:ext>
    </p:extLst>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Professional orders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585323"/>
          </a:xfrm>
          <a:prstGeom prst="rect">
            <a:avLst/>
          </a:prstGeom>
          <a:noFill/>
        </p:spPr>
        <p:txBody>
          <a:bodyPr wrap="square">
            <a:spAutoFit/>
          </a:bodyPr>
          <a:lstStyle/>
          <a:p>
            <a:pPr algn="just"/>
            <a:endParaRPr lang="fr-C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Introduce a Letter of Agreement regarding reimbursement of professional order dues for Class 4 personnel </a:t>
            </a:r>
            <a:r>
              <a:rPr lang="fr-CA" sz="1800" b="1">
                <a:effectLst/>
                <a:latin typeface="Calibri" panose="020F0502020204030204" pitchFamily="34" charset="0"/>
                <a:ea typeface="Times New Roman" panose="02020603050405020304" pitchFamily="18" charset="0"/>
                <a:cs typeface="Arial" panose="020B0604020202020204" pitchFamily="34" charset="0"/>
              </a:rPr>
              <a:t> </a:t>
            </a:r>
          </a:p>
          <a:p>
            <a:pPr algn="just"/>
            <a:endParaRPr lang="fr-CA" sz="1800" b="1">
              <a:effectLst/>
              <a:latin typeface="Arial" panose="020B0604020202020204" pitchFamily="34" charset="0"/>
              <a:ea typeface="Arial" panose="020B0604020202020204" pitchFamily="34" charset="0"/>
              <a:cs typeface="Times New Roman" panose="02020603050405020304" pitchFamily="18" charset="0"/>
            </a:endParaRPr>
          </a:p>
          <a:p>
            <a:pPr algn="just"/>
            <a:r>
              <a:rPr lang="fr-CA" sz="1800">
                <a:effectLst/>
                <a:latin typeface="Arial" panose="020B0604020202020204" pitchFamily="34" charset="0"/>
                <a:ea typeface="Arial" panose="020B0604020202020204" pitchFamily="34" charset="0"/>
                <a:cs typeface="Times New Roman" panose="02020603050405020304" pitchFamily="18" charset="0"/>
              </a:rPr>
              <a:t>50% of applicable dues payable to a professional order, up to a maximum annual amount of $400, will be reimbursed, upon presentation of supporting documentation, by the employer to a Class 4 employee holding a full-time position with the number of hours listed for the job title, when membership in the professional order is a position requirement for the employee.</a:t>
            </a: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125</a:t>
            </a:fld>
            <a:endParaRPr lang="fr-CA" dirty="0"/>
          </a:p>
        </p:txBody>
      </p:sp>
    </p:spTree>
    <p:extLst>
      <p:ext uri="{BB962C8B-B14F-4D97-AF65-F5344CB8AC3E}">
        <p14:creationId xmlns:p14="http://schemas.microsoft.com/office/powerpoint/2010/main" val="1010002255"/>
      </p:ext>
    </p:extLst>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Class 4 administrative tasks</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1179719" cy="3194208"/>
          </a:xfrm>
          <a:prstGeom prst="rect">
            <a:avLst/>
          </a:prstGeom>
          <a:noFill/>
        </p:spPr>
        <p:txBody>
          <a:bodyPr wrap="square">
            <a:spAutoFit/>
          </a:bodyPr>
          <a:lstStyle/>
          <a:p>
            <a:pPr lvl="0" algn="just">
              <a:lnSpc>
                <a:spcPct val="105000"/>
              </a:lnSpc>
              <a:spcAft>
                <a:spcPts val="800"/>
              </a:spcAft>
            </a:pPr>
            <a:r>
              <a:rPr lang="fr-CA" sz="1800" b="1">
                <a:effectLst/>
                <a:latin typeface="Arial" panose="020B0604020202020204" pitchFamily="34" charset="0"/>
                <a:ea typeface="Times New Roman" panose="02020603050405020304" pitchFamily="18" charset="0"/>
                <a:cs typeface="Arial" panose="020B0604020202020204" pitchFamily="34" charset="0"/>
              </a:rPr>
              <a:t>Creation of a</a:t>
            </a:r>
            <a:r>
              <a:rPr lang="fr-CA" b="1">
                <a:latin typeface="Arial" panose="020B0604020202020204" pitchFamily="34" charset="0"/>
                <a:ea typeface="Times New Roman" panose="02020603050405020304" pitchFamily="18" charset="0"/>
                <a:cs typeface="Arial" panose="020B0604020202020204" pitchFamily="34" charset="0"/>
              </a:rPr>
              <a:t> national working </a:t>
            </a:r>
            <a:r>
              <a:rPr lang="fr-CA" sz="1800" b="1">
                <a:effectLst/>
                <a:latin typeface="Arial" panose="020B0604020202020204" pitchFamily="34" charset="0"/>
                <a:ea typeface="Times New Roman" panose="02020603050405020304" pitchFamily="18" charset="0"/>
                <a:cs typeface="Arial" panose="020B0604020202020204" pitchFamily="34" charset="0"/>
              </a:rPr>
              <a:t>committee</a:t>
            </a:r>
            <a:r>
              <a:rPr lang="fr-CA" b="1">
                <a:latin typeface="Arial" panose="020B0604020202020204" pitchFamily="34" charset="0"/>
                <a:ea typeface="Times New Roman" panose="02020603050405020304" pitchFamily="18" charset="0"/>
                <a:cs typeface="Arial" panose="020B0604020202020204" pitchFamily="34" charset="0"/>
              </a:rPr>
              <a:t> on administrative tasks for Class 4 job titles</a:t>
            </a: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Mandates</a:t>
            </a:r>
          </a:p>
          <a:p>
            <a:pPr algn="just"/>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Identify and evaluate measures implemented in the institutions to reduce time spent on paperwork and other administrative tasks</a:t>
            </a:r>
          </a:p>
          <a:p>
            <a:pPr marL="285750" indent="-285750" algn="just">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List administrative and clinical/administrative tasks performed by the employees</a:t>
            </a:r>
          </a:p>
          <a:p>
            <a:pPr marL="285750" indent="-285750" algn="just">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Collaborate in the search for ways to improve practices related to administrative and clinical/administrative tasks</a:t>
            </a:r>
            <a:endParaRPr lang="fr-CA">
              <a:latin typeface="Arial" panose="020B0604020202020204" pitchFamily="34" charset="0"/>
              <a:ea typeface="Times New Roman" panose="02020603050405020304" pitchFamily="18" charset="0"/>
              <a:cs typeface="Arial" panose="020B0604020202020204" pitchFamily="34" charset="0"/>
            </a:endParaRPr>
          </a:p>
          <a:p>
            <a:pPr algn="just"/>
            <a:endParaRPr lang="fr-CA" sz="3200">
              <a:latin typeface="Arial" panose="020B0604020202020204" pitchFamily="34" charset="0"/>
              <a:ea typeface="Times New Roman" panose="02020603050405020304" pitchFamily="18" charset="0"/>
              <a:cs typeface="Arial" panose="020B0604020202020204" pitchFamily="34" charset="0"/>
            </a:endParaRPr>
          </a:p>
          <a:p>
            <a:pPr algn="just"/>
            <a:endParaRPr lang="fr-CA"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B0714AC-B948-FB18-D713-781A1E89E562}"/>
              </a:ext>
            </a:extLst>
          </p:cNvPr>
          <p:cNvSpPr>
            <a:spLocks noGrp="1"/>
          </p:cNvSpPr>
          <p:nvPr>
            <p:ph type="sldNum" sz="quarter" idx="12"/>
          </p:nvPr>
        </p:nvSpPr>
        <p:spPr/>
        <p:txBody>
          <a:bodyPr/>
          <a:lstStyle/>
          <a:p>
            <a:fld id="{18D25734-BAAB-45B8-8828-031302FAFDE5}" type="slidenum">
              <a:rPr lang="fr-CA" smtClean="0"/>
              <a:t>126</a:t>
            </a:fld>
            <a:endParaRPr lang="fr-CA" dirty="0"/>
          </a:p>
        </p:txBody>
      </p:sp>
    </p:spTree>
    <p:extLst>
      <p:ext uri="{BB962C8B-B14F-4D97-AF65-F5344CB8AC3E}">
        <p14:creationId xmlns:p14="http://schemas.microsoft.com/office/powerpoint/2010/main" val="1441963094"/>
      </p:ext>
    </p:extLst>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Agreement on local provisions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3629327"/>
          </a:xfrm>
          <a:prstGeom prst="rect">
            <a:avLst/>
          </a:prstGeom>
          <a:noFill/>
        </p:spPr>
        <p:txBody>
          <a:bodyPr wrap="square">
            <a:spAutoFit/>
          </a:bodyPr>
          <a:lstStyle/>
          <a:p>
            <a:pPr lvl="0" algn="just">
              <a:lnSpc>
                <a:spcPct val="107000"/>
              </a:lnSpc>
            </a:pPr>
            <a:endParaRPr lang="fr-CA" b="1">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b="1">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b="1">
                <a:effectLst/>
                <a:latin typeface="Arial" panose="020B0604020202020204" pitchFamily="34" charset="0"/>
                <a:ea typeface="Calibri" panose="020F0502020204030204" pitchFamily="34" charset="0"/>
                <a:cs typeface="Arial" panose="020B0604020202020204" pitchFamily="34" charset="0"/>
              </a:rPr>
              <a:t>Definition of service (classes 1 to 3)</a:t>
            </a:r>
          </a:p>
          <a:p>
            <a:pPr lvl="0" algn="just">
              <a:lnSpc>
                <a:spcPct val="107000"/>
              </a:lnSpc>
            </a:pPr>
            <a:endParaRPr lang="fr-CA">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a:effectLst/>
                <a:latin typeface="Arial" panose="020B0604020202020204" pitchFamily="34" charset="0"/>
                <a:ea typeface="Times New Roman" panose="02020603050405020304" pitchFamily="18" charset="0"/>
                <a:cs typeface="Arial" panose="020B0604020202020204" pitchFamily="34" charset="0"/>
              </a:rPr>
              <a:t>Article 2 in the local provisions of the collective agreements of unions affiliated with the FSSS-CSN is amended to include the following paragraph on the definition of a service:</a:t>
            </a:r>
          </a:p>
          <a:p>
            <a:pPr lvl="0" algn="just">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a:effectLst/>
                <a:latin typeface="Arial" panose="020B0604020202020204" pitchFamily="34" charset="0"/>
                <a:ea typeface="Calibri" panose="020F0502020204030204" pitchFamily="34" charset="0"/>
                <a:cs typeface="Arial" panose="020B0604020202020204" pitchFamily="34" charset="0"/>
              </a:rPr>
              <a:t>“Set of specific, hierarchically organized activities constituting a distinct entity in terms of the</a:t>
            </a:r>
          </a:p>
          <a:p>
            <a:pPr lvl="0" algn="just">
              <a:lnSpc>
                <a:spcPct val="107000"/>
              </a:lnSpc>
            </a:pPr>
            <a:r>
              <a:rPr lang="fr-CA">
                <a:effectLst/>
                <a:latin typeface="Arial" panose="020B0604020202020204" pitchFamily="34" charset="0"/>
                <a:ea typeface="Calibri" panose="020F0502020204030204" pitchFamily="34" charset="0"/>
                <a:cs typeface="Arial" panose="020B0604020202020204" pitchFamily="34" charset="0"/>
              </a:rPr>
              <a:t>institution’s organizational structure, based on, among other things, the care or services provided to users, as determined by the employer.” </a:t>
            </a:r>
          </a:p>
          <a:p>
            <a:pPr lvl="0" algn="just">
              <a:lnSpc>
                <a:spcPct val="107000"/>
              </a:lnSpc>
            </a:pPr>
            <a:endParaRPr lang="fr-CA">
              <a:effectLst/>
              <a:latin typeface="Arial" panose="020B0604020202020204" pitchFamily="34" charset="0"/>
              <a:ea typeface="Times New Roman" panose="02020603050405020304" pitchFamily="18" charset="0"/>
              <a:cs typeface="Arial" panose="020B0604020202020204" pitchFamily="34" charset="0"/>
            </a:endParaRP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74EA37F-F075-CD35-03C6-7C56A72C0415}"/>
              </a:ext>
            </a:extLst>
          </p:cNvPr>
          <p:cNvSpPr>
            <a:spLocks noGrp="1"/>
          </p:cNvSpPr>
          <p:nvPr>
            <p:ph type="sldNum" sz="quarter" idx="12"/>
          </p:nvPr>
        </p:nvSpPr>
        <p:spPr/>
        <p:txBody>
          <a:bodyPr/>
          <a:lstStyle/>
          <a:p>
            <a:fld id="{18D25734-BAAB-45B8-8828-031302FAFDE5}" type="slidenum">
              <a:rPr lang="fr-CA" smtClean="0"/>
              <a:t>127</a:t>
            </a:fld>
            <a:endParaRPr lang="fr-CA" dirty="0"/>
          </a:p>
        </p:txBody>
      </p:sp>
    </p:spTree>
    <p:extLst>
      <p:ext uri="{BB962C8B-B14F-4D97-AF65-F5344CB8AC3E}">
        <p14:creationId xmlns:p14="http://schemas.microsoft.com/office/powerpoint/2010/main" val="681903889"/>
      </p:ext>
    </p:extLst>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Agreement on local provisions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4490845"/>
          </a:xfrm>
          <a:prstGeom prst="rect">
            <a:avLst/>
          </a:prstGeom>
          <a:noFill/>
        </p:spPr>
        <p:txBody>
          <a:bodyPr wrap="square">
            <a:spAutoFit/>
          </a:bodyPr>
          <a:lstStyle/>
          <a:p>
            <a:pPr lvl="0" algn="just">
              <a:lnSpc>
                <a:spcPct val="107000"/>
              </a:lnSpc>
            </a:pPr>
            <a:endParaRPr lang="fr-CA" i="1">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i="1">
                <a:effectLst/>
                <a:latin typeface="Arial" panose="020B0604020202020204" pitchFamily="34" charset="0"/>
                <a:ea typeface="Times New Roman" panose="02020603050405020304" pitchFamily="18" charset="0"/>
                <a:cs typeface="Arial" panose="020B0604020202020204" pitchFamily="34" charset="0"/>
              </a:rPr>
              <a:t>(cont.)</a:t>
            </a:r>
          </a:p>
          <a:p>
            <a:pPr lvl="0" algn="just">
              <a:lnSpc>
                <a:spcPct val="107000"/>
              </a:lnSpc>
            </a:pPr>
            <a:endParaRPr lang="fr-CA">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a:effectLst/>
                <a:latin typeface="Arial" panose="020B0604020202020204" pitchFamily="34" charset="0"/>
                <a:ea typeface="Times New Roman" panose="02020603050405020304" pitchFamily="18" charset="0"/>
                <a:cs typeface="Arial" panose="020B0604020202020204" pitchFamily="34" charset="0"/>
              </a:rPr>
              <a:t>Further, local provisions that do not allow a service to be distributed over more than one institution are amended to include the following paragraph:</a:t>
            </a:r>
          </a:p>
          <a:p>
            <a:pPr lvl="0" algn="just">
              <a:lnSpc>
                <a:spcPct val="107000"/>
              </a:lnSpc>
            </a:pPr>
            <a:endParaRPr lang="fr-CA">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a:effectLst/>
                <a:latin typeface="Arial" panose="020B0604020202020204" pitchFamily="34" charset="0"/>
                <a:ea typeface="Times New Roman" panose="02020603050405020304" pitchFamily="18" charset="0"/>
                <a:cs typeface="Arial" panose="020B0604020202020204" pitchFamily="34" charset="0"/>
              </a:rPr>
              <a:t>“The employer may create services based in more than one institution if it promotes better organization of care and services or increases the accessibility of care and services, or when the specific nature of the care and services provided by a service justifies it.” </a:t>
            </a:r>
          </a:p>
          <a:p>
            <a:pPr algn="just">
              <a:lnSpc>
                <a:spcPct val="105000"/>
              </a:lnSpc>
            </a:pPr>
            <a:r>
              <a:rPr lang="fr-CA">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05000"/>
              </a:lnSpc>
            </a:pPr>
            <a:r>
              <a:rPr lang="fr-CA">
                <a:effectLst/>
                <a:latin typeface="Arial" panose="020B0604020202020204" pitchFamily="34" charset="0"/>
                <a:ea typeface="Times New Roman" panose="02020603050405020304" pitchFamily="18" charset="0"/>
                <a:cs typeface="Arial" panose="020B0604020202020204" pitchFamily="34" charset="0"/>
              </a:rPr>
              <a:t>These amendments to the local provisions shall not have the effect of modifying or rendering inoperative the other items in Article 2 or any other local provisions of the collective agreement which do not concern the definition of a service, the number of institutions across which a service may be spread, or the territory covered by a service.</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74EA37F-F075-CD35-03C6-7C56A72C0415}"/>
              </a:ext>
            </a:extLst>
          </p:cNvPr>
          <p:cNvSpPr>
            <a:spLocks noGrp="1"/>
          </p:cNvSpPr>
          <p:nvPr>
            <p:ph type="sldNum" sz="quarter" idx="12"/>
          </p:nvPr>
        </p:nvSpPr>
        <p:spPr/>
        <p:txBody>
          <a:bodyPr/>
          <a:lstStyle/>
          <a:p>
            <a:fld id="{18D25734-BAAB-45B8-8828-031302FAFDE5}" type="slidenum">
              <a:rPr lang="fr-CA" smtClean="0"/>
              <a:t>128</a:t>
            </a:fld>
            <a:endParaRPr lang="fr-CA" dirty="0"/>
          </a:p>
        </p:txBody>
      </p:sp>
    </p:spTree>
    <p:extLst>
      <p:ext uri="{BB962C8B-B14F-4D97-AF65-F5344CB8AC3E}">
        <p14:creationId xmlns:p14="http://schemas.microsoft.com/office/powerpoint/2010/main" val="4169692640"/>
      </p:ext>
    </p:extLst>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Occupational health and safety</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2308324"/>
          </a:xfrm>
          <a:prstGeom prst="rect">
            <a:avLst/>
          </a:prstGeom>
          <a:noFill/>
        </p:spPr>
        <p:txBody>
          <a:bodyPr wrap="square">
            <a:spAutoFit/>
          </a:bodyPr>
          <a:lstStyle/>
          <a:p>
            <a:pPr algn="just"/>
            <a:endParaRPr lang="fr-CA" b="1">
              <a:effectLst/>
              <a:latin typeface="Arial" panose="020B0604020202020204" pitchFamily="34" charset="0"/>
              <a:ea typeface="Arial" panose="020B0604020202020204" pitchFamily="34" charset="0"/>
              <a:cs typeface="Arial" panose="020B0604020202020204" pitchFamily="34" charset="0"/>
            </a:endParaRPr>
          </a:p>
          <a:p>
            <a:pPr algn="just"/>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lgn="just">
              <a:buAutoNum type="arabicPeriod"/>
            </a:pPr>
            <a:r>
              <a:rPr lang="fr-CA">
                <a:effectLst/>
                <a:latin typeface="Arial" panose="020B0604020202020204" pitchFamily="34" charset="0"/>
                <a:ea typeface="Arial" panose="020B0604020202020204" pitchFamily="34" charset="0"/>
                <a:cs typeface="Arial" panose="020B0604020202020204" pitchFamily="34" charset="0"/>
              </a:rPr>
              <a:t>Creation of a national inter-union committee to monitor the prevention and participation mechanisms provided for in the </a:t>
            </a:r>
            <a:r>
              <a:rPr lang="fr-CA" i="1">
                <a:effectLst/>
                <a:latin typeface="Arial" panose="020B0604020202020204" pitchFamily="34" charset="0"/>
                <a:ea typeface="Arial" panose="020B0604020202020204" pitchFamily="34" charset="0"/>
                <a:cs typeface="Arial" panose="020B0604020202020204" pitchFamily="34" charset="0"/>
              </a:rPr>
              <a:t>Act to modernize the occupational health and safety regime </a:t>
            </a:r>
            <a:r>
              <a:rPr lang="fr-CA">
                <a:effectLst/>
                <a:latin typeface="Arial" panose="020B0604020202020204" pitchFamily="34" charset="0"/>
                <a:ea typeface="Arial" panose="020B0604020202020204" pitchFamily="34" charset="0"/>
                <a:cs typeface="Arial" panose="020B0604020202020204" pitchFamily="34" charset="0"/>
              </a:rPr>
              <a:t>with respect to health and social service institutions;</a:t>
            </a:r>
          </a:p>
          <a:p>
            <a:pPr marL="342900" indent="-342900" algn="just">
              <a:buAutoNum type="arabicPeriod"/>
            </a:pPr>
            <a:r>
              <a:rPr lang="fr-CA">
                <a:latin typeface="Arial" panose="020B0604020202020204" pitchFamily="34" charset="0"/>
                <a:ea typeface="Arial" panose="020B0604020202020204" pitchFamily="34" charset="0"/>
                <a:cs typeface="Arial" panose="020B0604020202020204" pitchFamily="34" charset="0"/>
              </a:rPr>
              <a:t>Extension of the forum on employees’ general health with a new budget.</a:t>
            </a:r>
            <a:r>
              <a:rPr lang="fr-CA">
                <a:effectLst/>
                <a:latin typeface="Arial" panose="020B0604020202020204" pitchFamily="34" charset="0"/>
                <a:ea typeface="Arial" panose="020B0604020202020204" pitchFamily="34" charset="0"/>
                <a:cs typeface="Arial" panose="020B0604020202020204" pitchFamily="34" charset="0"/>
              </a:rPr>
              <a:t> </a:t>
            </a:r>
          </a:p>
          <a:p>
            <a:pPr algn="just"/>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a:effectLst/>
                <a:latin typeface="Arial" panose="020B0604020202020204" pitchFamily="34" charset="0"/>
                <a:ea typeface="Arial" panose="020B0604020202020204" pitchFamily="34" charset="0"/>
                <a:cs typeface="Arial" panose="020B0604020202020204" pitchFamily="34" charset="0"/>
              </a:rPr>
              <a:t> </a:t>
            </a:r>
            <a:endParaRPr lang="fr-CA"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68EA41F-DBD0-6C49-45F7-8876F281B618}"/>
              </a:ext>
            </a:extLst>
          </p:cNvPr>
          <p:cNvSpPr>
            <a:spLocks noGrp="1"/>
          </p:cNvSpPr>
          <p:nvPr>
            <p:ph type="sldNum" sz="quarter" idx="12"/>
          </p:nvPr>
        </p:nvSpPr>
        <p:spPr/>
        <p:txBody>
          <a:bodyPr/>
          <a:lstStyle/>
          <a:p>
            <a:fld id="{18D25734-BAAB-45B8-8828-031302FAFDE5}" type="slidenum">
              <a:rPr lang="fr-CA" smtClean="0"/>
              <a:t>129</a:t>
            </a:fld>
            <a:endParaRPr lang="fr-CA" dirty="0"/>
          </a:p>
        </p:txBody>
      </p:sp>
    </p:spTree>
    <p:extLst>
      <p:ext uri="{BB962C8B-B14F-4D97-AF65-F5344CB8AC3E}">
        <p14:creationId xmlns:p14="http://schemas.microsoft.com/office/powerpoint/2010/main" val="26431223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059809"/>
            <a:ext cx="10717908" cy="4801314"/>
          </a:xfrm>
          <a:prstGeom prst="rect">
            <a:avLst/>
          </a:prstGeom>
          <a:noFill/>
        </p:spPr>
        <p:txBody>
          <a:bodyPr wrap="square">
            <a:spAutoFit/>
          </a:bodyPr>
          <a:lstStyle/>
          <a:p>
            <a:r>
              <a:rPr lang="fr-CA" sz="1700" b="1">
                <a:effectLst/>
                <a:latin typeface="Arial" panose="020B0604020202020204" pitchFamily="34" charset="0"/>
                <a:ea typeface="Arial" panose="020B0604020202020204" pitchFamily="34" charset="0"/>
                <a:cs typeface="Arial" panose="020B0604020202020204" pitchFamily="34" charset="0"/>
              </a:rPr>
              <a:t>Add a Letter of Agreement on self-management of work schedules</a:t>
            </a:r>
          </a:p>
          <a:p>
            <a:endParaRPr lang="fr-CA" sz="1700" b="1" kern="100">
              <a:latin typeface="Arial" panose="020B0604020202020204" pitchFamily="34" charset="0"/>
              <a:ea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700" kern="100">
                <a:effectLst/>
                <a:latin typeface="Arial" panose="020B0604020202020204" pitchFamily="34" charset="0"/>
                <a:ea typeface="Times New Roman" panose="02020603050405020304" pitchFamily="18" charset="0"/>
                <a:cs typeface="Arial" panose="020B0604020202020204" pitchFamily="34" charset="0"/>
              </a:rPr>
              <a:t>The purpose of this Letter of Agreement is to encourage employee involvement in drawing up and managing their schedules in order to improve the predictability and stability of their schedules and the continuity of care and services, while improving work-life-study balance.</a:t>
            </a:r>
          </a:p>
          <a:p>
            <a:pPr marL="171450" indent="-171450">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This is a voluntary, flexible and proactive form of shared schedule management based on the participation and empowerment of employees in planning their work schedules.</a:t>
            </a:r>
          </a:p>
          <a:p>
            <a:pPr marL="171450" indent="-171450">
              <a:buFont typeface="Arial" panose="020B0604020202020204" pitchFamily="34" charset="0"/>
              <a:buChar char="•"/>
            </a:pPr>
            <a:r>
              <a:rPr lang="fr-CA" sz="1700">
                <a:latin typeface="Arial" panose="020B0604020202020204" pitchFamily="34" charset="0"/>
                <a:ea typeface="Times New Roman" panose="02020603050405020304" pitchFamily="18" charset="0"/>
                <a:cs typeface="Arial" panose="020B0604020202020204" pitchFamily="34" charset="0"/>
              </a:rPr>
              <a:t>This approach involves measures that allow employees to participate in drawing up and changing their schedules, while taking into account the needs of other team members, of the service and of the units of care. </a:t>
            </a:r>
          </a:p>
          <a:p>
            <a:endParaRPr lang="fr-CA" sz="1700">
              <a:latin typeface="Arial" panose="020B0604020202020204" pitchFamily="34" charset="0"/>
              <a:cs typeface="Arial" panose="020B0604020202020204" pitchFamily="34" charset="0"/>
            </a:endParaRPr>
          </a:p>
          <a:p>
            <a:r>
              <a:rPr lang="fr-CA" sz="1700" u="sng">
                <a:latin typeface="Arial" panose="020B0604020202020204" pitchFamily="34" charset="0"/>
                <a:cs typeface="Arial" panose="020B0604020202020204" pitchFamily="34" charset="0"/>
              </a:rPr>
              <a:t>Team composition </a:t>
            </a:r>
          </a:p>
          <a:p>
            <a:endParaRPr lang="fr-CA"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sz="1700" kern="100">
                <a:effectLst/>
                <a:latin typeface="Arial" panose="020B0604020202020204" pitchFamily="34" charset="0"/>
                <a:ea typeface="Times New Roman" panose="02020603050405020304" pitchFamily="18" charset="0"/>
                <a:cs typeface="Arial" panose="020B0604020202020204" pitchFamily="34" charset="0"/>
              </a:rPr>
              <a:t>The process of self-management of work schedules (hereafter "self-scheduling") includes employees holding positions with the same job title. This process also includes employees with the job title who are part of the float team and part-time casual employees when they are assigned to the self-managed service or unit of care for the duration of the schedule period.</a:t>
            </a:r>
          </a:p>
          <a:p>
            <a:endParaRPr lang="fr-CA" sz="1700" kern="1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090C044-ED90-3272-6A3B-2F184400F97E}"/>
              </a:ext>
            </a:extLst>
          </p:cNvPr>
          <p:cNvSpPr>
            <a:spLocks noGrp="1"/>
          </p:cNvSpPr>
          <p:nvPr>
            <p:ph type="sldNum" sz="quarter" idx="12"/>
          </p:nvPr>
        </p:nvSpPr>
        <p:spPr/>
        <p:txBody>
          <a:bodyPr/>
          <a:lstStyle/>
          <a:p>
            <a:fld id="{18D25734-BAAB-45B8-8828-031302FAFDE5}" type="slidenum">
              <a:rPr lang="fr-CA" smtClean="0"/>
              <a:t>13</a:t>
            </a:fld>
            <a:endParaRPr lang="fr-CA" dirty="0"/>
          </a:p>
        </p:txBody>
      </p:sp>
    </p:spTree>
    <p:extLst>
      <p:ext uri="{BB962C8B-B14F-4D97-AF65-F5344CB8AC3E}">
        <p14:creationId xmlns:p14="http://schemas.microsoft.com/office/powerpoint/2010/main" val="1248432020"/>
      </p:ext>
    </p:extLst>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Workplace health and safety</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305409"/>
          </a:xfrm>
          <a:prstGeom prst="rect">
            <a:avLst/>
          </a:prstGeom>
          <a:noFill/>
        </p:spPr>
        <p:txBody>
          <a:bodyPr wrap="square">
            <a:spAutoFit/>
          </a:bodyPr>
          <a:lstStyle/>
          <a:p>
            <a:pPr algn="just"/>
            <a:r>
              <a:rPr lang="fr-CA" b="1">
                <a:effectLst/>
                <a:latin typeface="Arial" panose="020B0604020202020204" pitchFamily="34" charset="0"/>
                <a:ea typeface="Arial" panose="020B0604020202020204" pitchFamily="34" charset="0"/>
                <a:cs typeface="Arial" panose="020B0604020202020204" pitchFamily="34" charset="0"/>
              </a:rPr>
              <a:t>Creation of a national inter-union committee to monitor prevention and participation mechanisms provided for in the </a:t>
            </a:r>
            <a:r>
              <a:rPr lang="fr-CA" b="1" i="1">
                <a:effectLst/>
                <a:latin typeface="Arial" panose="020B0604020202020204" pitchFamily="34" charset="0"/>
                <a:ea typeface="Arial" panose="020B0604020202020204" pitchFamily="34" charset="0"/>
                <a:cs typeface="Arial" panose="020B0604020202020204" pitchFamily="34" charset="0"/>
              </a:rPr>
              <a:t>Act to modernize the occupational health and safety regime </a:t>
            </a:r>
            <a:r>
              <a:rPr lang="fr-CA" b="1">
                <a:effectLst/>
                <a:latin typeface="Arial" panose="020B0604020202020204" pitchFamily="34" charset="0"/>
                <a:ea typeface="Arial" panose="020B0604020202020204" pitchFamily="34" charset="0"/>
                <a:cs typeface="Arial" panose="020B0604020202020204" pitchFamily="34" charset="0"/>
              </a:rPr>
              <a:t>(AMOHSR) with respect to health and social service institutions; </a:t>
            </a:r>
          </a:p>
          <a:p>
            <a:pPr algn="just"/>
            <a:r>
              <a:rPr lang="fr-CA">
                <a:effectLst/>
                <a:latin typeface="Arial" panose="020B0604020202020204" pitchFamily="34" charset="0"/>
                <a:ea typeface="Arial" panose="020B0604020202020204" pitchFamily="34" charset="0"/>
                <a:cs typeface="Arial" panose="020B0604020202020204" pitchFamily="34" charset="0"/>
              </a:rPr>
              <a:t> </a:t>
            </a:r>
          </a:p>
          <a:p>
            <a:pPr algn="just"/>
            <a:r>
              <a:rPr lang="fr-CA">
                <a:effectLst/>
                <a:latin typeface="Arial" panose="020B0604020202020204" pitchFamily="34" charset="0"/>
                <a:ea typeface="Arial" panose="020B0604020202020204" pitchFamily="34" charset="0"/>
                <a:cs typeface="Arial" panose="020B0604020202020204" pitchFamily="34" charset="0"/>
              </a:rPr>
              <a:t>Mandates</a:t>
            </a:r>
          </a:p>
          <a:p>
            <a:pPr algn="just"/>
            <a:endParaRPr lang="fr-CA">
              <a:latin typeface="Arial" panose="020B0604020202020204" pitchFamily="34"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CA">
                <a:effectLst/>
                <a:latin typeface="Arial" panose="020B0604020202020204" pitchFamily="34" charset="0"/>
                <a:ea typeface="Arial" panose="020B0604020202020204" pitchFamily="34" charset="0"/>
                <a:cs typeface="Arial" panose="020B0604020202020204" pitchFamily="34" charset="0"/>
              </a:rPr>
              <a:t>Monitor the implementation of prevention and participation mechanisms (PPMs) under the transitional measures provided for in the AMOHSR and the </a:t>
            </a:r>
            <a:r>
              <a:rPr lang="fr-CA" i="1">
                <a:effectLst/>
                <a:latin typeface="Arial" panose="020B0604020202020204" pitchFamily="34" charset="0"/>
                <a:ea typeface="Arial" panose="020B0604020202020204" pitchFamily="34" charset="0"/>
                <a:cs typeface="Arial" panose="020B0604020202020204" pitchFamily="34" charset="0"/>
              </a:rPr>
              <a:t>Regulation respecting prevention programs</a:t>
            </a:r>
            <a:r>
              <a:rPr lang="fr-CA">
                <a:effectLst/>
                <a:latin typeface="Arial" panose="020B0604020202020204" pitchFamily="34" charset="0"/>
                <a:ea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fr-CA">
                <a:effectLst/>
                <a:latin typeface="Arial" panose="020B0604020202020204" pitchFamily="34" charset="0"/>
                <a:ea typeface="Arial" panose="020B0604020202020204" pitchFamily="34" charset="0"/>
                <a:cs typeface="Arial" panose="020B0604020202020204" pitchFamily="34" charset="0"/>
              </a:rPr>
              <a:t>Request a progress report from institutions on the implementation of PPMs and measures addressing psychosocial risks;</a:t>
            </a:r>
          </a:p>
          <a:p>
            <a:pPr marL="285750" indent="-285750" algn="just">
              <a:buFont typeface="Arial" panose="020B0604020202020204" pitchFamily="34" charset="0"/>
              <a:buChar char="•"/>
            </a:pPr>
            <a:r>
              <a:rPr lang="fr-CA">
                <a:effectLst/>
                <a:latin typeface="Arial" panose="020B0604020202020204" pitchFamily="34" charset="0"/>
                <a:ea typeface="Arial" panose="020B0604020202020204" pitchFamily="34" charset="0"/>
                <a:cs typeface="Arial" panose="020B0604020202020204" pitchFamily="34" charset="0"/>
              </a:rPr>
              <a:t>Assess progress reports received;</a:t>
            </a:r>
          </a:p>
          <a:p>
            <a:pPr marL="285750" lvl="0" indent="-285750" algn="just">
              <a:lnSpc>
                <a:spcPct val="107000"/>
              </a:lnSpc>
              <a:buFont typeface="Arial" panose="020B0604020202020204" pitchFamily="34" charset="0"/>
              <a:buChar char="•"/>
            </a:pPr>
            <a:r>
              <a:rPr lang="fr-CA">
                <a:effectLst/>
                <a:latin typeface="Arial" panose="020B0604020202020204" pitchFamily="34" charset="0"/>
                <a:ea typeface="Arial" panose="020B0604020202020204" pitchFamily="34" charset="0"/>
                <a:cs typeface="Arial" panose="020B0604020202020204" pitchFamily="34" charset="0"/>
              </a:rPr>
              <a:t>Identify PPM organizational structures that seem to show potential for enhanced efficiency and effectiveness;</a:t>
            </a:r>
          </a:p>
          <a:p>
            <a:pPr marL="285750" lvl="0" indent="-285750" algn="just">
              <a:lnSpc>
                <a:spcPct val="107000"/>
              </a:lnSpc>
              <a:buFont typeface="Arial" panose="020B0604020202020204" pitchFamily="34" charset="0"/>
              <a:buChar char="•"/>
            </a:pPr>
            <a:r>
              <a:rPr lang="fr-CA">
                <a:effectLst/>
                <a:latin typeface="Arial" panose="020B0604020202020204" pitchFamily="34" charset="0"/>
                <a:ea typeface="Arial" panose="020B0604020202020204" pitchFamily="34" charset="0"/>
                <a:cs typeface="Arial" panose="020B0604020202020204" pitchFamily="34" charset="0"/>
              </a:rPr>
              <a:t>Identify and publish best practices in prevention and participation mechanisms.</a:t>
            </a:r>
          </a:p>
          <a:p>
            <a:pPr marL="285750" indent="-285750" algn="just">
              <a:buFont typeface="Arial" panose="020B0604020202020204" pitchFamily="34" charset="0"/>
              <a:buChar char="•"/>
            </a:pPr>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68EA41F-DBD0-6C49-45F7-8876F281B618}"/>
              </a:ext>
            </a:extLst>
          </p:cNvPr>
          <p:cNvSpPr>
            <a:spLocks noGrp="1"/>
          </p:cNvSpPr>
          <p:nvPr>
            <p:ph type="sldNum" sz="quarter" idx="12"/>
          </p:nvPr>
        </p:nvSpPr>
        <p:spPr/>
        <p:txBody>
          <a:bodyPr/>
          <a:lstStyle/>
          <a:p>
            <a:fld id="{18D25734-BAAB-45B8-8828-031302FAFDE5}" type="slidenum">
              <a:rPr lang="fr-CA" smtClean="0"/>
              <a:t>130</a:t>
            </a:fld>
            <a:endParaRPr lang="fr-CA" dirty="0"/>
          </a:p>
        </p:txBody>
      </p:sp>
    </p:spTree>
    <p:extLst>
      <p:ext uri="{BB962C8B-B14F-4D97-AF65-F5344CB8AC3E}">
        <p14:creationId xmlns:p14="http://schemas.microsoft.com/office/powerpoint/2010/main" val="4027463876"/>
      </p:ext>
    </p:extLst>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Workplace health and safety</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 name="Espace réservé du numéro de diapositive 3">
            <a:extLst>
              <a:ext uri="{FF2B5EF4-FFF2-40B4-BE49-F238E27FC236}">
                <a16:creationId xmlns:a16="http://schemas.microsoft.com/office/drawing/2014/main" id="{CE8C3C11-6A11-8C43-6AA0-40386824BE40}"/>
              </a:ext>
            </a:extLst>
          </p:cNvPr>
          <p:cNvSpPr>
            <a:spLocks noGrp="1"/>
          </p:cNvSpPr>
          <p:nvPr>
            <p:ph type="sldNum" sz="quarter" idx="12"/>
          </p:nvPr>
        </p:nvSpPr>
        <p:spPr/>
        <p:txBody>
          <a:bodyPr/>
          <a:lstStyle/>
          <a:p>
            <a:fld id="{18D25734-BAAB-45B8-8828-031302FAFDE5}" type="slidenum">
              <a:rPr lang="fr-CA" smtClean="0"/>
              <a:t>131</a:t>
            </a:fld>
            <a:endParaRPr lang="fr-CA" dirty="0"/>
          </a:p>
        </p:txBody>
      </p:sp>
      <p:sp>
        <p:nvSpPr>
          <p:cNvPr id="7" name="ZoneTexte 6">
            <a:extLst>
              <a:ext uri="{FF2B5EF4-FFF2-40B4-BE49-F238E27FC236}">
                <a16:creationId xmlns:a16="http://schemas.microsoft.com/office/drawing/2014/main" id="{B21DEB72-13F4-5B20-042F-A74D94809776}"/>
              </a:ext>
            </a:extLst>
          </p:cNvPr>
          <p:cNvSpPr txBox="1"/>
          <p:nvPr/>
        </p:nvSpPr>
        <p:spPr>
          <a:xfrm>
            <a:off x="1412240" y="1127760"/>
            <a:ext cx="9682480" cy="1477328"/>
          </a:xfrm>
          <a:prstGeom prst="rect">
            <a:avLst/>
          </a:prstGeom>
          <a:noFill/>
        </p:spPr>
        <p:txBody>
          <a:bodyPr wrap="square" rtlCol="0">
            <a:spAutoFit/>
          </a:bodyPr>
          <a:lstStyle/>
          <a:p>
            <a:r>
              <a:rPr lang="fr-CA" b="1">
                <a:latin typeface="Arial" panose="020B0604020202020204" pitchFamily="34" charset="0"/>
                <a:cs typeface="Arial" panose="020B0604020202020204" pitchFamily="34" charset="0"/>
              </a:rPr>
              <a:t>Letter of Agreement #56 regarding the forum on employees’ general health</a:t>
            </a:r>
          </a:p>
          <a:p>
            <a:endParaRPr lang="fr-CA">
              <a:latin typeface="Arial" panose="020B0604020202020204" pitchFamily="34" charset="0"/>
              <a:cs typeface="Arial" panose="020B0604020202020204" pitchFamily="34" charset="0"/>
            </a:endParaRPr>
          </a:p>
          <a:p>
            <a:r>
              <a:rPr lang="fr-CA">
                <a:latin typeface="Arial" panose="020B0604020202020204" pitchFamily="34" charset="0"/>
                <a:cs typeface="Arial" panose="020B0604020202020204" pitchFamily="34" charset="0"/>
              </a:rPr>
              <a:t>The employer has allocated a budget of $3.214 million, for the duration of the collective agreement, to be used for projects arising from Letter of Agreement #56 regarding the forum on employees’ general health.</a:t>
            </a:r>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911377"/>
      </p:ext>
    </p:extLst>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Degrees or diplomas obtained outside Quebec</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425307"/>
            <a:ext cx="10717908" cy="4072525"/>
          </a:xfrm>
          <a:prstGeom prst="rect">
            <a:avLst/>
          </a:prstGeom>
          <a:noFill/>
        </p:spPr>
        <p:txBody>
          <a:bodyPr wrap="square">
            <a:spAutoFit/>
          </a:bodyPr>
          <a:lstStyle/>
          <a:p>
            <a:pPr lvl="0">
              <a:lnSpc>
                <a:spcPct val="107000"/>
              </a:lnSpc>
              <a:spcAft>
                <a:spcPts val="800"/>
              </a:spcAft>
            </a:pPr>
            <a:r>
              <a:rPr lang="fr-CA" sz="1800" b="1">
                <a:effectLst/>
                <a:latin typeface="Arial" panose="020B0604020202020204" pitchFamily="34" charset="0"/>
                <a:ea typeface="Arial" panose="020B0604020202020204" pitchFamily="34" charset="0"/>
                <a:cs typeface="Times New Roman" panose="02020603050405020304" pitchFamily="18" charset="0"/>
              </a:rPr>
              <a:t>Amendment to the general provisions of the List of Job Titles concerning degrees or diplomas obtained outside Quebec</a:t>
            </a:r>
          </a:p>
          <a:p>
            <a:pPr lvl="0">
              <a:lnSpc>
                <a:spcPct val="107000"/>
              </a:lnSpc>
              <a:spcAft>
                <a:spcPts val="800"/>
              </a:spcAft>
            </a:pPr>
            <a:endParaRPr lang="fr-CA" b="1">
              <a:latin typeface="Arial" panose="020B0604020202020204" pitchFamily="34" charset="0"/>
              <a:ea typeface="Arial" panose="020B0604020202020204" pitchFamily="34" charset="0"/>
              <a:cs typeface="Times New Roman" panose="02020603050405020304" pitchFamily="18" charset="0"/>
            </a:endParaRPr>
          </a:p>
          <a:p>
            <a:pPr lvl="0">
              <a:lnSpc>
                <a:spcPct val="107000"/>
              </a:lnSpc>
              <a:spcAft>
                <a:spcPts val="800"/>
              </a:spcAft>
            </a:pPr>
            <a:r>
              <a:rPr lang="fr-CA" sz="1800" i="1">
                <a:effectLst/>
                <a:latin typeface="Arial" panose="020B0604020202020204" pitchFamily="34" charset="0"/>
                <a:ea typeface="Arial" panose="020B0604020202020204" pitchFamily="34" charset="0"/>
                <a:cs typeface="Arial" panose="020B0604020202020204" pitchFamily="34" charset="0"/>
              </a:rPr>
              <a:t>“Notwithstanding the preceding paragraph, the competent authority for the comparative evaluation of degrees or diplomas obtained outside Quebec is the Ministère de l'Immigration, de la Francisation et de l'Intégration (MIFI), subject to the requirements of certain professions, specifically competence certificates, permits or membership in a professional order</a:t>
            </a:r>
            <a:r>
              <a:rPr lang="fr-CA" sz="1800">
                <a:effectLst/>
                <a:latin typeface="Arial" panose="020B0604020202020204" pitchFamily="34" charset="0"/>
                <a:ea typeface="Arial" panose="020B0604020202020204" pitchFamily="34" charset="0"/>
                <a:cs typeface="Arial" panose="020B0604020202020204" pitchFamily="34" charset="0"/>
              </a:rPr>
              <a:t>.”</a:t>
            </a:r>
            <a:r>
              <a:rPr lang="fr-CA" sz="1800" i="1">
                <a:effectLst/>
                <a:latin typeface="Arial" panose="020B0604020202020204" pitchFamily="34" charset="0"/>
                <a:ea typeface="Arial" panose="020B0604020202020204" pitchFamily="34" charset="0"/>
                <a:cs typeface="Arial" panose="020B0604020202020204" pitchFamily="34" charset="0"/>
              </a:rPr>
              <a:t> </a:t>
            </a:r>
          </a:p>
          <a:p>
            <a:pPr lvl="0">
              <a:lnSpc>
                <a:spcPct val="107000"/>
              </a:lnSpc>
              <a:spcAft>
                <a:spcPts val="800"/>
              </a:spcAft>
            </a:pPr>
            <a:endParaRPr lang="fr-CA" sz="1800">
              <a:effectLst/>
              <a:latin typeface="Arial" panose="020B0604020202020204" pitchFamily="34" charset="0"/>
              <a:ea typeface="Arial" panose="020B0604020202020204" pitchFamily="34" charset="0"/>
              <a:cs typeface="Times New Roman" panose="02020603050405020304" pitchFamily="18" charset="0"/>
            </a:endParaRPr>
          </a:p>
          <a:p>
            <a:pPr lvl="0">
              <a:lnSpc>
                <a:spcPct val="107000"/>
              </a:lnSpc>
              <a:spcAft>
                <a:spcPts val="800"/>
              </a:spcAft>
            </a:pPr>
            <a:r>
              <a:rPr lang="fr-CA" sz="1800">
                <a:effectLst/>
              </a:rPr>
              <a:t>The </a:t>
            </a:r>
            <a:r>
              <a:rPr lang="fr-CA" sz="1800">
                <a:effectLst/>
                <a:latin typeface="Arial" panose="020B0604020202020204" pitchFamily="34" charset="0"/>
                <a:ea typeface="Arial" panose="020B0604020202020204" pitchFamily="34" charset="0"/>
                <a:cs typeface="Arial" panose="020B0604020202020204" pitchFamily="34" charset="0"/>
              </a:rPr>
              <a:t>MSSS must secure the agreement of the other union organizations covered by the List of Job Titles, job descriptions and salary rates and scales for the health and social services network.</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nvPr>
        </p:nvSpPr>
        <p:spPr/>
        <p:txBody>
          <a:bodyPr/>
          <a:lstStyle/>
          <a:p>
            <a:fld id="{18D25734-BAAB-45B8-8828-031302FAFDE5}" type="slidenum">
              <a:rPr lang="fr-CA" smtClean="0"/>
              <a:t>132</a:t>
            </a:fld>
            <a:endParaRPr lang="fr-CA" dirty="0"/>
          </a:p>
        </p:txBody>
      </p:sp>
    </p:spTree>
    <p:extLst>
      <p:ext uri="{BB962C8B-B14F-4D97-AF65-F5344CB8AC3E}">
        <p14:creationId xmlns:p14="http://schemas.microsoft.com/office/powerpoint/2010/main" val="4232298735"/>
      </p:ext>
    </p:extLst>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Student status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9701" y="1198824"/>
            <a:ext cx="11126379" cy="3487621"/>
          </a:xfrm>
          <a:prstGeom prst="rect">
            <a:avLst/>
          </a:prstGeom>
          <a:noFill/>
        </p:spPr>
        <p:txBody>
          <a:bodyPr wrap="square">
            <a:spAutoFit/>
          </a:bodyPr>
          <a:lstStyle/>
          <a:p>
            <a:pPr algn="just"/>
            <a:r>
              <a:rPr lang="fr-CA" sz="1800" b="1">
                <a:effectLst/>
                <a:latin typeface="Arial" panose="020B0604020202020204" pitchFamily="34" charset="0"/>
                <a:ea typeface="Times New Roman" panose="02020603050405020304" pitchFamily="18" charset="0"/>
                <a:cs typeface="Arial" panose="020B0604020202020204" pitchFamily="34" charset="0"/>
              </a:rPr>
              <a:t>Creation of a </a:t>
            </a:r>
            <a:r>
              <a:rPr lang="fr-CA" sz="1800" b="1">
                <a:latin typeface="Arial" panose="020B0604020202020204" pitchFamily="34" charset="0"/>
                <a:ea typeface="Times New Roman" panose="02020603050405020304" pitchFamily="18" charset="0"/>
                <a:cs typeface="Arial" panose="020B0604020202020204" pitchFamily="34" charset="0"/>
              </a:rPr>
              <a:t>national working </a:t>
            </a:r>
            <a:r>
              <a:rPr lang="fr-CA" sz="1800" b="1">
                <a:effectLst/>
                <a:latin typeface="Arial" panose="020B0604020202020204" pitchFamily="34" charset="0"/>
                <a:ea typeface="Times New Roman" panose="02020603050405020304" pitchFamily="18" charset="0"/>
                <a:cs typeface="Arial" panose="020B0604020202020204" pitchFamily="34" charset="0"/>
              </a:rPr>
              <a:t>committee </a:t>
            </a:r>
            <a:r>
              <a:rPr lang="fr-CA" sz="1800" b="1">
                <a:latin typeface="Arial" panose="020B0604020202020204" pitchFamily="34" charset="0"/>
                <a:ea typeface="Times New Roman" panose="02020603050405020304" pitchFamily="18" charset="0"/>
                <a:cs typeface="Arial" panose="020B0604020202020204" pitchFamily="34" charset="0"/>
              </a:rPr>
              <a:t>on the introduction of employees with student status</a:t>
            </a:r>
          </a:p>
          <a:p>
            <a:pPr algn="just"/>
            <a:r>
              <a:rPr lang="fr-CA" sz="1800" b="1">
                <a:effectLst/>
                <a:latin typeface="Arial" panose="020B0604020202020204" pitchFamily="34" charset="0"/>
                <a:ea typeface="Times New Roman" panose="02020603050405020304" pitchFamily="18" charset="0"/>
                <a:cs typeface="Arial" panose="020B0604020202020204" pitchFamily="34" charset="0"/>
              </a:rPr>
              <a:t> </a:t>
            </a:r>
            <a:r>
              <a:rPr lang="fr-CA" sz="1800">
                <a:effectLst/>
                <a:latin typeface="Arial" panose="020B0604020202020204" pitchFamily="34" charset="0"/>
                <a:ea typeface="Times New Roman" panose="02020603050405020304" pitchFamily="18" charset="0"/>
                <a:cs typeface="Arial" panose="020B0604020202020204" pitchFamily="34" charset="0"/>
              </a:rPr>
              <a:t> </a:t>
            </a:r>
          </a:p>
          <a:p>
            <a:pPr marL="285750" lvl="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Agree on pilot projects for integrating students</a:t>
            </a:r>
          </a:p>
          <a:p>
            <a:pPr marL="285750" lvl="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Identify target job titles for pilot projects</a:t>
            </a:r>
          </a:p>
          <a:p>
            <a:pPr marL="285750" lvl="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Pursue discussions on terms and conditions applicable to student employees</a:t>
            </a:r>
          </a:p>
          <a:p>
            <a:pPr marL="285750" lvl="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Study the current presence and contribution of students in the network, and identify ways to maximize this contribution</a:t>
            </a:r>
          </a:p>
          <a:p>
            <a:pPr marL="285750" lvl="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Establish workforce indicators, including retention rate, number of projects implemented, years of education of student employees, satisfaction rate and retention rate</a:t>
            </a:r>
          </a:p>
          <a:p>
            <a:pPr marL="285750" indent="-285750" algn="just">
              <a:lnSpc>
                <a:spcPct val="106000"/>
              </a:lnSpc>
              <a:buFont typeface="Arial" panose="020B0604020202020204" pitchFamily="34" charset="0"/>
              <a:buChar char="•"/>
            </a:pPr>
            <a:r>
              <a:rPr lang="fr-CA" sz="1800">
                <a:effectLst/>
                <a:latin typeface="Arial" panose="020B0604020202020204" pitchFamily="34" charset="0"/>
                <a:ea typeface="Calibri" panose="020F0502020204030204" pitchFamily="34" charset="0"/>
                <a:cs typeface="Arial" panose="020B0604020202020204" pitchFamily="34" charset="0"/>
              </a:rPr>
              <a:t>Analyse the effects of the pilot projects on the basis of indicators previously determined by the committee</a:t>
            </a:r>
          </a:p>
          <a:p>
            <a:endParaRPr lang="fr-CA" sz="3200" dirty="0"/>
          </a:p>
        </p:txBody>
      </p:sp>
      <p:sp>
        <p:nvSpPr>
          <p:cNvPr id="4" name="Espace réservé du numéro de diapositive 3">
            <a:extLst>
              <a:ext uri="{FF2B5EF4-FFF2-40B4-BE49-F238E27FC236}">
                <a16:creationId xmlns:a16="http://schemas.microsoft.com/office/drawing/2014/main" id="{6A837191-94A0-5B0A-427C-3283BB247CC3}"/>
              </a:ext>
            </a:extLst>
          </p:cNvPr>
          <p:cNvSpPr>
            <a:spLocks noGrp="1"/>
          </p:cNvSpPr>
          <p:nvPr>
            <p:ph type="sldNum" sz="quarter" idx="12"/>
          </p:nvPr>
        </p:nvSpPr>
        <p:spPr/>
        <p:txBody>
          <a:bodyPr/>
          <a:lstStyle/>
          <a:p>
            <a:fld id="{18D25734-BAAB-45B8-8828-031302FAFDE5}" type="slidenum">
              <a:rPr lang="fr-CA" smtClean="0"/>
              <a:t>133</a:t>
            </a:fld>
            <a:endParaRPr lang="fr-CA" dirty="0"/>
          </a:p>
        </p:txBody>
      </p:sp>
    </p:spTree>
    <p:extLst>
      <p:ext uri="{BB962C8B-B14F-4D97-AF65-F5344CB8AC3E}">
        <p14:creationId xmlns:p14="http://schemas.microsoft.com/office/powerpoint/2010/main" val="2074415442"/>
      </p:ext>
    </p:extLst>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a:t>Integrating employees from Indigenous communities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049649"/>
            <a:ext cx="10717908" cy="2852832"/>
          </a:xfrm>
          <a:prstGeom prst="rect">
            <a:avLst/>
          </a:prstGeom>
          <a:noFill/>
        </p:spPr>
        <p:txBody>
          <a:bodyPr wrap="square">
            <a:spAutoFit/>
          </a:bodyPr>
          <a:lstStyle/>
          <a:p>
            <a:pPr lvl="0" algn="just">
              <a:lnSpc>
                <a:spcPct val="107000"/>
              </a:lnSpc>
              <a:spcAft>
                <a:spcPts val="1100"/>
              </a:spcAft>
            </a:pPr>
            <a:r>
              <a:rPr lang="fr-CA" b="1">
                <a:effectLst/>
                <a:latin typeface="Arial" panose="020B0604020202020204" pitchFamily="34" charset="0"/>
                <a:ea typeface="Times New Roman" panose="02020603050405020304" pitchFamily="18" charset="0"/>
                <a:cs typeface="Arial" panose="020B0604020202020204" pitchFamily="34" charset="0"/>
              </a:rPr>
              <a:t>Creation of a </a:t>
            </a:r>
            <a:r>
              <a:rPr lang="fr-CA" b="1">
                <a:latin typeface="Arial" panose="020B0604020202020204" pitchFamily="34" charset="0"/>
                <a:ea typeface="Times New Roman" panose="02020603050405020304" pitchFamily="18" charset="0"/>
                <a:cs typeface="Arial" panose="020B0604020202020204" pitchFamily="34" charset="0"/>
              </a:rPr>
              <a:t>national working </a:t>
            </a:r>
            <a:r>
              <a:rPr lang="fr-CA" b="1">
                <a:effectLst/>
                <a:latin typeface="Arial" panose="020B0604020202020204" pitchFamily="34" charset="0"/>
                <a:ea typeface="Times New Roman" panose="02020603050405020304" pitchFamily="18" charset="0"/>
                <a:cs typeface="Arial" panose="020B0604020202020204" pitchFamily="34" charset="0"/>
              </a:rPr>
              <a:t>committee </a:t>
            </a:r>
            <a:r>
              <a:rPr lang="fr-CA" b="1">
                <a:latin typeface="Arial" panose="020B0604020202020204" pitchFamily="34" charset="0"/>
                <a:ea typeface="Times New Roman" panose="02020603050405020304" pitchFamily="18" charset="0"/>
                <a:cs typeface="Arial" panose="020B0604020202020204" pitchFamily="34" charset="0"/>
              </a:rPr>
              <a:t>on the integration of employees from Indigenous communities</a:t>
            </a:r>
          </a:p>
          <a:p>
            <a:pPr lvl="0" algn="just">
              <a:lnSpc>
                <a:spcPct val="107000"/>
              </a:lnSpc>
              <a:spcAft>
                <a:spcPts val="1100"/>
              </a:spcAft>
            </a:pPr>
            <a:r>
              <a:rPr lang="fr-CA">
                <a:effectLst/>
                <a:latin typeface="Arial" panose="020B0604020202020204" pitchFamily="34" charset="0"/>
                <a:ea typeface="Calibri" panose="020F0502020204030204" pitchFamily="34" charset="0"/>
                <a:cs typeface="Arial" panose="020B0604020202020204" pitchFamily="34" charset="0"/>
              </a:rPr>
              <a:t>Mandates</a:t>
            </a:r>
          </a:p>
          <a:p>
            <a:pPr marL="342900" lvl="0" indent="-342900" algn="just">
              <a:lnSpc>
                <a:spcPct val="107000"/>
              </a:lnSpc>
              <a:spcAft>
                <a:spcPts val="1100"/>
              </a:spcAft>
              <a:buFont typeface="+mj-lt"/>
              <a:buAutoNum type="alphaLcParenR"/>
            </a:pPr>
            <a:r>
              <a:rPr lang="fr-CA">
                <a:effectLst/>
                <a:latin typeface="Arial" panose="020B0604020202020204" pitchFamily="34" charset="0"/>
                <a:ea typeface="Calibri" panose="020F0502020204030204" pitchFamily="34" charset="0"/>
                <a:cs typeface="Arial" panose="020B0604020202020204" pitchFamily="34" charset="0"/>
              </a:rPr>
              <a:t>Cultural issues related to the integration of employees from Indigenous communities</a:t>
            </a:r>
          </a:p>
          <a:p>
            <a:pPr marL="342900" lvl="0" indent="-342900" algn="just">
              <a:lnSpc>
                <a:spcPct val="107000"/>
              </a:lnSpc>
              <a:spcAft>
                <a:spcPts val="1100"/>
              </a:spcAft>
              <a:buFont typeface="+mj-lt"/>
              <a:buAutoNum type="alphaLcParenR"/>
            </a:pPr>
            <a:r>
              <a:rPr lang="fr-CA">
                <a:effectLst/>
                <a:latin typeface="Arial" panose="020B0604020202020204" pitchFamily="34" charset="0"/>
                <a:ea typeface="Calibri" panose="020F0502020204030204" pitchFamily="34" charset="0"/>
                <a:cs typeface="Arial" panose="020B0604020202020204" pitchFamily="34" charset="0"/>
              </a:rPr>
              <a:t>Issues related to remuneration and access to certain job titles</a:t>
            </a:r>
          </a:p>
          <a:p>
            <a:pPr marL="342900" lvl="0" indent="-342900" algn="just">
              <a:lnSpc>
                <a:spcPct val="107000"/>
              </a:lnSpc>
              <a:spcAft>
                <a:spcPts val="1100"/>
              </a:spcAft>
              <a:buFont typeface="+mj-lt"/>
              <a:buAutoNum type="alphaLcParenR"/>
            </a:pPr>
            <a:r>
              <a:rPr lang="fr-CA">
                <a:effectLst/>
                <a:latin typeface="Arial" panose="020B0604020202020204" pitchFamily="34" charset="0"/>
                <a:ea typeface="Calibri" panose="020F0502020204030204" pitchFamily="34" charset="0"/>
                <a:cs typeface="Arial" panose="020B0604020202020204" pitchFamily="34" charset="0"/>
              </a:rPr>
              <a:t>Measures to attract and integrate employees from Indigenous communities</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E2585C13-1B13-FE02-5D10-900053568CCE}"/>
              </a:ext>
            </a:extLst>
          </p:cNvPr>
          <p:cNvSpPr>
            <a:spLocks noGrp="1"/>
          </p:cNvSpPr>
          <p:nvPr>
            <p:ph type="sldNum" sz="quarter" idx="12"/>
          </p:nvPr>
        </p:nvSpPr>
        <p:spPr/>
        <p:txBody>
          <a:bodyPr/>
          <a:lstStyle/>
          <a:p>
            <a:fld id="{18D25734-BAAB-45B8-8828-031302FAFDE5}" type="slidenum">
              <a:rPr lang="fr-CA" smtClean="0"/>
              <a:t>134</a:t>
            </a:fld>
            <a:endParaRPr lang="fr-CA" dirty="0"/>
          </a:p>
        </p:txBody>
      </p:sp>
    </p:spTree>
    <p:extLst>
      <p:ext uri="{BB962C8B-B14F-4D97-AF65-F5344CB8AC3E}">
        <p14:creationId xmlns:p14="http://schemas.microsoft.com/office/powerpoint/2010/main" val="700277025"/>
      </p:ext>
    </p:extLst>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a:t>Agence Santé Québec and adoption of Bill 15</a:t>
            </a:r>
            <a:endParaRPr lang="fr-CA" sz="28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632422"/>
          </a:xfrm>
          <a:prstGeom prst="rect">
            <a:avLst/>
          </a:prstGeom>
          <a:noFill/>
        </p:spPr>
        <p:txBody>
          <a:bodyPr wrap="square">
            <a:spAutoFit/>
          </a:bodyPr>
          <a:lstStyle/>
          <a:p>
            <a:pPr marL="41910">
              <a:lnSpc>
                <a:spcPct val="107000"/>
              </a:lnSpc>
              <a:spcAft>
                <a:spcPts val="800"/>
              </a:spcAft>
            </a:pPr>
            <a:r>
              <a:rPr lang="fr-CA" sz="1800" b="1">
                <a:effectLst/>
                <a:latin typeface="Arial" panose="020B0604020202020204" pitchFamily="34" charset="0"/>
                <a:ea typeface="Times New Roman" panose="02020603050405020304" pitchFamily="18" charset="0"/>
              </a:rPr>
              <a:t>Creation of a</a:t>
            </a:r>
            <a:r>
              <a:rPr lang="fr-CA" b="1">
                <a:latin typeface="Arial" panose="020B0604020202020204" pitchFamily="34" charset="0"/>
                <a:ea typeface="Times New Roman" panose="02020603050405020304" pitchFamily="18" charset="0"/>
              </a:rPr>
              <a:t> national working </a:t>
            </a:r>
            <a:r>
              <a:rPr lang="fr-CA" sz="1800" b="1">
                <a:effectLst/>
                <a:latin typeface="Arial" panose="020B0604020202020204" pitchFamily="34" charset="0"/>
                <a:ea typeface="Times New Roman" panose="02020603050405020304" pitchFamily="18" charset="0"/>
              </a:rPr>
              <a:t>committee</a:t>
            </a:r>
            <a:r>
              <a:rPr lang="fr-CA" b="1">
                <a:latin typeface="Arial" panose="020B0604020202020204" pitchFamily="34" charset="0"/>
                <a:ea typeface="Times New Roman" panose="02020603050405020304" pitchFamily="18" charset="0"/>
              </a:rPr>
              <a:t> to update the national collective agreement in response to the creation of Agence Santé Québec and adoption of Bill 15</a:t>
            </a:r>
          </a:p>
          <a:p>
            <a:pPr marL="41910">
              <a:lnSpc>
                <a:spcPct val="107000"/>
              </a:lnSpc>
              <a:spcAft>
                <a:spcPts val="800"/>
              </a:spcAft>
            </a:pPr>
            <a:endParaRPr lang="fr-CA">
              <a:effectLst/>
              <a:latin typeface="Arial" panose="020B0604020202020204" pitchFamily="34" charset="0"/>
              <a:ea typeface="Arial" panose="020B0604020202020204" pitchFamily="34" charset="0"/>
              <a:cs typeface="Arial" panose="020B0604020202020204" pitchFamily="34" charset="0"/>
            </a:endParaRPr>
          </a:p>
          <a:p>
            <a:pPr marL="41910">
              <a:lnSpc>
                <a:spcPct val="107000"/>
              </a:lnSpc>
              <a:spcAft>
                <a:spcPts val="800"/>
              </a:spcAft>
            </a:pPr>
            <a:r>
              <a:rPr lang="fr-CA">
                <a:effectLst/>
                <a:latin typeface="Arial" panose="020B0604020202020204" pitchFamily="34" charset="0"/>
                <a:ea typeface="Arial" panose="020B0604020202020204" pitchFamily="34" charset="0"/>
                <a:cs typeface="Arial" panose="020B0604020202020204" pitchFamily="34" charset="0"/>
              </a:rPr>
              <a:t>Update the collective agreement and make all necessary changes for consistency in response to the creation of Agence Santé Québec and the adoption of Bill 15, including with regard to the following subjects:</a:t>
            </a:r>
          </a:p>
          <a:p>
            <a:pPr marL="1143000" lvl="2" indent="-228600" algn="just">
              <a:lnSpc>
                <a:spcPct val="107000"/>
              </a:lnSpc>
              <a:buFont typeface="+mj-lt"/>
              <a:buAutoNum type="romanLcPeriod"/>
            </a:pPr>
            <a:r>
              <a:rPr lang="fr-CA">
                <a:effectLst/>
                <a:latin typeface="Arial" panose="020B0604020202020204" pitchFamily="34" charset="0"/>
                <a:ea typeface="Arial" panose="020B0604020202020204" pitchFamily="34" charset="0"/>
                <a:cs typeface="Arial" panose="020B0604020202020204" pitchFamily="34" charset="0"/>
              </a:rPr>
              <a:t>Seniority (Article 12), including the question of seniority for employees of institutions not merged into Santé Québec</a:t>
            </a:r>
          </a:p>
          <a:p>
            <a:pPr marL="1143000" lvl="2" indent="-228600" algn="just">
              <a:lnSpc>
                <a:spcPct val="107000"/>
              </a:lnSpc>
              <a:buFont typeface="+mj-lt"/>
              <a:buAutoNum type="romanLcPeriod"/>
            </a:pPr>
            <a:r>
              <a:rPr lang="fr-CA">
                <a:effectLst/>
                <a:latin typeface="Arial" panose="020B0604020202020204" pitchFamily="34" charset="0"/>
                <a:ea typeface="Arial" panose="020B0604020202020204" pitchFamily="34" charset="0"/>
                <a:cs typeface="Arial" panose="020B0604020202020204" pitchFamily="34" charset="0"/>
              </a:rPr>
              <a:t> Layoff procedure (Article 14)</a:t>
            </a:r>
          </a:p>
          <a:p>
            <a:pPr marL="1143000" lvl="2" indent="-228600" algn="just">
              <a:lnSpc>
                <a:spcPct val="107000"/>
              </a:lnSpc>
              <a:buFont typeface="+mj-lt"/>
              <a:buAutoNum type="romanLcPeriod"/>
            </a:pPr>
            <a:r>
              <a:rPr lang="fr-CA">
                <a:effectLst/>
                <a:latin typeface="Arial" panose="020B0604020202020204" pitchFamily="34" charset="0"/>
                <a:ea typeface="Arial" panose="020B0604020202020204" pitchFamily="34" charset="0"/>
                <a:cs typeface="Arial" panose="020B0604020202020204" pitchFamily="34" charset="0"/>
              </a:rPr>
              <a:t> Job security (Article 15)</a:t>
            </a:r>
          </a:p>
          <a:p>
            <a:pPr marL="1143000" lvl="2" indent="-228600" algn="just">
              <a:lnSpc>
                <a:spcPct val="107000"/>
              </a:lnSpc>
              <a:buFont typeface="+mj-lt"/>
              <a:buAutoNum type="romanLcPeriod"/>
            </a:pPr>
            <a:r>
              <a:rPr lang="fr-CA">
                <a:effectLst/>
                <a:latin typeface="Arial" panose="020B0604020202020204" pitchFamily="34" charset="0"/>
                <a:ea typeface="Arial" panose="020B0604020202020204" pitchFamily="34" charset="0"/>
                <a:cs typeface="Arial" panose="020B0604020202020204" pitchFamily="34" charset="0"/>
              </a:rPr>
              <a:t> Leave for union work (Article 7)</a:t>
            </a:r>
          </a:p>
          <a:p>
            <a:pPr marL="1143000" lvl="2" indent="-228600" algn="just">
              <a:lnSpc>
                <a:spcPct val="107000"/>
              </a:lnSpc>
              <a:buFont typeface="+mj-lt"/>
              <a:buAutoNum type="romanLcPeriod"/>
            </a:pPr>
            <a:r>
              <a:rPr lang="fr-CA">
                <a:effectLst/>
                <a:latin typeface="Arial" panose="020B0604020202020204" pitchFamily="34" charset="0"/>
                <a:ea typeface="Arial" panose="020B0604020202020204" pitchFamily="34" charset="0"/>
                <a:cs typeface="Arial" panose="020B0604020202020204" pitchFamily="34" charset="0"/>
              </a:rPr>
              <a:t> Regional disparities (Appendix H)</a:t>
            </a:r>
          </a:p>
          <a:p>
            <a:pPr marL="1371600" algn="just">
              <a:lnSpc>
                <a:spcPct val="107000"/>
              </a:lnSpc>
              <a:spcAft>
                <a:spcPts val="800"/>
              </a:spcAft>
            </a:pPr>
            <a:r>
              <a:rPr lang="fr-CA">
                <a:effectLst/>
                <a:latin typeface="Arial" panose="020B0604020202020204" pitchFamily="34" charset="0"/>
                <a:ea typeface="Arial" panose="020B0604020202020204" pitchFamily="34" charset="0"/>
                <a:cs typeface="Arial" panose="020B0604020202020204" pitchFamily="34" charset="0"/>
              </a:rPr>
              <a:t> </a:t>
            </a:r>
          </a:p>
          <a:p>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17A6D6F-D9E9-2EDF-8C87-4F87597ACF92}"/>
              </a:ext>
            </a:extLst>
          </p:cNvPr>
          <p:cNvSpPr>
            <a:spLocks noGrp="1"/>
          </p:cNvSpPr>
          <p:nvPr>
            <p:ph type="sldNum" sz="quarter" idx="12"/>
          </p:nvPr>
        </p:nvSpPr>
        <p:spPr/>
        <p:txBody>
          <a:bodyPr/>
          <a:lstStyle/>
          <a:p>
            <a:fld id="{18D25734-BAAB-45B8-8828-031302FAFDE5}" type="slidenum">
              <a:rPr lang="fr-CA" smtClean="0"/>
              <a:t>135</a:t>
            </a:fld>
            <a:endParaRPr lang="fr-CA" dirty="0"/>
          </a:p>
        </p:txBody>
      </p:sp>
    </p:spTree>
    <p:extLst>
      <p:ext uri="{BB962C8B-B14F-4D97-AF65-F5344CB8AC3E}">
        <p14:creationId xmlns:p14="http://schemas.microsoft.com/office/powerpoint/2010/main" val="4006419160"/>
      </p:ext>
    </p:extLst>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Tow clauses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57532" y="856609"/>
            <a:ext cx="10717908" cy="2031325"/>
          </a:xfrm>
          <a:prstGeom prst="rect">
            <a:avLst/>
          </a:prstGeom>
          <a:noFill/>
        </p:spPr>
        <p:txBody>
          <a:bodyPr wrap="square">
            <a:spAutoFit/>
          </a:bodyPr>
          <a:lstStyle/>
          <a:p>
            <a:pPr algn="just"/>
            <a:endParaRPr lang="fr-CA">
              <a:latin typeface="Arial" panose="020B0604020202020204" pitchFamily="34" charset="0"/>
              <a:ea typeface="Arial" panose="020B0604020202020204" pitchFamily="34" charset="0"/>
              <a:cs typeface="Arial" panose="020B0604020202020204" pitchFamily="34" charset="0"/>
            </a:endParaRPr>
          </a:p>
          <a:p>
            <a:pPr algn="just"/>
            <a:endParaRPr lang="fr-CA" b="1">
              <a:effectLst/>
              <a:latin typeface="Arial" panose="020B0604020202020204" pitchFamily="34" charset="0"/>
              <a:ea typeface="Arial" panose="020B0604020202020204" pitchFamily="34" charset="0"/>
              <a:cs typeface="Arial" panose="020B0604020202020204" pitchFamily="34" charset="0"/>
            </a:endParaRPr>
          </a:p>
          <a:p>
            <a:pPr algn="just"/>
            <a:endParaRPr lang="fr-CA">
              <a:latin typeface="Arial" panose="020B0604020202020204" pitchFamily="34" charset="0"/>
              <a:ea typeface="Arial" panose="020B0604020202020204" pitchFamily="34" charset="0"/>
              <a:cs typeface="Arial" panose="020B0604020202020204" pitchFamily="34" charset="0"/>
            </a:endParaRPr>
          </a:p>
          <a:p>
            <a:pPr algn="just"/>
            <a:r>
              <a:rPr lang="fr-CA">
                <a:effectLst/>
                <a:latin typeface="Arial" panose="020B0604020202020204" pitchFamily="34" charset="0"/>
                <a:ea typeface="Arial" panose="020B0604020202020204" pitchFamily="34" charset="0"/>
                <a:cs typeface="Arial" panose="020B0604020202020204" pitchFamily="34" charset="0"/>
              </a:rPr>
              <a:t>In the event that remuneration improvements are granted to other union organizations in the health and social services system, these same improvements will apply, for the same job titles and under the same conditions, provided that any concessions made in exchange are agreed to by the FSSS-CSN.</a:t>
            </a:r>
          </a:p>
          <a:p>
            <a:pPr algn="just"/>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430C9C8-D251-82E6-691B-324951EB1892}"/>
              </a:ext>
            </a:extLst>
          </p:cNvPr>
          <p:cNvSpPr>
            <a:spLocks noGrp="1"/>
          </p:cNvSpPr>
          <p:nvPr>
            <p:ph type="sldNum" sz="quarter" idx="12"/>
          </p:nvPr>
        </p:nvSpPr>
        <p:spPr/>
        <p:txBody>
          <a:bodyPr/>
          <a:lstStyle/>
          <a:p>
            <a:fld id="{18D25734-BAAB-45B8-8828-031302FAFDE5}" type="slidenum">
              <a:rPr lang="fr-CA" smtClean="0"/>
              <a:t>136</a:t>
            </a:fld>
            <a:endParaRPr lang="fr-CA" dirty="0"/>
          </a:p>
        </p:txBody>
      </p:sp>
    </p:spTree>
    <p:extLst>
      <p:ext uri="{BB962C8B-B14F-4D97-AF65-F5344CB8AC3E}">
        <p14:creationId xmlns:p14="http://schemas.microsoft.com/office/powerpoint/2010/main" val="8400389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431983"/>
          </a:xfrm>
          <a:prstGeom prst="rect">
            <a:avLst/>
          </a:prstGeom>
          <a:noFill/>
        </p:spPr>
        <p:txBody>
          <a:bodyPr wrap="square">
            <a:spAutoFit/>
          </a:bodyPr>
          <a:lstStyle/>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Before self-scheduling is introduced for a job title in a service or unit of care, the employer notifies the local </a:t>
            </a:r>
            <a:r>
              <a:rPr lang="fr-CA" kern="100">
                <a:latin typeface="Arial" panose="020B0604020202020204" pitchFamily="34" charset="0"/>
                <a:ea typeface="Arial" panose="020B0604020202020204" pitchFamily="34" charset="0"/>
                <a:cs typeface="Arial" panose="020B0604020202020204" pitchFamily="34" charset="0"/>
              </a:rPr>
              <a:t>union that </a:t>
            </a:r>
            <a:r>
              <a:rPr lang="fr-CA" sz="1800" kern="100">
                <a:effectLst/>
                <a:latin typeface="Arial" panose="020B0604020202020204" pitchFamily="34" charset="0"/>
                <a:ea typeface="Arial" panose="020B0604020202020204" pitchFamily="34" charset="0"/>
                <a:cs typeface="Arial" panose="020B0604020202020204" pitchFamily="34" charset="0"/>
              </a:rPr>
              <a:t>self-scheduling is being adopted. The local union can ensure that the self-scheduling team voluntarily subscribes to this model.</a:t>
            </a:r>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marL="228600" algn="just"/>
            <a:endParaRPr lang="fr-CA" sz="1800" kern="100">
              <a:effectLst/>
              <a:latin typeface="Arial" panose="020B0604020202020204" pitchFamily="34" charset="0"/>
              <a:ea typeface="Arial" panose="020B0604020202020204" pitchFamily="34" charset="0"/>
              <a:cs typeface="Arial" panose="020B0604020202020204" pitchFamily="34"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The main steps in self-scheduling include:</a:t>
            </a:r>
            <a:endParaRPr lang="fr-CA">
              <a:latin typeface="Arial" panose="020B0604020202020204" pitchFamily="34" charset="0"/>
              <a:ea typeface="Arial" panose="020B0604020202020204" pitchFamily="34" charset="0"/>
              <a:cs typeface="Times New Roman" panose="02020603050405020304" pitchFamily="18" charset="0"/>
            </a:endParaRPr>
          </a:p>
          <a:p>
            <a:pPr marL="228600" algn="just"/>
            <a:endParaRPr lang="fr-CA" sz="1800" kern="100">
              <a:effectLst/>
              <a:latin typeface="Arial" panose="020B0604020202020204" pitchFamily="34" charset="0"/>
              <a:ea typeface="Times New Roman" panose="02020603050405020304" pitchFamily="18"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Times New Roman" panose="02020603050405020304" pitchFamily="18" charset="0"/>
                <a:cs typeface="Arial" panose="020B0604020202020204" pitchFamily="34" charset="0"/>
              </a:rPr>
              <a:t>Identification and communication of guidelines by the manager regarding needs of the activity centre and number of staff required;</a:t>
            </a:r>
            <a:endParaRPr lang="fr-CA">
              <a:latin typeface="Arial" panose="020B0604020202020204" pitchFamily="34" charset="0"/>
              <a:ea typeface="Times New Roman" panose="02020603050405020304" pitchFamily="18"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Times New Roman" panose="02020603050405020304" pitchFamily="18" charset="0"/>
                <a:cs typeface="Arial" panose="020B0604020202020204" pitchFamily="34" charset="0"/>
              </a:rPr>
              <a:t>Establishment of the schedule, including the following steps:</a:t>
            </a:r>
            <a:endParaRPr lang="fr-CA">
              <a:latin typeface="Arial" panose="020B0604020202020204" pitchFamily="34" charset="0"/>
              <a:ea typeface="Times New Roman" panose="02020603050405020304" pitchFamily="18"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Step 1: Indicate preferences for hours associated with each position, </a:t>
            </a:r>
            <a:r>
              <a:rPr lang="fr-CA" kern="100">
                <a:latin typeface="Arial" panose="020B0604020202020204" pitchFamily="34" charset="0"/>
                <a:ea typeface="Arial" panose="020B0604020202020204" pitchFamily="34" charset="0"/>
                <a:cs typeface="Arial" panose="020B0604020202020204" pitchFamily="34" charset="0"/>
              </a:rPr>
              <a:t>leave, addition of availability and non-availability, scheduling of </a:t>
            </a:r>
            <a:r>
              <a:rPr lang="fr-CA" kern="100">
                <a:effectLst/>
                <a:latin typeface="Arial" panose="020B0604020202020204" pitchFamily="34" charset="0"/>
                <a:ea typeface="Arial" panose="020B0604020202020204" pitchFamily="34" charset="0"/>
                <a:cs typeface="Arial" panose="020B0604020202020204" pitchFamily="34" charset="0"/>
              </a:rPr>
              <a:t>on-call duty times, </a:t>
            </a:r>
            <a:r>
              <a:rPr lang="fr-CA" kern="100">
                <a:latin typeface="Arial" panose="020B0604020202020204" pitchFamily="34" charset="0"/>
                <a:ea typeface="Arial" panose="020B0604020202020204" pitchFamily="34" charset="0"/>
                <a:cs typeface="Arial" panose="020B0604020202020204" pitchFamily="34" charset="0"/>
              </a:rPr>
              <a:t>open shifts, at regular time</a:t>
            </a:r>
            <a:r>
              <a:rPr lang="fr-CA" kern="100">
                <a:effectLst/>
                <a:latin typeface="Arial" panose="020B0604020202020204" pitchFamily="34" charset="0"/>
                <a:ea typeface="Arial" panose="020B0604020202020204" pitchFamily="34" charset="0"/>
                <a:cs typeface="Arial" panose="020B0604020202020204" pitchFamily="34" charset="0"/>
              </a:rPr>
              <a:t>;</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Step 2: Add overtime shifts on a voluntary basis; </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Step 3: Fill remaining needs in accordance with the local provisions of the collective agreement; </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Times New Roman" panose="02020603050405020304" pitchFamily="18" charset="0"/>
                <a:cs typeface="Arial" panose="020B0604020202020204" pitchFamily="34" charset="0"/>
              </a:rPr>
              <a:t>Posting of schedules according to the</a:t>
            </a:r>
            <a:r>
              <a:rPr lang="fr-CA" kern="100">
                <a:latin typeface="Arial" panose="020B0604020202020204" pitchFamily="34" charset="0"/>
                <a:ea typeface="Times New Roman" panose="02020603050405020304" pitchFamily="18" charset="0"/>
                <a:cs typeface="Arial" panose="020B0604020202020204" pitchFamily="34" charset="0"/>
              </a:rPr>
              <a:t> terms and conditions set by the team.</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CA" sz="1200" dirty="0"/>
          </a:p>
        </p:txBody>
      </p:sp>
      <p:sp>
        <p:nvSpPr>
          <p:cNvPr id="4" name="Espace réservé du numéro de diapositive 3">
            <a:extLst>
              <a:ext uri="{FF2B5EF4-FFF2-40B4-BE49-F238E27FC236}">
                <a16:creationId xmlns:a16="http://schemas.microsoft.com/office/drawing/2014/main" id="{1AF35E5A-0D65-BE34-F668-C4EE0D54859B}"/>
              </a:ext>
            </a:extLst>
          </p:cNvPr>
          <p:cNvSpPr>
            <a:spLocks noGrp="1"/>
          </p:cNvSpPr>
          <p:nvPr>
            <p:ph type="sldNum" sz="quarter" idx="12"/>
          </p:nvPr>
        </p:nvSpPr>
        <p:spPr/>
        <p:txBody>
          <a:bodyPr/>
          <a:lstStyle/>
          <a:p>
            <a:fld id="{18D25734-BAAB-45B8-8828-031302FAFDE5}" type="slidenum">
              <a:rPr lang="fr-CA" smtClean="0"/>
              <a:pPr/>
              <a:t>14</a:t>
            </a:fld>
            <a:endParaRPr lang="fr-CA" dirty="0"/>
          </a:p>
        </p:txBody>
      </p:sp>
    </p:spTree>
    <p:extLst>
      <p:ext uri="{BB962C8B-B14F-4D97-AF65-F5344CB8AC3E}">
        <p14:creationId xmlns:p14="http://schemas.microsoft.com/office/powerpoint/2010/main" val="302785932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046988"/>
          </a:xfrm>
          <a:prstGeom prst="rect">
            <a:avLst/>
          </a:prstGeom>
          <a:noFill/>
        </p:spPr>
        <p:txBody>
          <a:bodyPr wrap="square">
            <a:spAutoFit/>
          </a:bodyPr>
          <a:lstStyle/>
          <a:p>
            <a:pPr marL="228600" algn="just"/>
            <a:endParaRPr lang="fr-CA" sz="1800" kern="100">
              <a:effectLst/>
              <a:latin typeface="Arial" panose="020B0604020202020204" pitchFamily="34" charset="0"/>
              <a:ea typeface="Times New Roman" panose="02020603050405020304" pitchFamily="18" charset="0"/>
              <a:cs typeface="Arial" panose="020B0604020202020204" pitchFamily="34"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In each of the above steps, the manager and the team </a:t>
            </a:r>
            <a:r>
              <a:rPr lang="fr-CA" kern="100">
                <a:latin typeface="Arial" panose="020B0604020202020204" pitchFamily="34" charset="0"/>
                <a:ea typeface="Times New Roman" panose="02020603050405020304" pitchFamily="18" charset="0"/>
                <a:cs typeface="Arial" panose="020B0604020202020204" pitchFamily="34" charset="0"/>
              </a:rPr>
              <a:t>balance the work schedule based on the guidelines and identified needs</a:t>
            </a:r>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Notwithstanding the foregoing, if this process does not work out, the self-scheduling team can return to </a:t>
            </a:r>
            <a:r>
              <a:rPr lang="fr-CA" kern="100">
                <a:latin typeface="Arial" panose="020B0604020202020204" pitchFamily="34" charset="0"/>
                <a:ea typeface="Arial" panose="020B0604020202020204" pitchFamily="34" charset="0"/>
                <a:cs typeface="Arial" panose="020B0604020202020204" pitchFamily="34" charset="0"/>
              </a:rPr>
              <a:t>a model whereby preferences are indicated in </a:t>
            </a:r>
            <a:r>
              <a:rPr lang="fr-CA" sz="1800" kern="100">
                <a:effectLst/>
                <a:latin typeface="Arial" panose="020B0604020202020204" pitchFamily="34" charset="0"/>
                <a:ea typeface="Arial" panose="020B0604020202020204" pitchFamily="34" charset="0"/>
                <a:cs typeface="Arial" panose="020B0604020202020204" pitchFamily="34" charset="0"/>
              </a:rPr>
              <a:t>accordance with the local provisions of the collective agreement until the next scheduling period.</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Calibri" panose="020F050202020403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The self-scheduling team and the manager must ensure that employees who arrive mid-schedule are added to the schedule.</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CA" sz="1200" dirty="0"/>
          </a:p>
        </p:txBody>
      </p:sp>
      <p:sp>
        <p:nvSpPr>
          <p:cNvPr id="4" name="Espace réservé du numéro de diapositive 3">
            <a:extLst>
              <a:ext uri="{FF2B5EF4-FFF2-40B4-BE49-F238E27FC236}">
                <a16:creationId xmlns:a16="http://schemas.microsoft.com/office/drawing/2014/main" id="{5DDD0800-8204-63E2-8F2F-B30D9966CC83}"/>
              </a:ext>
            </a:extLst>
          </p:cNvPr>
          <p:cNvSpPr>
            <a:spLocks noGrp="1"/>
          </p:cNvSpPr>
          <p:nvPr>
            <p:ph type="sldNum" sz="quarter" idx="12"/>
          </p:nvPr>
        </p:nvSpPr>
        <p:spPr/>
        <p:txBody>
          <a:bodyPr/>
          <a:lstStyle/>
          <a:p>
            <a:fld id="{18D25734-BAAB-45B8-8828-031302FAFDE5}" type="slidenum">
              <a:rPr lang="fr-CA" smtClean="0"/>
              <a:pPr/>
              <a:t>15</a:t>
            </a:fld>
            <a:endParaRPr lang="fr-CA" dirty="0"/>
          </a:p>
        </p:txBody>
      </p:sp>
    </p:spTree>
    <p:extLst>
      <p:ext uri="{BB962C8B-B14F-4D97-AF65-F5344CB8AC3E}">
        <p14:creationId xmlns:p14="http://schemas.microsoft.com/office/powerpoint/2010/main" val="22133512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708981"/>
          </a:xfrm>
          <a:prstGeom prst="rect">
            <a:avLst/>
          </a:prstGeom>
          <a:noFill/>
        </p:spPr>
        <p:txBody>
          <a:bodyPr wrap="square">
            <a:spAutoFit/>
          </a:bodyPr>
          <a:lstStyle/>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A self-scheduling team can determine the following</a:t>
            </a:r>
            <a:r>
              <a:rPr lang="fr-CA" kern="100">
                <a:latin typeface="Arial" panose="020B0604020202020204" pitchFamily="34" charset="0"/>
                <a:ea typeface="Arial" panose="020B0604020202020204" pitchFamily="34" charset="0"/>
                <a:cs typeface="Arial" panose="020B0604020202020204" pitchFamily="34" charset="0"/>
              </a:rPr>
              <a:t>, among other things</a:t>
            </a:r>
            <a:r>
              <a:rPr lang="fr-CA" sz="1800" kern="100">
                <a:effectLst/>
                <a:latin typeface="Arial" panose="020B0604020202020204" pitchFamily="34" charset="0"/>
                <a:ea typeface="Arial" panose="020B0604020202020204" pitchFamily="34" charset="0"/>
                <a:cs typeface="Arial" panose="020B0604020202020204" pitchFamily="34" charset="0"/>
              </a:rPr>
              <a:t>:</a:t>
            </a:r>
          </a:p>
          <a:p>
            <a:pPr marL="228600" algn="just"/>
            <a:endParaRPr lang="fr-CA" kern="100">
              <a:latin typeface="Arial" panose="020B0604020202020204" pitchFamily="34" charset="0"/>
              <a:ea typeface="Arial" panose="020B0604020202020204" pitchFamily="34" charset="0"/>
              <a:cs typeface="Arial" panose="020B0604020202020204" pitchFamily="34"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Method of decision-making</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Scheduling period (minimum 4 weeks to maximum 26 weeks)</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Time frames and terms for planning, </a:t>
            </a:r>
            <a:r>
              <a:rPr lang="fr-CA" kern="100">
                <a:latin typeface="Arial" panose="020B0604020202020204" pitchFamily="34" charset="0"/>
                <a:ea typeface="Arial" panose="020B0604020202020204" pitchFamily="34" charset="0"/>
                <a:cs typeface="Arial" panose="020B0604020202020204" pitchFamily="34" charset="0"/>
              </a:rPr>
              <a:t>establishment and </a:t>
            </a:r>
            <a:r>
              <a:rPr lang="fr-CA" kern="100">
                <a:effectLst/>
                <a:latin typeface="Arial" panose="020B0604020202020204" pitchFamily="34" charset="0"/>
                <a:ea typeface="Arial" panose="020B0604020202020204" pitchFamily="34" charset="0"/>
                <a:cs typeface="Arial" panose="020B0604020202020204" pitchFamily="34" charset="0"/>
              </a:rPr>
              <a:t>modification of schedules</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Procedure for adding assignments</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latin typeface="Arial" panose="020B0604020202020204" pitchFamily="34" charset="0"/>
                <a:ea typeface="Arial" panose="020B0604020202020204" pitchFamily="34" charset="0"/>
                <a:cs typeface="Arial" panose="020B0604020202020204" pitchFamily="34" charset="0"/>
              </a:rPr>
              <a:t>Method of granting overtime on a voluntary basis</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Terms for arranging work hours or the regular work week</a:t>
            </a:r>
            <a:endParaRPr lang="fr-CA">
              <a:latin typeface="Arial" panose="020B0604020202020204" pitchFamily="34" charset="0"/>
              <a:ea typeface="Arial" panose="020B0604020202020204" pitchFamily="34" charset="0"/>
              <a:cs typeface="Times New Roman" panose="02020603050405020304" pitchFamily="18" charset="0"/>
            </a:endParaRPr>
          </a:p>
          <a:p>
            <a:pPr marL="971550" lvl="1" indent="-285750" algn="just">
              <a:buFont typeface="Arial" panose="020B0604020202020204" pitchFamily="34" charset="0"/>
              <a:buChar char="•"/>
            </a:pPr>
            <a:r>
              <a:rPr lang="fr-CA" kern="100">
                <a:effectLst/>
                <a:latin typeface="Arial" panose="020B0604020202020204" pitchFamily="34" charset="0"/>
                <a:ea typeface="Arial" panose="020B0604020202020204" pitchFamily="34" charset="0"/>
                <a:cs typeface="Arial" panose="020B0604020202020204" pitchFamily="34" charset="0"/>
              </a:rPr>
              <a:t>Communication tools to be used to facilitate self-scheduling</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685800" algn="just"/>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The terms and conditions determined by the self-scheduling team are recorded in writing.</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They must be submitted to the manager and the local union.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Any terms and conditions not covered by an agreement are governed by the local provisions of the collective agreement.</a:t>
            </a:r>
            <a:r>
              <a:rPr lang="fr-CA" sz="1800" b="1" kern="1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FF52ED2C-4397-46BF-62D9-478A10D619C1}"/>
              </a:ext>
            </a:extLst>
          </p:cNvPr>
          <p:cNvSpPr>
            <a:spLocks noGrp="1"/>
          </p:cNvSpPr>
          <p:nvPr>
            <p:ph type="sldNum" sz="quarter" idx="12"/>
          </p:nvPr>
        </p:nvSpPr>
        <p:spPr/>
        <p:txBody>
          <a:bodyPr/>
          <a:lstStyle/>
          <a:p>
            <a:fld id="{18D25734-BAAB-45B8-8828-031302FAFDE5}" type="slidenum">
              <a:rPr lang="fr-CA" smtClean="0"/>
              <a:pPr/>
              <a:t>16</a:t>
            </a:fld>
            <a:endParaRPr lang="fr-CA" dirty="0"/>
          </a:p>
        </p:txBody>
      </p:sp>
    </p:spTree>
    <p:extLst>
      <p:ext uri="{BB962C8B-B14F-4D97-AF65-F5344CB8AC3E}">
        <p14:creationId xmlns:p14="http://schemas.microsoft.com/office/powerpoint/2010/main" val="238890246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323987"/>
          </a:xfrm>
          <a:prstGeom prst="rect">
            <a:avLst/>
          </a:prstGeom>
          <a:noFill/>
        </p:spPr>
        <p:txBody>
          <a:bodyPr wrap="square">
            <a:spAutoFit/>
          </a:bodyPr>
          <a:lstStyle/>
          <a:p>
            <a:pPr marL="228600" algn="just"/>
            <a:r>
              <a:rPr lang="fr-CA" kern="100">
                <a:latin typeface="Arial" panose="020B0604020202020204" pitchFamily="34" charset="0"/>
                <a:ea typeface="Arial" panose="020B0604020202020204" pitchFamily="34" charset="0"/>
                <a:cs typeface="Arial" panose="020B0604020202020204" pitchFamily="34" charset="0"/>
              </a:rPr>
              <a:t>S</a:t>
            </a:r>
            <a:r>
              <a:rPr lang="fr-CA" sz="1800" kern="100">
                <a:effectLst/>
                <a:latin typeface="Arial" panose="020B0604020202020204" pitchFamily="34" charset="0"/>
                <a:ea typeface="Arial" panose="020B0604020202020204" pitchFamily="34" charset="0"/>
                <a:cs typeface="Arial" panose="020B0604020202020204" pitchFamily="34" charset="0"/>
              </a:rPr>
              <a:t>elf-scheduling employees can voluntarily arrange their own work schedule, including the following options:</a:t>
            </a:r>
            <a:endParaRPr lang="fr-CA">
              <a:latin typeface="Arial" panose="020B0604020202020204" pitchFamily="34" charset="0"/>
              <a:ea typeface="Arial" panose="020B0604020202020204" pitchFamily="34" charset="0"/>
              <a:cs typeface="Times New Roman" panose="02020603050405020304" pitchFamily="18" charset="0"/>
            </a:endParaRPr>
          </a:p>
          <a:p>
            <a:pPr marL="228600" algn="just"/>
            <a:endParaRPr lang="fr-CA" sz="1800" kern="100">
              <a:effectLst/>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Arial" panose="020B0604020202020204" pitchFamily="34" charset="0"/>
                <a:cs typeface="Arial" panose="020B0604020202020204" pitchFamily="34" charset="0"/>
              </a:rPr>
              <a:t>Choose to have a regular work day of more than 8 hours</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Arial" panose="020B0604020202020204" pitchFamily="34" charset="0"/>
                <a:cs typeface="Arial" panose="020B0604020202020204" pitchFamily="34" charset="0"/>
              </a:rPr>
              <a:t>Choose a schedule that does not have the minimum 16-hour interval between 2 shifts during a shift change</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kern="100">
                <a:latin typeface="Arial" panose="020B0604020202020204" pitchFamily="34" charset="0"/>
                <a:ea typeface="Arial" panose="020B0604020202020204" pitchFamily="34" charset="0"/>
                <a:cs typeface="Arial" panose="020B0604020202020204" pitchFamily="34" charset="0"/>
              </a:rPr>
              <a:t>Ex</a:t>
            </a:r>
            <a:r>
              <a:rPr lang="fr-CA" sz="1800" kern="100">
                <a:effectLst/>
                <a:latin typeface="Arial" panose="020B0604020202020204" pitchFamily="34" charset="0"/>
                <a:ea typeface="Arial" panose="020B0604020202020204" pitchFamily="34" charset="0"/>
                <a:cs typeface="Arial" panose="020B0604020202020204" pitchFamily="34" charset="0"/>
              </a:rPr>
              <a:t>change shifts within the current schedule</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kern="100">
                <a:latin typeface="Arial" panose="020B0604020202020204" pitchFamily="34" charset="0"/>
                <a:ea typeface="Arial" panose="020B0604020202020204" pitchFamily="34" charset="0"/>
                <a:cs typeface="Arial" panose="020B0604020202020204" pitchFamily="34" charset="0"/>
              </a:rPr>
              <a:t>Work more than one weekend out of two</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Arial" panose="020B0604020202020204" pitchFamily="34" charset="0"/>
                <a:cs typeface="Arial" panose="020B0604020202020204" pitchFamily="34" charset="0"/>
              </a:rPr>
              <a:t>Choose another arrangement of hours or regular work week</a:t>
            </a:r>
            <a:endParaRPr lang="fr-CA">
              <a:latin typeface="Arial" panose="020B0604020202020204" pitchFamily="34" charset="0"/>
              <a:ea typeface="Arial" panose="020B0604020202020204" pitchFamily="34" charset="0"/>
              <a:cs typeface="Times New Roman" panose="02020603050405020304" pitchFamily="18" charset="0"/>
            </a:endParaRPr>
          </a:p>
          <a:p>
            <a:pPr marL="514350" indent="-285750" algn="just">
              <a:buFont typeface="Arial" panose="020B0604020202020204" pitchFamily="34" charset="0"/>
              <a:buChar char="•"/>
            </a:pPr>
            <a:r>
              <a:rPr lang="fr-CA" sz="1800" kern="100">
                <a:effectLst/>
                <a:latin typeface="Arial" panose="020B0604020202020204" pitchFamily="34" charset="0"/>
                <a:ea typeface="Arial" panose="020B0604020202020204" pitchFamily="34" charset="0"/>
                <a:cs typeface="Arial" panose="020B0604020202020204" pitchFamily="34" charset="0"/>
              </a:rPr>
              <a:t>Work more than 5 consecuti</a:t>
            </a:r>
            <a:r>
              <a:rPr lang="fr-CA" kern="100">
                <a:latin typeface="Arial" panose="020B0604020202020204" pitchFamily="34" charset="0"/>
                <a:ea typeface="Arial" panose="020B0604020202020204" pitchFamily="34" charset="0"/>
                <a:cs typeface="Arial" panose="020B0604020202020204" pitchFamily="34" charset="0"/>
              </a:rPr>
              <a:t>ve days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25FC8F0D-C30F-1687-0C59-51DD3D95BA4B}"/>
              </a:ext>
            </a:extLst>
          </p:cNvPr>
          <p:cNvSpPr>
            <a:spLocks noGrp="1"/>
          </p:cNvSpPr>
          <p:nvPr>
            <p:ph type="sldNum" sz="quarter" idx="12"/>
          </p:nvPr>
        </p:nvSpPr>
        <p:spPr/>
        <p:txBody>
          <a:bodyPr/>
          <a:lstStyle/>
          <a:p>
            <a:fld id="{18D25734-BAAB-45B8-8828-031302FAFDE5}" type="slidenum">
              <a:rPr lang="fr-CA" smtClean="0"/>
              <a:pPr/>
              <a:t>17</a:t>
            </a:fld>
            <a:endParaRPr lang="fr-CA" dirty="0"/>
          </a:p>
        </p:txBody>
      </p:sp>
    </p:spTree>
    <p:extLst>
      <p:ext uri="{BB962C8B-B14F-4D97-AF65-F5344CB8AC3E}">
        <p14:creationId xmlns:p14="http://schemas.microsoft.com/office/powerpoint/2010/main" val="225412747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769989"/>
          </a:xfrm>
          <a:prstGeom prst="rect">
            <a:avLst/>
          </a:prstGeom>
          <a:noFill/>
        </p:spPr>
        <p:txBody>
          <a:bodyPr wrap="square">
            <a:spAutoFit/>
          </a:bodyPr>
          <a:lstStyle/>
          <a:p>
            <a:pPr marL="228600" algn="just"/>
            <a:r>
              <a:rPr lang="fr-CA" sz="1800" u="sng" kern="100">
                <a:effectLst/>
                <a:latin typeface="Arial" panose="020B0604020202020204" pitchFamily="34" charset="0"/>
                <a:ea typeface="Times New Roman" panose="02020603050405020304" pitchFamily="18" charset="0"/>
                <a:cs typeface="Arial" panose="020B0604020202020204" pitchFamily="34" charset="0"/>
              </a:rPr>
              <a:t>Notwithstanding the voluntary nature of self-scheduling, this model cannot result in a change in the constituent elements of the position for a member of the self-scheduling team or reduce the number of hours for that position.</a:t>
            </a:r>
            <a:endParaRPr lang="fr-CA" sz="1800" u="sng">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Given the </a:t>
            </a:r>
            <a:r>
              <a:rPr lang="fr-CA" kern="100">
                <a:latin typeface="Arial" panose="020B0604020202020204" pitchFamily="34" charset="0"/>
                <a:ea typeface="Times New Roman" panose="02020603050405020304" pitchFamily="18" charset="0"/>
                <a:cs typeface="Arial" panose="020B0604020202020204" pitchFamily="34" charset="0"/>
              </a:rPr>
              <a:t>voluntary nature of the self-scheduling model, the team can terminate the process after confirming that it no longer subscribes to this management model</a:t>
            </a:r>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Times New Roman" panose="02020603050405020304" pitchFamily="18" charset="0"/>
                <a:cs typeface="Arial" panose="020B0604020202020204" pitchFamily="34" charset="0"/>
              </a:rPr>
              <a:t>When a position is posted, the local parties agree to indicate that the </a:t>
            </a:r>
            <a:r>
              <a:rPr lang="fr-CA" kern="100">
                <a:latin typeface="Arial" panose="020B0604020202020204" pitchFamily="34" charset="0"/>
                <a:ea typeface="Times New Roman" panose="02020603050405020304" pitchFamily="18" charset="0"/>
                <a:cs typeface="Arial" panose="020B0604020202020204" pitchFamily="34" charset="0"/>
              </a:rPr>
              <a:t>position is currently </a:t>
            </a:r>
            <a:r>
              <a:rPr lang="fr-CA" sz="1800" kern="100">
                <a:effectLst/>
                <a:latin typeface="Arial" panose="020B0604020202020204" pitchFamily="34" charset="0"/>
                <a:ea typeface="Times New Roman" panose="02020603050405020304" pitchFamily="18" charset="0"/>
                <a:cs typeface="Arial" panose="020B0604020202020204" pitchFamily="34" charset="0"/>
              </a:rPr>
              <a:t>in a service or unit of care that is using the self-scheduling model.</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CA" sz="1200" dirty="0"/>
          </a:p>
        </p:txBody>
      </p:sp>
      <p:sp>
        <p:nvSpPr>
          <p:cNvPr id="4" name="Espace réservé du numéro de diapositive 3">
            <a:extLst>
              <a:ext uri="{FF2B5EF4-FFF2-40B4-BE49-F238E27FC236}">
                <a16:creationId xmlns:a16="http://schemas.microsoft.com/office/drawing/2014/main" id="{10854F16-5569-853D-D2F7-9F7F1A4935C1}"/>
              </a:ext>
            </a:extLst>
          </p:cNvPr>
          <p:cNvSpPr>
            <a:spLocks noGrp="1"/>
          </p:cNvSpPr>
          <p:nvPr>
            <p:ph type="sldNum" sz="quarter" idx="12"/>
          </p:nvPr>
        </p:nvSpPr>
        <p:spPr/>
        <p:txBody>
          <a:bodyPr/>
          <a:lstStyle/>
          <a:p>
            <a:fld id="{18D25734-BAAB-45B8-8828-031302FAFDE5}" type="slidenum">
              <a:rPr lang="fr-CA" smtClean="0"/>
              <a:pPr/>
              <a:t>18</a:t>
            </a:fld>
            <a:endParaRPr lang="fr-CA" dirty="0"/>
          </a:p>
        </p:txBody>
      </p:sp>
    </p:spTree>
    <p:extLst>
      <p:ext uri="{BB962C8B-B14F-4D97-AF65-F5344CB8AC3E}">
        <p14:creationId xmlns:p14="http://schemas.microsoft.com/office/powerpoint/2010/main" val="2769291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215991"/>
          </a:xfrm>
          <a:prstGeom prst="rect">
            <a:avLst/>
          </a:prstGeom>
          <a:noFill/>
        </p:spPr>
        <p:txBody>
          <a:bodyPr wrap="square">
            <a:spAutoFit/>
          </a:bodyPr>
          <a:lstStyle/>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The labour relations committee is mandated to implement this Letter of </a:t>
            </a:r>
            <a:r>
              <a:rPr lang="fr-CA" kern="100">
                <a:latin typeface="Arial" panose="020B0604020202020204" pitchFamily="34" charset="0"/>
                <a:ea typeface="Arial" panose="020B0604020202020204" pitchFamily="34" charset="0"/>
                <a:cs typeface="Arial" panose="020B0604020202020204" pitchFamily="34" charset="0"/>
              </a:rPr>
              <a:t>A</a:t>
            </a:r>
            <a:r>
              <a:rPr lang="fr-CA" sz="1800" kern="100">
                <a:effectLst/>
                <a:latin typeface="Arial" panose="020B0604020202020204" pitchFamily="34" charset="0"/>
                <a:ea typeface="Arial" panose="020B0604020202020204" pitchFamily="34" charset="0"/>
                <a:cs typeface="Arial" panose="020B0604020202020204" pitchFamily="34" charset="0"/>
              </a:rPr>
              <a:t>greement and to monitor its application. </a:t>
            </a:r>
          </a:p>
          <a:p>
            <a:pPr marL="228600" algn="just"/>
            <a:endParaRPr lang="fr-CA" sz="1800" kern="100">
              <a:effectLst/>
              <a:latin typeface="Arial" panose="020B0604020202020204" pitchFamily="34" charset="0"/>
              <a:ea typeface="Arial" panose="020B0604020202020204" pitchFamily="34" charset="0"/>
              <a:cs typeface="Arial" panose="020B0604020202020204" pitchFamily="34"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The national parties agree to mandate the permanent national negotiating committee to discuss issues encountered by the parties.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kern="100">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nvPr>
        </p:nvSpPr>
        <p:spPr/>
        <p:txBody>
          <a:bodyPr/>
          <a:lstStyle/>
          <a:p>
            <a:fld id="{18D25734-BAAB-45B8-8828-031302FAFDE5}" type="slidenum">
              <a:rPr lang="fr-CA" smtClean="0"/>
              <a:pPr/>
              <a:t>19</a:t>
            </a:fld>
            <a:endParaRPr lang="fr-CA" dirty="0"/>
          </a:p>
        </p:txBody>
      </p:sp>
    </p:spTree>
    <p:extLst>
      <p:ext uri="{BB962C8B-B14F-4D97-AF65-F5344CB8AC3E}">
        <p14:creationId xmlns:p14="http://schemas.microsoft.com/office/powerpoint/2010/main" val="26004662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b="1">
                <a:latin typeface="Arial" panose="020B0604020202020204" pitchFamily="34" charset="0"/>
                <a:cs typeface="Arial" panose="020B0604020202020204" pitchFamily="34" charset="0"/>
              </a:rPr>
              <a:t>Content of the tentative agreement</a:t>
            </a:r>
            <a:endParaRPr lang="fr-CA" sz="2800" b="1" dirty="0">
              <a:latin typeface="Arial" panose="020B0604020202020204" pitchFamily="34" charset="0"/>
              <a:cs typeface="Arial" panose="020B0604020202020204" pitchFamily="34" charset="0"/>
            </a:endParaRP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85028" y="1212209"/>
            <a:ext cx="10646981" cy="4206240"/>
          </a:xfrm>
          <a:prstGeom prst="rect">
            <a:avLst/>
          </a:prstGeom>
          <a:noFill/>
        </p:spPr>
        <p:txBody>
          <a:bodyPr wrap="square">
            <a:spAutoFit/>
          </a:bodyPr>
          <a:lstStyle/>
          <a:p>
            <a:r>
              <a:rPr lang="fr-CA" b="1">
                <a:latin typeface="Arial" panose="020B0604020202020204" pitchFamily="34" charset="0"/>
                <a:cs typeface="Arial" panose="020B0604020202020204" pitchFamily="34" charset="0"/>
              </a:rPr>
              <a:t>Content of the tentative agreement</a:t>
            </a:r>
          </a:p>
          <a:p>
            <a:endParaRPr lang="fr-CA">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Training and knowledge transfer</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Diversion</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Self-scheduling</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Work-time arrangements</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Displacement</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Overtime</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Premiums</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Seniority</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Independent labour</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Regional measures</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Definition of service</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National inter-round working committees</a:t>
            </a:r>
          </a:p>
          <a:p>
            <a:pPr marL="742950" lvl="1" indent="-285750">
              <a:buFont typeface="Arial" panose="020B0604020202020204" pitchFamily="34" charset="0"/>
              <a:buChar char="•"/>
            </a:pPr>
            <a:r>
              <a:rPr lang="fr-CA">
                <a:latin typeface="Arial" panose="020B0604020202020204" pitchFamily="34" charset="0"/>
                <a:cs typeface="Arial" panose="020B0604020202020204" pitchFamily="34" charset="0"/>
              </a:rPr>
              <a:t>Other measures specific to personnel classes</a:t>
            </a:r>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90A197B2-5A78-0776-642B-523C72A14B05}"/>
              </a:ext>
            </a:extLst>
          </p:cNvPr>
          <p:cNvSpPr>
            <a:spLocks noGrp="1"/>
          </p:cNvSpPr>
          <p:nvPr>
            <p:ph type="sldNum" sz="quarter" idx="12"/>
          </p:nvPr>
        </p:nvSpPr>
        <p:spPr/>
        <p:txBody>
          <a:bodyPr/>
          <a:lstStyle/>
          <a:p>
            <a:fld id="{18D25734-BAAB-45B8-8828-031302FAFDE5}" type="slidenum">
              <a:rPr lang="fr-CA" smtClean="0"/>
              <a:t>2</a:t>
            </a:fld>
            <a:endParaRPr lang="fr-CA" dirty="0"/>
          </a:p>
        </p:txBody>
      </p:sp>
    </p:spTree>
    <p:extLst>
      <p:ext uri="{BB962C8B-B14F-4D97-AF65-F5344CB8AC3E}">
        <p14:creationId xmlns:p14="http://schemas.microsoft.com/office/powerpoint/2010/main" val="256445703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Self-scheduling</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74438" y="1193495"/>
            <a:ext cx="10717908" cy="3939540"/>
          </a:xfrm>
          <a:prstGeom prst="rect">
            <a:avLst/>
          </a:prstGeom>
          <a:noFill/>
        </p:spPr>
        <p:txBody>
          <a:bodyPr wrap="square">
            <a:spAutoFit/>
          </a:bodyPr>
          <a:lstStyle/>
          <a:p>
            <a:pPr>
              <a:lnSpc>
                <a:spcPct val="105000"/>
              </a:lnSpc>
              <a:spcAft>
                <a:spcPts val="800"/>
              </a:spcAft>
            </a:pPr>
            <a:r>
              <a:rPr lang="fr-CA" sz="1700" b="1">
                <a:latin typeface="Arial" panose="020B0604020202020204" pitchFamily="34" charset="0"/>
                <a:ea typeface="Calibri" panose="020F0502020204030204" pitchFamily="34" charset="0"/>
                <a:cs typeface="Arial" panose="020B0604020202020204" pitchFamily="34" charset="0"/>
              </a:rPr>
              <a:t>Letter of Agreement on self-scheduling to recognize work attendance </a:t>
            </a:r>
          </a:p>
          <a:p>
            <a:pPr marL="285750" indent="-285750">
              <a:lnSpc>
                <a:spcPct val="105000"/>
              </a:lnSpc>
              <a:spcAft>
                <a:spcPts val="800"/>
              </a:spcAf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Employees in the 4 personnel classes working in self-scheduling services and job titles that provide 24/7 service</a:t>
            </a:r>
          </a:p>
          <a:p>
            <a:pPr marL="285750" indent="-285750">
              <a:lnSpc>
                <a:spcPct val="105000"/>
              </a:lnSpc>
              <a:spcAft>
                <a:spcPts val="800"/>
              </a:spcAft>
              <a:buFont typeface="Arial" panose="020B0604020202020204" pitchFamily="34" charset="0"/>
              <a:buChar char="•"/>
            </a:pPr>
            <a:r>
              <a:rPr lang="fr-CA" sz="1700">
                <a:latin typeface="Arial" panose="020B0604020202020204" pitchFamily="34" charset="0"/>
                <a:ea typeface="Times New Roman" panose="02020603050405020304" pitchFamily="18" charset="0"/>
                <a:cs typeface="Arial" panose="020B0604020202020204" pitchFamily="34" charset="0"/>
              </a:rPr>
              <a:t>Lump-sum payment of up to $300 per month</a:t>
            </a:r>
          </a:p>
          <a:p>
            <a:pPr marL="742950" lvl="1" indent="-285750">
              <a:lnSpc>
                <a:spcPct val="105000"/>
              </a:lnSpc>
              <a:spcAft>
                <a:spcPts val="800"/>
              </a:spcAf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The employee receives a lump sum of $100 when they work the equivalent of a full-time schedule in an initial 2-week period</a:t>
            </a:r>
            <a:endParaRPr lang="fr-CA" sz="1700">
              <a:latin typeface="Arial" panose="020B0604020202020204" pitchFamily="34" charset="0"/>
              <a:ea typeface="Times New Roman" panose="02020603050405020304" pitchFamily="18" charset="0"/>
              <a:cs typeface="Arial" panose="020B0604020202020204" pitchFamily="34" charset="0"/>
            </a:endParaRPr>
          </a:p>
          <a:p>
            <a:pPr marL="742950" lvl="1" indent="-285750">
              <a:lnSpc>
                <a:spcPct val="105000"/>
              </a:lnSpc>
              <a:spcAft>
                <a:spcPts val="800"/>
              </a:spcAf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The employee receives a lump sum of $200 when they work the equivalent of a full-time schedule in a second consecutive 2-week period </a:t>
            </a:r>
            <a:endParaRPr lang="fr-CA" sz="170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5000"/>
              </a:lnSpc>
              <a:spcAft>
                <a:spcPts val="800"/>
              </a:spcAf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At the end of the period of 4 consecutive weeks, an employee who maintains the conditions of eligibility may again receive the above-mentioned lump sums, in the same sequence</a:t>
            </a:r>
          </a:p>
          <a:p>
            <a:pPr marL="285750" indent="-285750">
              <a:buFont typeface="Arial" panose="020B0604020202020204" pitchFamily="34" charset="0"/>
              <a:buChar char="•"/>
            </a:pPr>
            <a:r>
              <a:rPr lang="fr-CA" sz="1700">
                <a:effectLst/>
                <a:latin typeface="Arial" panose="020B0604020202020204" pitchFamily="34" charset="0"/>
                <a:ea typeface="Calibri" panose="020F0502020204030204" pitchFamily="34" charset="0"/>
                <a:cs typeface="Arial" panose="020B0604020202020204" pitchFamily="34" charset="0"/>
              </a:rPr>
              <a:t>The lump-sum payment is prorated to regular hours worked during the reference period</a:t>
            </a:r>
          </a:p>
          <a:p>
            <a:pPr marL="285750" indent="-285750">
              <a:buFont typeface="Arial" panose="020B0604020202020204" pitchFamily="34" charset="0"/>
              <a:buChar char="•"/>
            </a:pPr>
            <a:r>
              <a:rPr lang="fr-CA" sz="1700">
                <a:latin typeface="Arial" panose="020B0604020202020204" pitchFamily="34" charset="0"/>
                <a:cs typeface="Arial" panose="020B0604020202020204" pitchFamily="34" charset="0"/>
              </a:rPr>
              <a:t>This measure will expire on March 30, 2028</a:t>
            </a:r>
            <a:endParaRPr lang="fr-CA" sz="17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custDataLst>
              <p:tags r:id="rId5"/>
            </p:custDataLst>
          </p:nvPr>
        </p:nvSpPr>
        <p:spPr/>
        <p:txBody>
          <a:bodyPr/>
          <a:lstStyle/>
          <a:p>
            <a:fld id="{18D25734-BAAB-45B8-8828-031302FAFDE5}" type="slidenum">
              <a:rPr lang="fr-CA" smtClean="0"/>
              <a:t>20</a:t>
            </a:fld>
            <a:endParaRPr lang="fr-CA" dirty="0"/>
          </a:p>
        </p:txBody>
      </p:sp>
    </p:spTree>
    <p:extLst>
      <p:ext uri="{BB962C8B-B14F-4D97-AF65-F5344CB8AC3E}">
        <p14:creationId xmlns:p14="http://schemas.microsoft.com/office/powerpoint/2010/main" val="34677379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389120"/>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a:effectLst/>
                <a:latin typeface="Arial" panose="020B0604020202020204" pitchFamily="34" charset="0"/>
                <a:ea typeface="Arial" panose="020B0604020202020204" pitchFamily="34" charset="0"/>
                <a:cs typeface="Arial" panose="020B0604020202020204" pitchFamily="34" charset="0"/>
              </a:rPr>
              <a:t>4-day schedule (Appendix P)</a:t>
            </a:r>
          </a:p>
          <a:p>
            <a:pPr marL="342900" indent="-342900">
              <a:buFontTx/>
              <a:buAutoNum type="arabicPeriod"/>
            </a:pPr>
            <a:r>
              <a:rPr lang="fr-CA">
                <a:effectLst/>
                <a:latin typeface="Arial" panose="020B0604020202020204" pitchFamily="34" charset="0"/>
                <a:ea typeface="Calibri" panose="020F0502020204030204" pitchFamily="34" charset="0"/>
                <a:cs typeface="Arial" panose="020B0604020202020204" pitchFamily="34" charset="0"/>
              </a:rPr>
              <a:t>Atypical schedules (Appendix Y)</a:t>
            </a:r>
          </a:p>
          <a:p>
            <a:pPr marL="342900" indent="-342900">
              <a:buFontTx/>
              <a:buAutoNum type="arabicPeriod"/>
            </a:pPr>
            <a:r>
              <a:rPr lang="fr-CA">
                <a:latin typeface="Arial" panose="020B0604020202020204" pitchFamily="34" charset="0"/>
                <a:ea typeface="Calibri" panose="020F0502020204030204" pitchFamily="34" charset="0"/>
                <a:cs typeface="Arial" panose="020B0604020202020204" pitchFamily="34" charset="0"/>
              </a:rPr>
              <a:t>9/14 evening schedule for Class 1 (Letter of Agreement #35)</a:t>
            </a:r>
          </a:p>
          <a:p>
            <a:pPr marL="342900" indent="-342900">
              <a:buFontTx/>
              <a:buAutoNum type="arabicPeriod"/>
            </a:pPr>
            <a:r>
              <a:rPr lang="fr-CA">
                <a:latin typeface="Arial" panose="020B0604020202020204" pitchFamily="34" charset="0"/>
                <a:ea typeface="Calibri" panose="020F0502020204030204" pitchFamily="34" charset="0"/>
                <a:cs typeface="Arial" panose="020B0604020202020204" pitchFamily="34" charset="0"/>
              </a:rPr>
              <a:t>Day, evening, night and shift rotation schedule (Letter of Agreement #36)</a:t>
            </a:r>
          </a:p>
          <a:p>
            <a:pPr marL="342900" indent="-342900">
              <a:buFontTx/>
              <a:buAutoNum type="arabicPeriod"/>
            </a:pPr>
            <a:r>
              <a:rPr lang="fr-CA" sz="1800">
                <a:effectLst/>
                <a:latin typeface="Arial" panose="020B0604020202020204" pitchFamily="34" charset="0"/>
                <a:ea typeface="Calibri" panose="020F0502020204030204" pitchFamily="34" charset="0"/>
                <a:cs typeface="Times New Roman" panose="02020603050405020304" pitchFamily="18" charset="0"/>
              </a:rPr>
              <a:t>New work-time arrangements for self-scheduling teams</a:t>
            </a:r>
          </a:p>
          <a:p>
            <a:pPr marL="342900" indent="-342900">
              <a:buFontTx/>
              <a:buAutoNum type="arabicPeriod"/>
            </a:pPr>
            <a:r>
              <a:rPr lang="fr-CA" sz="1800">
                <a:effectLst/>
                <a:latin typeface="Arial" panose="020B0604020202020204" pitchFamily="34" charset="0"/>
                <a:ea typeface="Calibri" panose="020F0502020204030204" pitchFamily="34" charset="0"/>
                <a:cs typeface="Times New Roman" panose="02020603050405020304" pitchFamily="18" charset="0"/>
              </a:rPr>
              <a:t>Addition of a new weekend schedule with an increased premium</a:t>
            </a:r>
          </a:p>
          <a:p>
            <a:pPr marL="342900" indent="-342900">
              <a:buFontTx/>
              <a:buAutoNum type="arabicPeriod"/>
            </a:pPr>
            <a:r>
              <a:rPr lang="fr-CA" sz="1800">
                <a:effectLst/>
                <a:latin typeface="Arial" panose="020B0604020202020204" pitchFamily="34" charset="0"/>
                <a:ea typeface="Calibri" panose="020F0502020204030204" pitchFamily="34" charset="0"/>
                <a:cs typeface="Times New Roman" panose="02020603050405020304" pitchFamily="18" charset="0"/>
              </a:rPr>
              <a:t> An added mandate for the Labour Relations Committee</a:t>
            </a:r>
          </a:p>
          <a:p>
            <a:pPr marL="342900" indent="-342900">
              <a:buFontTx/>
              <a:buAutoNum type="arabicPeriod"/>
            </a:pPr>
            <a:endParaRPr lang="fr-CA" b="1">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a:effectLst/>
              <a:latin typeface="Arial" panose="020B0604020202020204" pitchFamily="34" charset="0"/>
              <a:ea typeface="Calibri" panose="020F0502020204030204" pitchFamily="34" charset="0"/>
              <a:cs typeface="Arial" panose="020B0604020202020204" pitchFamily="34" charset="0"/>
            </a:endParaRPr>
          </a:p>
          <a:p>
            <a:pPr marL="342900" indent="-342900">
              <a:buFontTx/>
              <a:buAutoNum type="arabicPeriod"/>
            </a:pPr>
            <a:endParaRPr lang="fr-CA" b="1">
              <a:effectLst/>
              <a:latin typeface="Arial" panose="020B0604020202020204" pitchFamily="34" charset="0"/>
              <a:ea typeface="Calibri" panose="020F050202020403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nvPr>
        </p:nvSpPr>
        <p:spPr/>
        <p:txBody>
          <a:bodyPr/>
          <a:lstStyle/>
          <a:p>
            <a:fld id="{18D25734-BAAB-45B8-8828-031302FAFDE5}" type="slidenum">
              <a:rPr lang="fr-CA" smtClean="0"/>
              <a:t>21</a:t>
            </a:fld>
            <a:endParaRPr lang="fr-CA" dirty="0"/>
          </a:p>
        </p:txBody>
      </p:sp>
    </p:spTree>
    <p:extLst>
      <p:ext uri="{BB962C8B-B14F-4D97-AF65-F5344CB8AC3E}">
        <p14:creationId xmlns:p14="http://schemas.microsoft.com/office/powerpoint/2010/main" val="14241754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035455"/>
          </a:xfrm>
          <a:prstGeom prst="rect">
            <a:avLst/>
          </a:prstGeom>
          <a:noFill/>
        </p:spPr>
        <p:txBody>
          <a:bodyPr wrap="square">
            <a:spAutoFit/>
          </a:bodyPr>
          <a:lstStyle/>
          <a:p>
            <a:pPr lvl="0">
              <a:lnSpc>
                <a:spcPct val="107000"/>
              </a:lnSpc>
            </a:pPr>
            <a:r>
              <a:rPr lang="fr-CA" b="1">
                <a:effectLst/>
                <a:latin typeface="Arial" panose="020B0604020202020204" pitchFamily="34" charset="0"/>
                <a:ea typeface="Calibri" panose="020F0502020204030204" pitchFamily="34" charset="0"/>
                <a:cs typeface="Arial" panose="020B0604020202020204" pitchFamily="34" charset="0"/>
              </a:rPr>
              <a:t>4-day schedule (Appendix P)</a:t>
            </a:r>
          </a:p>
          <a:p>
            <a:pPr lvl="0">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07000"/>
              </a:lnSpc>
              <a:buFont typeface="Arial" panose="020B0604020202020204" pitchFamily="34" charset="0"/>
              <a:buChar char="•"/>
            </a:pPr>
            <a:r>
              <a:rPr lang="fr-CA">
                <a:effectLst/>
                <a:latin typeface="Arial" panose="020B0604020202020204" pitchFamily="34" charset="0"/>
                <a:ea typeface="Calibri" panose="020F0502020204030204" pitchFamily="34" charset="0"/>
                <a:cs typeface="Arial" panose="020B0604020202020204" pitchFamily="34" charset="0"/>
              </a:rPr>
              <a:t>Allow voluntary access to the arrangement after agreement between an employee and the employer</a:t>
            </a:r>
          </a:p>
          <a:p>
            <a:pPr marL="285750" lvl="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Delete the reference to field of implementation</a:t>
            </a:r>
          </a:p>
          <a:p>
            <a:pPr marL="285750" lvl="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Indicate that when it is not possible to grant a 4-day schedule to all employees who desire it, the employer will take seniority into account</a:t>
            </a: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nvPr>
        </p:nvSpPr>
        <p:spPr/>
        <p:txBody>
          <a:bodyPr/>
          <a:lstStyle/>
          <a:p>
            <a:fld id="{18D25734-BAAB-45B8-8828-031302FAFDE5}" type="slidenum">
              <a:rPr lang="fr-CA" smtClean="0"/>
              <a:t>22</a:t>
            </a:fld>
            <a:endParaRPr lang="fr-CA" dirty="0"/>
          </a:p>
        </p:txBody>
      </p:sp>
    </p:spTree>
    <p:extLst>
      <p:ext uri="{BB962C8B-B14F-4D97-AF65-F5344CB8AC3E}">
        <p14:creationId xmlns:p14="http://schemas.microsoft.com/office/powerpoint/2010/main" val="1129114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796589"/>
          </a:xfrm>
          <a:prstGeom prst="rect">
            <a:avLst/>
          </a:prstGeom>
          <a:noFill/>
        </p:spPr>
        <p:txBody>
          <a:bodyPr wrap="square">
            <a:spAutoFit/>
          </a:bodyPr>
          <a:lstStyle/>
          <a:p>
            <a:pPr lvl="0">
              <a:lnSpc>
                <a:spcPct val="107000"/>
              </a:lnSpc>
            </a:pPr>
            <a:r>
              <a:rPr lang="fr-CA" b="1">
                <a:effectLst/>
                <a:latin typeface="Arial" panose="020B0604020202020204" pitchFamily="34" charset="0"/>
                <a:ea typeface="Calibri" panose="020F0502020204030204" pitchFamily="34" charset="0"/>
                <a:cs typeface="Arial" panose="020B0604020202020204" pitchFamily="34" charset="0"/>
              </a:rPr>
              <a:t>Atypical schedules (Appendix Y)</a:t>
            </a:r>
          </a:p>
          <a:p>
            <a:pPr lvl="0">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a:effectLst/>
                <a:latin typeface="Arial" panose="020B0604020202020204" pitchFamily="34" charset="0"/>
                <a:ea typeface="Calibri" panose="020F0502020204030204" pitchFamily="34" charset="0"/>
                <a:cs typeface="Arial" panose="020B0604020202020204" pitchFamily="34" charset="0"/>
              </a:rPr>
              <a:t>Allow voluntary access to the arrangement after agreement between an employee and the employer</a:t>
            </a: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Stipulate that such an agreement must be for a minimum of one year and is renewable </a:t>
            </a: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Provide that the employer or the employee may terminate the arrangement with 60 days notice; however, the employer and the employee may terminate the arrangement at any time by mutual agreement  </a:t>
            </a:r>
            <a:endParaRPr lang="fr-CA">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Allow shifts of up to 16 hours; however, the employer must inform the union of any agreement that provides for a shift of more than 12 hours</a:t>
            </a: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Indicate that when it is not possible to grant this arrangement to all employees who desire it, the employer will take seniority into account</a:t>
            </a:r>
          </a:p>
          <a:p>
            <a:pPr marL="90170" algn="just">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nvPr>
        </p:nvSpPr>
        <p:spPr/>
        <p:txBody>
          <a:bodyPr/>
          <a:lstStyle/>
          <a:p>
            <a:fld id="{18D25734-BAAB-45B8-8828-031302FAFDE5}" type="slidenum">
              <a:rPr lang="fr-CA" smtClean="0"/>
              <a:t>23</a:t>
            </a:fld>
            <a:endParaRPr lang="fr-CA" dirty="0"/>
          </a:p>
        </p:txBody>
      </p:sp>
    </p:spTree>
    <p:extLst>
      <p:ext uri="{BB962C8B-B14F-4D97-AF65-F5344CB8AC3E}">
        <p14:creationId xmlns:p14="http://schemas.microsoft.com/office/powerpoint/2010/main" val="14283707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2441855"/>
          </a:xfrm>
          <a:prstGeom prst="rect">
            <a:avLst/>
          </a:prstGeom>
          <a:noFill/>
        </p:spPr>
        <p:txBody>
          <a:bodyPr wrap="square">
            <a:spAutoFit/>
          </a:bodyPr>
          <a:lstStyle/>
          <a:p>
            <a:pPr lvl="0">
              <a:lnSpc>
                <a:spcPct val="107000"/>
              </a:lnSpc>
            </a:pPr>
            <a:r>
              <a:rPr lang="fr-CA" b="1">
                <a:latin typeface="Arial" panose="020B0604020202020204" pitchFamily="34" charset="0"/>
                <a:ea typeface="Calibri" panose="020F0502020204030204" pitchFamily="34" charset="0"/>
                <a:cs typeface="Arial" panose="020B0604020202020204" pitchFamily="34" charset="0"/>
              </a:rPr>
              <a:t>Day, evening, night and shift rotation schedule (Letter of Agreement #36)</a:t>
            </a:r>
          </a:p>
          <a:p>
            <a:pPr lvl="0">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a:effectLst/>
                <a:latin typeface="Arial" panose="020B0604020202020204" pitchFamily="34" charset="0"/>
                <a:ea typeface="Calibri" panose="020F0502020204030204" pitchFamily="34" charset="0"/>
                <a:cs typeface="Arial" panose="020B0604020202020204" pitchFamily="34" charset="0"/>
              </a:rPr>
              <a:t>Allow voluntary access to the arrangement after agreement between an employee and the employer</a:t>
            </a: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Indicate that when it is not possible to grant this arrangement to all employees who desire it, the employer will take seniority into account</a:t>
            </a:r>
            <a:endParaRPr lang="fr-CA" sz="1800" b="1">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CA" b="1">
              <a:latin typeface="Arial" panose="020B0604020202020204" pitchFamily="34" charset="0"/>
              <a:ea typeface="Calibri" panose="020F0502020204030204" pitchFamily="34" charset="0"/>
              <a:cs typeface="Times New Roman" panose="02020603050405020304" pitchFamily="18" charset="0"/>
            </a:endParaRPr>
          </a:p>
          <a:p>
            <a:r>
              <a:rPr lang="fr-CA" sz="1800" b="1">
                <a:effectLst/>
                <a:latin typeface="Arial" panose="020B0604020202020204" pitchFamily="34" charset="0"/>
                <a:ea typeface="Arial" panose="020B0604020202020204" pitchFamily="34"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88E3E334-605C-F7A0-9723-0535AA2904AE}"/>
              </a:ext>
            </a:extLst>
          </p:cNvPr>
          <p:cNvSpPr>
            <a:spLocks noGrp="1"/>
          </p:cNvSpPr>
          <p:nvPr>
            <p:ph type="sldNum" sz="quarter" idx="12"/>
          </p:nvPr>
        </p:nvSpPr>
        <p:spPr/>
        <p:txBody>
          <a:bodyPr/>
          <a:lstStyle/>
          <a:p>
            <a:fld id="{18D25734-BAAB-45B8-8828-031302FAFDE5}" type="slidenum">
              <a:rPr lang="fr-CA" smtClean="0"/>
              <a:t>24</a:t>
            </a:fld>
            <a:endParaRPr lang="fr-CA" dirty="0"/>
          </a:p>
        </p:txBody>
      </p:sp>
    </p:spTree>
    <p:extLst>
      <p:ext uri="{BB962C8B-B14F-4D97-AF65-F5344CB8AC3E}">
        <p14:creationId xmlns:p14="http://schemas.microsoft.com/office/powerpoint/2010/main" val="196332045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77292" cy="2035455"/>
          </a:xfrm>
          <a:prstGeom prst="rect">
            <a:avLst/>
          </a:prstGeom>
          <a:noFill/>
        </p:spPr>
        <p:txBody>
          <a:bodyPr wrap="square">
            <a:spAutoFit/>
          </a:bodyPr>
          <a:lstStyle/>
          <a:p>
            <a:pPr lvl="0">
              <a:lnSpc>
                <a:spcPct val="107000"/>
              </a:lnSpc>
            </a:pPr>
            <a:r>
              <a:rPr lang="fr-CA" b="1">
                <a:latin typeface="Arial" panose="020B0604020202020204" pitchFamily="34" charset="0"/>
                <a:ea typeface="Calibri" panose="020F0502020204030204" pitchFamily="34" charset="0"/>
                <a:cs typeface="Arial" panose="020B0604020202020204" pitchFamily="34" charset="0"/>
              </a:rPr>
              <a:t>9/14 evening schedule for Class 1 (Letter of Agreement #35)</a:t>
            </a:r>
          </a:p>
          <a:p>
            <a:pPr lvl="0">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fr-CA">
                <a:effectLst/>
                <a:latin typeface="Arial" panose="020B0604020202020204" pitchFamily="34" charset="0"/>
                <a:ea typeface="Calibri" panose="020F0502020204030204" pitchFamily="34" charset="0"/>
                <a:cs typeface="Arial" panose="020B0604020202020204" pitchFamily="34" charset="0"/>
              </a:rPr>
              <a:t>Allow voluntary access to the arrangement after agreement between an employee and the employer</a:t>
            </a:r>
          </a:p>
          <a:p>
            <a:pPr marL="285750" indent="-285750">
              <a:lnSpc>
                <a:spcPct val="107000"/>
              </a:lnSpc>
              <a:buFont typeface="Arial" panose="020B0604020202020204" pitchFamily="34" charset="0"/>
              <a:buChar char="•"/>
            </a:pPr>
            <a:r>
              <a:rPr lang="fr-CA">
                <a:latin typeface="Arial" panose="020B0604020202020204" pitchFamily="34" charset="0"/>
                <a:ea typeface="Calibri" panose="020F0502020204030204" pitchFamily="34" charset="0"/>
                <a:cs typeface="Arial" panose="020B0604020202020204" pitchFamily="34" charset="0"/>
              </a:rPr>
              <a:t>Indicate that when it is not possible to grant this arrangement to all employees who desire it, the employer will take seniority into account</a:t>
            </a:r>
          </a:p>
          <a:p>
            <a:pPr marL="90170" algn="just">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endParaRPr lang="fr-CA" sz="1200" dirty="0"/>
          </a:p>
        </p:txBody>
      </p:sp>
      <p:sp>
        <p:nvSpPr>
          <p:cNvPr id="4" name="Espace réservé du numéro de diapositive 3">
            <a:extLst>
              <a:ext uri="{FF2B5EF4-FFF2-40B4-BE49-F238E27FC236}">
                <a16:creationId xmlns:a16="http://schemas.microsoft.com/office/drawing/2014/main" id="{25E7A5EF-2881-FC94-DFC7-EA0F1774A278}"/>
              </a:ext>
            </a:extLst>
          </p:cNvPr>
          <p:cNvSpPr>
            <a:spLocks noGrp="1"/>
          </p:cNvSpPr>
          <p:nvPr>
            <p:ph type="sldNum" sz="quarter" idx="12"/>
          </p:nvPr>
        </p:nvSpPr>
        <p:spPr/>
        <p:txBody>
          <a:bodyPr/>
          <a:lstStyle/>
          <a:p>
            <a:fld id="{18D25734-BAAB-45B8-8828-031302FAFDE5}" type="slidenum">
              <a:rPr lang="fr-CA" smtClean="0"/>
              <a:t>25</a:t>
            </a:fld>
            <a:endParaRPr lang="fr-CA" dirty="0"/>
          </a:p>
        </p:txBody>
      </p:sp>
    </p:spTree>
    <p:extLst>
      <p:ext uri="{BB962C8B-B14F-4D97-AF65-F5344CB8AC3E}">
        <p14:creationId xmlns:p14="http://schemas.microsoft.com/office/powerpoint/2010/main" val="262722073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199722"/>
          </a:xfrm>
          <a:prstGeom prst="rect">
            <a:avLst/>
          </a:prstGeom>
          <a:noFill/>
        </p:spPr>
        <p:txBody>
          <a:bodyPr wrap="square">
            <a:spAutoFit/>
          </a:bodyPr>
          <a:lstStyle/>
          <a:p>
            <a:pPr marL="180340" algn="just"/>
            <a:r>
              <a:rPr lang="fr-CA" sz="1800" b="1">
                <a:effectLst/>
                <a:latin typeface="Arial" panose="020B0604020202020204" pitchFamily="34" charset="0"/>
                <a:ea typeface="Times New Roman" panose="02020603050405020304" pitchFamily="18" charset="0"/>
                <a:cs typeface="Arial" panose="020B0604020202020204" pitchFamily="34" charset="0"/>
              </a:rPr>
              <a:t>Work-time arrangements for self-scheduling teams in 24/7 services (Class 1)</a:t>
            </a:r>
          </a:p>
          <a:p>
            <a:r>
              <a:rPr lang="fr-CA" sz="1800">
                <a:effectLst/>
                <a:latin typeface="Arial" panose="020B0604020202020204" pitchFamily="34" charset="0"/>
                <a:ea typeface="Times New Roman" panose="02020603050405020304" pitchFamily="18" charset="0"/>
                <a:cs typeface="Times New Roman" panose="02020603050405020304" pitchFamily="18" charset="0"/>
              </a:rPr>
              <a:t> </a:t>
            </a:r>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work the equivalent of a 9/14 evening schedule, it is possible to convert up to 8.5% of the evening premium and use a minimum of 7 statutory holidays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a:effectLst/>
                <a:latin typeface="Segoe UI" panose="020B0502040204020203" pitchFamily="34" charset="0"/>
                <a:ea typeface="Times New Roman" panose="02020603050405020304" pitchFamily="18" charset="0"/>
                <a:cs typeface="Times New Roman" panose="02020603050405020304" pitchFamily="18"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employer automatically allows 25% of employees who hold a full-time position and work the evening shift, for the entire service, to work the equivalent of a 9/14 evening schedule, upon request. This arrangement is granted in exchange for the employee's commitment to work an additional 4 hours on weekends in their activity centre, up to 17 times per year, at the overtime rate.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F139296-6F6D-C7CC-836F-B5E6B40F116D}"/>
              </a:ext>
            </a:extLst>
          </p:cNvPr>
          <p:cNvSpPr>
            <a:spLocks noGrp="1"/>
          </p:cNvSpPr>
          <p:nvPr>
            <p:ph type="sldNum" sz="quarter" idx="12"/>
          </p:nvPr>
        </p:nvSpPr>
        <p:spPr/>
        <p:txBody>
          <a:bodyPr/>
          <a:lstStyle/>
          <a:p>
            <a:fld id="{18D25734-BAAB-45B8-8828-031302FAFDE5}" type="slidenum">
              <a:rPr lang="fr-CA" smtClean="0"/>
              <a:t>26</a:t>
            </a:fld>
            <a:endParaRPr lang="fr-CA" dirty="0"/>
          </a:p>
        </p:txBody>
      </p:sp>
    </p:spTree>
    <p:extLst>
      <p:ext uri="{BB962C8B-B14F-4D97-AF65-F5344CB8AC3E}">
        <p14:creationId xmlns:p14="http://schemas.microsoft.com/office/powerpoint/2010/main" val="398823276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266082"/>
          </a:xfrm>
          <a:prstGeom prst="rect">
            <a:avLst/>
          </a:prstGeom>
          <a:noFill/>
        </p:spPr>
        <p:txBody>
          <a:bodyPr wrap="square">
            <a:spAutoFit/>
          </a:bodyPr>
          <a:lstStyle/>
          <a:p>
            <a:pPr marL="180340" algn="just"/>
            <a:r>
              <a:rPr lang="fr-CA" sz="1800" i="1">
                <a:effectLst/>
                <a:latin typeface="Arial" panose="020B0604020202020204" pitchFamily="34" charset="0"/>
                <a:ea typeface="Times New Roman" panose="02020603050405020304" pitchFamily="18" charset="0"/>
                <a:cs typeface="Arial" panose="020B0604020202020204" pitchFamily="34" charset="0"/>
              </a:rPr>
              <a:t>(cont'd)</a:t>
            </a:r>
            <a:endParaRPr lang="fr-CA" sz="1800" i="1">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a:effectLst/>
                <a:latin typeface="Arial" panose="020B0604020202020204" pitchFamily="34" charset="0"/>
                <a:ea typeface="Times New Roman" panose="02020603050405020304" pitchFamily="18" charset="0"/>
                <a:cs typeface="Times New Roman" panose="02020603050405020304" pitchFamily="18" charset="0"/>
              </a:rPr>
              <a:t> </a:t>
            </a:r>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a:effectLst/>
                <a:latin typeface="Arial" panose="020B0604020202020204" pitchFamily="34" charset="0"/>
                <a:ea typeface="Times New Roman" panose="02020603050405020304" pitchFamily="18" charset="0"/>
                <a:cs typeface="Arial" panose="020B0604020202020204" pitchFamily="34" charset="0"/>
              </a:rPr>
              <a:t>To work the equivalent of an 8/14 night schedule, it is possible to convert up to 18% of the night premium, up to 3 sick days, and to use a minimum of 11 statutory holidays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a:effectLst/>
                <a:latin typeface="Segoe UI" panose="020B0502040204020203" pitchFamily="34" charset="0"/>
                <a:ea typeface="Times New Roman" panose="02020603050405020304" pitchFamily="18" charset="0"/>
                <a:cs typeface="Times New Roman" panose="02020603050405020304" pitchFamily="18"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180340" algn="just"/>
            <a:r>
              <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employer automatically allows 25% of employees who hold a full-time position and work the night shift, for the activity centre, to work the equivalent of an 8/14 schedule, upon request. This arrangement is granted in exchange for the employee's commitment to work an additional 4 hours on weekends in their service, up to 10 times per year, at the overtime rate.   </a:t>
            </a:r>
          </a:p>
          <a:p>
            <a:pPr marL="180340" algn="just"/>
            <a:endPar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80340" algn="just"/>
            <a:r>
              <a:rPr lang="fr-C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all the above cases, if the members of the team are unable to meet needs when the employee with the work-time arrangement has time off, the employer may terminate the arrangement with at least 4 weeks notice to the employee concerned.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F139296-6F6D-C7CC-836F-B5E6B40F116D}"/>
              </a:ext>
            </a:extLst>
          </p:cNvPr>
          <p:cNvSpPr>
            <a:spLocks noGrp="1"/>
          </p:cNvSpPr>
          <p:nvPr>
            <p:ph type="sldNum" sz="quarter" idx="12"/>
          </p:nvPr>
        </p:nvSpPr>
        <p:spPr/>
        <p:txBody>
          <a:bodyPr/>
          <a:lstStyle/>
          <a:p>
            <a:fld id="{18D25734-BAAB-45B8-8828-031302FAFDE5}" type="slidenum">
              <a:rPr lang="fr-CA" smtClean="0"/>
              <a:t>27</a:t>
            </a:fld>
            <a:endParaRPr lang="fr-CA" dirty="0"/>
          </a:p>
        </p:txBody>
      </p:sp>
    </p:spTree>
    <p:extLst>
      <p:ext uri="{BB962C8B-B14F-4D97-AF65-F5344CB8AC3E}">
        <p14:creationId xmlns:p14="http://schemas.microsoft.com/office/powerpoint/2010/main" val="406474110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232312"/>
          </a:xfrm>
          <a:prstGeom prst="rect">
            <a:avLst/>
          </a:prstGeom>
          <a:noFill/>
        </p:spPr>
        <p:txBody>
          <a:bodyPr wrap="square">
            <a:spAutoFit/>
          </a:bodyPr>
          <a:lstStyle/>
          <a:p>
            <a:pPr lvl="0" algn="just">
              <a:lnSpc>
                <a:spcPct val="107000"/>
              </a:lnSpc>
              <a:spcAft>
                <a:spcPts val="800"/>
              </a:spcAft>
            </a:pPr>
            <a:r>
              <a:rPr lang="fr-CA" sz="1600" b="1">
                <a:effectLst/>
                <a:latin typeface="Arial" panose="020B0604020202020204" pitchFamily="34" charset="0"/>
                <a:ea typeface="Calibri" panose="020F0502020204030204" pitchFamily="34" charset="0"/>
                <a:cs typeface="Arial" panose="020B0604020202020204" pitchFamily="34" charset="0"/>
              </a:rPr>
              <a:t>Addition of a new weekend arrangement with an increased premium (classes 1 and 2)</a:t>
            </a:r>
          </a:p>
          <a:p>
            <a:pPr lvl="0" algn="just">
              <a:lnSpc>
                <a:spcPct val="107000"/>
              </a:lnSpc>
            </a:pPr>
            <a:r>
              <a:rPr lang="fr-CA" sz="1600" kern="100">
                <a:effectLst/>
                <a:latin typeface="Arial" panose="020B0604020202020204" pitchFamily="34" charset="0"/>
                <a:ea typeface="Calibri" panose="020F0502020204030204" pitchFamily="34" charset="0"/>
                <a:cs typeface="Arial" panose="020B0604020202020204" pitchFamily="34" charset="0"/>
              </a:rPr>
              <a:t>The national parties have agreed to add a new appendix to the collective agreement allowing for a weekend work-time arrangement with an increased premium. It is available to Class 1 employees who desire it and Class 2 assistance care job titles working in 24/7 services. When it is not possible to grant this arrangement to all employees who desire it, the institution will take seniority into account.</a:t>
            </a:r>
            <a:endParaRPr lang="fr-CA" sz="1600" kern="10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600" kern="1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600" kern="100">
                <a:effectLst/>
                <a:latin typeface="Arial" panose="020B0604020202020204" pitchFamily="34" charset="0"/>
                <a:ea typeface="Calibri" panose="020F0502020204030204" pitchFamily="34" charset="0"/>
                <a:cs typeface="Arial" panose="020B0604020202020204" pitchFamily="34" charset="0"/>
              </a:rPr>
              <a:t>This new condensed weekend work-time arrangement consists of five 12-hour shifts per 14-day period, all on the weekend, with rotating shifts.</a:t>
            </a:r>
            <a:endParaRPr lang="fr-CA" sz="1600" kern="10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fr-CA" sz="1600" kern="10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fr-CA" sz="1600" kern="100">
                <a:effectLst/>
                <a:latin typeface="Arial" panose="020B0604020202020204" pitchFamily="34" charset="0"/>
                <a:ea typeface="Calibri" panose="020F0502020204030204" pitchFamily="34" charset="0"/>
                <a:cs typeface="Arial" panose="020B0604020202020204" pitchFamily="34" charset="0"/>
              </a:rPr>
              <a:t>Employees who choose this schedule receive a premium of 16% of salary for working weekends, in addition to the premiums currently provided for in the collective agreements. Conversion of part of the inconvenience premiums and the additional premium is possible, in addition to using 10 days of split annual leave, 12 statutory holidays and 3 sick days for personal reasons, to enable the employee to have full-time status.</a:t>
            </a:r>
          </a:p>
          <a:p>
            <a:pPr lvl="0" algn="just">
              <a:lnSpc>
                <a:spcPct val="107000"/>
              </a:lnSpc>
              <a:spcAft>
                <a:spcPts val="800"/>
              </a:spcAft>
            </a:pPr>
            <a:endParaRPr lang="fr-CA" sz="1600">
              <a:effectLst/>
              <a:latin typeface="Arial" panose="020B0604020202020204" pitchFamily="34" charset="0"/>
              <a:ea typeface="Calibri" panose="020F0502020204030204" pitchFamily="34" charset="0"/>
              <a:cs typeface="Arial" panose="020B0604020202020204" pitchFamily="34" charset="0"/>
            </a:endParaRPr>
          </a:p>
          <a:p>
            <a:endParaRPr lang="fr-CA" sz="16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2EFAE99A-BD13-5B01-262E-1751F90708F1}"/>
              </a:ext>
            </a:extLst>
          </p:cNvPr>
          <p:cNvSpPr>
            <a:spLocks noGrp="1"/>
          </p:cNvSpPr>
          <p:nvPr>
            <p:ph type="sldNum" sz="quarter" idx="12"/>
          </p:nvPr>
        </p:nvSpPr>
        <p:spPr/>
        <p:txBody>
          <a:bodyPr/>
          <a:lstStyle/>
          <a:p>
            <a:fld id="{18D25734-BAAB-45B8-8828-031302FAFDE5}" type="slidenum">
              <a:rPr lang="fr-CA" smtClean="0"/>
              <a:t>28</a:t>
            </a:fld>
            <a:endParaRPr lang="fr-CA" dirty="0"/>
          </a:p>
        </p:txBody>
      </p:sp>
    </p:spTree>
    <p:extLst>
      <p:ext uri="{BB962C8B-B14F-4D97-AF65-F5344CB8AC3E}">
        <p14:creationId xmlns:p14="http://schemas.microsoft.com/office/powerpoint/2010/main" val="267093359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Work-time arrangements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1801006"/>
          </a:xfrm>
          <a:prstGeom prst="rect">
            <a:avLst/>
          </a:prstGeom>
          <a:noFill/>
        </p:spPr>
        <p:txBody>
          <a:bodyPr wrap="square">
            <a:spAutoFit/>
          </a:bodyPr>
          <a:lstStyle/>
          <a:p>
            <a:pPr lvl="0" algn="just">
              <a:lnSpc>
                <a:spcPct val="107000"/>
              </a:lnSpc>
              <a:spcAft>
                <a:spcPts val="800"/>
              </a:spcAft>
            </a:pPr>
            <a:endParaRPr lang="fr-CA" b="1">
              <a:latin typeface="Arial" panose="020B0604020202020204" pitchFamily="34" charset="0"/>
              <a:ea typeface="Arial" panose="020B0604020202020204" pitchFamily="34" charset="0"/>
              <a:cs typeface="Times New Roman" panose="02020603050405020304" pitchFamily="18" charset="0"/>
            </a:endParaRPr>
          </a:p>
          <a:p>
            <a:pPr lvl="0" algn="just">
              <a:lnSpc>
                <a:spcPct val="107000"/>
              </a:lnSpc>
              <a:spcAft>
                <a:spcPts val="800"/>
              </a:spcAft>
            </a:pPr>
            <a:r>
              <a:rPr lang="fr-CA" b="1">
                <a:latin typeface="Arial" panose="020B0604020202020204" pitchFamily="34" charset="0"/>
                <a:ea typeface="Arial" panose="020B0604020202020204" pitchFamily="34" charset="0"/>
                <a:cs typeface="Times New Roman" panose="02020603050405020304" pitchFamily="18" charset="0"/>
              </a:rPr>
              <a:t>An added mandate for the Labour Relations Committee </a:t>
            </a:r>
            <a:endParaRPr lang="fr-CA">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sz="1800">
                <a:effectLst/>
                <a:latin typeface="Arial" panose="020B0604020202020204" pitchFamily="34" charset="0"/>
                <a:ea typeface="Times New Roman" panose="02020603050405020304" pitchFamily="18" charset="0"/>
                <a:cs typeface="Arial" panose="020B0604020202020204" pitchFamily="34" charset="0"/>
              </a:rPr>
              <a:t>This Committee is mandated to monitor the implementation and application of the work-time arrangements.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6BF4F643-2162-28E1-CA83-E5C3C689DB05}"/>
              </a:ext>
            </a:extLst>
          </p:cNvPr>
          <p:cNvSpPr>
            <a:spLocks noGrp="1"/>
          </p:cNvSpPr>
          <p:nvPr>
            <p:ph type="sldNum" sz="quarter" idx="12"/>
          </p:nvPr>
        </p:nvSpPr>
        <p:spPr/>
        <p:txBody>
          <a:bodyPr/>
          <a:lstStyle/>
          <a:p>
            <a:fld id="{18D25734-BAAB-45B8-8828-031302FAFDE5}" type="slidenum">
              <a:rPr lang="fr-CA" smtClean="0"/>
              <a:t>29</a:t>
            </a:fld>
            <a:endParaRPr lang="fr-CA" dirty="0"/>
          </a:p>
        </p:txBody>
      </p:sp>
    </p:spTree>
    <p:extLst>
      <p:ext uri="{BB962C8B-B14F-4D97-AF65-F5344CB8AC3E}">
        <p14:creationId xmlns:p14="http://schemas.microsoft.com/office/powerpoint/2010/main" val="20183288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HR development plan and knowledge transfer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2479040"/>
          </a:xfrm>
          <a:prstGeom prst="rect">
            <a:avLst/>
          </a:prstGeom>
          <a:noFill/>
        </p:spPr>
        <p:txBody>
          <a:bodyPr wrap="square">
            <a:spAutoFit/>
          </a:bodyPr>
          <a:lstStyle/>
          <a:p>
            <a:pPr algn="just">
              <a:spcAft>
                <a:spcPts val="1100"/>
              </a:spcAft>
            </a:pPr>
            <a:endParaRPr lang="fr-CA" sz="2400" b="1">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a:latin typeface="Arial" panose="020B0604020202020204" pitchFamily="34" charset="0"/>
                <a:ea typeface="Times New Roman" panose="02020603050405020304" pitchFamily="18" charset="0"/>
                <a:cs typeface="Arial" panose="020B0604020202020204" pitchFamily="34" charset="0"/>
              </a:rPr>
              <a:t> </a:t>
            </a:r>
          </a:p>
          <a:p>
            <a:pPr marL="342900" indent="-342900" algn="just">
              <a:spcAft>
                <a:spcPts val="1100"/>
              </a:spcAft>
              <a:buFont typeface="+mj-lt"/>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Increase the human resources development budget for Class 3 personnel</a:t>
            </a:r>
          </a:p>
          <a:p>
            <a:pPr marL="342900" indent="-342900" algn="just">
              <a:spcAft>
                <a:spcPts val="1100"/>
              </a:spcAft>
              <a:buFont typeface="+mj-lt"/>
              <a:buAutoNum type="arabicPeriod"/>
            </a:pPr>
            <a:r>
              <a:rPr lang="fr-CA">
                <a:latin typeface="Arial" panose="020B0604020202020204" pitchFamily="34" charset="0"/>
                <a:ea typeface="Times New Roman" panose="02020603050405020304" pitchFamily="18" charset="0"/>
                <a:cs typeface="Arial" panose="020B0604020202020204" pitchFamily="34" charset="0"/>
              </a:rPr>
              <a:t>New annual training and coaching budget for employees with less than 2 years of practice (classes 1, 2 and 4)</a:t>
            </a:r>
            <a:endParaRPr lang="fr-CA">
              <a:effectLst/>
              <a:latin typeface="Arial" panose="020B0604020202020204" pitchFamily="34" charset="0"/>
              <a:ea typeface="Calibri" panose="020F0502020204030204" pitchFamily="34" charset="0"/>
              <a:cs typeface="Arial" panose="020B0604020202020204" pitchFamily="34" charset="0"/>
            </a:endParaRPr>
          </a:p>
          <a:p>
            <a:endParaRPr lang="fr-CA" sz="24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nvPr>
        </p:nvSpPr>
        <p:spPr/>
        <p:txBody>
          <a:bodyPr/>
          <a:lstStyle/>
          <a:p>
            <a:fld id="{18D25734-BAAB-45B8-8828-031302FAFDE5}" type="slidenum">
              <a:rPr lang="fr-CA" smtClean="0"/>
              <a:t>3</a:t>
            </a:fld>
            <a:endParaRPr lang="fr-CA" dirty="0"/>
          </a:p>
        </p:txBody>
      </p:sp>
    </p:spTree>
    <p:extLst>
      <p:ext uri="{BB962C8B-B14F-4D97-AF65-F5344CB8AC3E}">
        <p14:creationId xmlns:p14="http://schemas.microsoft.com/office/powerpoint/2010/main" val="266505134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Displacement</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4684872"/>
          </a:xfrm>
          <a:prstGeom prst="rect">
            <a:avLst/>
          </a:prstGeom>
          <a:noFill/>
        </p:spPr>
        <p:txBody>
          <a:bodyPr wrap="square">
            <a:spAutoFit/>
          </a:bodyPr>
          <a:lstStyle/>
          <a:p>
            <a:pPr algn="just">
              <a:lnSpc>
                <a:spcPct val="107000"/>
              </a:lnSpc>
              <a:spcAft>
                <a:spcPts val="800"/>
              </a:spcAft>
            </a:pPr>
            <a:r>
              <a:rPr lang="fr-CA" sz="1800" b="1">
                <a:effectLst/>
                <a:latin typeface="Arial" panose="020B0604020202020204" pitchFamily="34" charset="0"/>
                <a:ea typeface="Arial" panose="020B0604020202020204" pitchFamily="34" charset="0"/>
                <a:cs typeface="Arial" panose="020B0604020202020204" pitchFamily="34" charset="0"/>
              </a:rPr>
              <a:t>Voluntary displacements</a:t>
            </a:r>
          </a:p>
          <a:p>
            <a:pPr algn="just">
              <a:lnSpc>
                <a:spcPct val="107000"/>
              </a:lnSpc>
              <a:spcAft>
                <a:spcPts val="800"/>
              </a:spcAft>
            </a:pPr>
            <a:endParaRPr lang="fr-CA" sz="1800" b="1">
              <a:effectLst/>
              <a:latin typeface="Arial" panose="020B0604020202020204" pitchFamily="34" charset="0"/>
              <a:ea typeface="Arial" panose="020B060402020202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Arial" panose="020B0604020202020204" pitchFamily="34" charset="0"/>
                <a:cs typeface="Arial" panose="020B0604020202020204" pitchFamily="34" charset="0"/>
              </a:rPr>
              <a:t>A new article in the collective agreement </a:t>
            </a:r>
            <a:r>
              <a:rPr lang="fr-CA">
                <a:latin typeface="Arial" panose="020B0604020202020204" pitchFamily="34" charset="0"/>
                <a:ea typeface="Arial" panose="020B0604020202020204" pitchFamily="34" charset="0"/>
                <a:cs typeface="Arial" panose="020B0604020202020204" pitchFamily="34" charset="0"/>
              </a:rPr>
              <a:t>provides for lump sum payments to employees who volunteer for an intra- or inter-institutional displacement.</a:t>
            </a:r>
            <a:endParaRPr lang="fr-CA">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Arial" panose="020B0604020202020204" pitchFamily="34" charset="0"/>
                <a:cs typeface="Times New Roman" panose="02020603050405020304" pitchFamily="18" charset="0"/>
              </a:rPr>
              <a:t>Voluntary temporary displacements of employees away from their home base are subject to the local and national provisions of the collective agreement of the employee's </a:t>
            </a:r>
            <a:r>
              <a:rPr lang="fr-CA">
                <a:latin typeface="Arial" panose="020B0604020202020204" pitchFamily="34" charset="0"/>
                <a:ea typeface="Arial" panose="020B0604020202020204" pitchFamily="34" charset="0"/>
                <a:cs typeface="Times New Roman" panose="02020603050405020304" pitchFamily="18" charset="0"/>
              </a:rPr>
              <a:t>home institution.</a:t>
            </a:r>
            <a:r>
              <a:rPr lang="fr-CA" sz="1800">
                <a:effectLst/>
                <a:latin typeface="Arial" panose="020B0604020202020204" pitchFamily="34" charset="0"/>
                <a:ea typeface="Arial" panose="020B0604020202020204" pitchFamily="34" charset="0"/>
                <a:cs typeface="Times New Roman" panose="02020603050405020304" pitchFamily="18" charset="0"/>
              </a:rPr>
              <a:t> </a:t>
            </a:r>
            <a:endParaRPr lang="fr-CA">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Arial" panose="020B0604020202020204" pitchFamily="34" charset="0"/>
                <a:cs typeface="Times New Roman" panose="02020603050405020304" pitchFamily="18" charset="0"/>
              </a:rPr>
              <a:t>Employees thus continue to receive </a:t>
            </a:r>
            <a:r>
              <a:rPr lang="fr-CA">
                <a:latin typeface="Arial" panose="020B0604020202020204" pitchFamily="34" charset="0"/>
                <a:ea typeface="Arial" panose="020B0604020202020204" pitchFamily="34" charset="0"/>
                <a:cs typeface="Times New Roman" panose="02020603050405020304" pitchFamily="18" charset="0"/>
              </a:rPr>
              <a:t>all of their applicable working </a:t>
            </a:r>
            <a:r>
              <a:rPr lang="fr-CA" sz="1800">
                <a:effectLst/>
                <a:latin typeface="Arial" panose="020B0604020202020204" pitchFamily="34" charset="0"/>
                <a:ea typeface="Arial" panose="020B0604020202020204" pitchFamily="34" charset="0"/>
                <a:cs typeface="Times New Roman" panose="02020603050405020304" pitchFamily="18" charset="0"/>
              </a:rPr>
              <a:t>conditions and remuneration.</a:t>
            </a:r>
            <a:endParaRPr lang="fr-CA">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Arial" panose="020B0604020202020204" pitchFamily="34" charset="0"/>
                <a:cs typeface="Arial" panose="020B0604020202020204" pitchFamily="34" charset="0"/>
              </a:rPr>
              <a:t>Employees affected by such displacements may not receive more than one lump sum payment provided for in this article per day.</a:t>
            </a:r>
            <a:endParaRPr lang="fr-CA">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Arial" panose="020B0604020202020204" pitchFamily="34" charset="0"/>
                <a:cs typeface="Arial" panose="020B0604020202020204" pitchFamily="34" charset="0"/>
              </a:rPr>
              <a:t>Lump sum payments provided for in this article are not contributory amounts and are not eligible for pension plan purposes.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fr-CA" sz="1800">
              <a:effectLst/>
              <a:latin typeface="Calibri Light" panose="020F0302020204030204" pitchFamily="34" charset="0"/>
              <a:ea typeface="MS Gothic" panose="020B0609070205080204" pitchFamily="49" charset="-128"/>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D7D3C831-9E77-FF36-3278-607CFC6CBEFB}"/>
              </a:ext>
            </a:extLst>
          </p:cNvPr>
          <p:cNvSpPr>
            <a:spLocks noGrp="1"/>
          </p:cNvSpPr>
          <p:nvPr>
            <p:ph type="sldNum" sz="quarter" idx="12"/>
          </p:nvPr>
        </p:nvSpPr>
        <p:spPr/>
        <p:txBody>
          <a:bodyPr/>
          <a:lstStyle/>
          <a:p>
            <a:fld id="{18D25734-BAAB-45B8-8828-031302FAFDE5}" type="slidenum">
              <a:rPr lang="fr-CA" smtClean="0"/>
              <a:pPr/>
              <a:t>30</a:t>
            </a:fld>
            <a:endParaRPr lang="fr-CA" dirty="0"/>
          </a:p>
        </p:txBody>
      </p:sp>
    </p:spTree>
    <p:extLst>
      <p:ext uri="{BB962C8B-B14F-4D97-AF65-F5344CB8AC3E}">
        <p14:creationId xmlns:p14="http://schemas.microsoft.com/office/powerpoint/2010/main" val="195284655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Displacement</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488006"/>
          </a:xfrm>
          <a:prstGeom prst="rect">
            <a:avLst/>
          </a:prstGeom>
          <a:noFill/>
        </p:spPr>
        <p:txBody>
          <a:bodyPr wrap="square">
            <a:spAutoFit/>
          </a:bodyPr>
          <a:lstStyle/>
          <a:p>
            <a:pPr algn="just">
              <a:lnSpc>
                <a:spcPct val="107000"/>
              </a:lnSpc>
              <a:spcAft>
                <a:spcPts val="800"/>
              </a:spcAft>
            </a:pPr>
            <a:r>
              <a:rPr lang="fr-CA" sz="1800" b="1">
                <a:effectLst/>
                <a:latin typeface="Arial" panose="020B0604020202020204" pitchFamily="34" charset="0"/>
                <a:ea typeface="Arial" panose="020B0604020202020204" pitchFamily="34" charset="0"/>
                <a:cs typeface="Arial" panose="020B0604020202020204" pitchFamily="34" charset="0"/>
              </a:rPr>
              <a:t>Intra-institutional displacement</a:t>
            </a:r>
          </a:p>
          <a:p>
            <a:pPr algn="just">
              <a:lnSpc>
                <a:spcPct val="107000"/>
              </a:lnSpc>
              <a:spcAft>
                <a:spcPts val="800"/>
              </a:spcAft>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a:effectLst/>
                <a:latin typeface="Arial" panose="020B0604020202020204" pitchFamily="34" charset="0"/>
                <a:ea typeface="Arial" panose="020B0604020202020204" pitchFamily="34" charset="0"/>
                <a:cs typeface="Arial" panose="020B0604020202020204" pitchFamily="34" charset="0"/>
              </a:rPr>
              <a:t>Employees who agree to a temporary displacement to one of the employer's institutions located 20 to 100 kilometres from their home base are entitled to a lump sum payment of $50 per day, </a:t>
            </a:r>
            <a:r>
              <a:rPr lang="fr-CA">
                <a:latin typeface="Arial" panose="020B0604020202020204" pitchFamily="34" charset="0"/>
                <a:ea typeface="Arial" panose="020B0604020202020204" pitchFamily="34" charset="0"/>
                <a:cs typeface="Arial" panose="020B0604020202020204" pitchFamily="34" charset="0"/>
              </a:rPr>
              <a:t>on top of the moving allowances provided for in the collective agreement</a:t>
            </a:r>
            <a:r>
              <a:rPr lang="fr-CA" sz="1800">
                <a:effectLst/>
                <a:latin typeface="Arial" panose="020B0604020202020204" pitchFamily="34" charset="0"/>
                <a:ea typeface="Arial" panose="020B0604020202020204" pitchFamily="34" charset="0"/>
                <a:cs typeface="Arial" panose="020B0604020202020204" pitchFamily="34" charset="0"/>
              </a:rPr>
              <a:t>.</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a:effectLst/>
                <a:latin typeface="Arial" panose="020B0604020202020204" pitchFamily="34" charset="0"/>
                <a:ea typeface="Arial" panose="020B0604020202020204" pitchFamily="34" charset="0"/>
                <a:cs typeface="Arial" panose="020B0604020202020204" pitchFamily="34" charset="0"/>
              </a:rPr>
              <a:t>If the institution is not accessible by vehicle, the lump sum payment in the above paragraph applies even if it is located less than 20 kilometres away.</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sz="1800">
                <a:effectLst/>
                <a:latin typeface="Arial" panose="020B0604020202020204" pitchFamily="34" charset="0"/>
                <a:ea typeface="Arial" panose="020B0604020202020204" pitchFamily="34" charset="0"/>
                <a:cs typeface="Arial" panose="020B0604020202020204" pitchFamily="34" charset="0"/>
              </a:rPr>
              <a:t>If the facility is located 100 kilometres or more from the home base, the lump sum payment provided for in the above paragraphs is increased to $100.</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0405E1CB-D648-285F-B6F7-3A05A8F11A66}"/>
              </a:ext>
            </a:extLst>
          </p:cNvPr>
          <p:cNvSpPr>
            <a:spLocks noGrp="1"/>
          </p:cNvSpPr>
          <p:nvPr>
            <p:ph type="sldNum" sz="quarter" idx="12"/>
          </p:nvPr>
        </p:nvSpPr>
        <p:spPr/>
        <p:txBody>
          <a:bodyPr/>
          <a:lstStyle/>
          <a:p>
            <a:fld id="{18D25734-BAAB-45B8-8828-031302FAFDE5}" type="slidenum">
              <a:rPr lang="fr-CA" smtClean="0"/>
              <a:pPr/>
              <a:t>31</a:t>
            </a:fld>
            <a:endParaRPr lang="fr-CA" dirty="0"/>
          </a:p>
        </p:txBody>
      </p:sp>
    </p:spTree>
    <p:extLst>
      <p:ext uri="{BB962C8B-B14F-4D97-AF65-F5344CB8AC3E}">
        <p14:creationId xmlns:p14="http://schemas.microsoft.com/office/powerpoint/2010/main" val="200345486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112520" y="0"/>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Displacement</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37046" y="1212209"/>
            <a:ext cx="10717908" cy="3191643"/>
          </a:xfrm>
          <a:prstGeom prst="rect">
            <a:avLst/>
          </a:prstGeom>
          <a:noFill/>
        </p:spPr>
        <p:txBody>
          <a:bodyPr wrap="square">
            <a:spAutoFit/>
          </a:bodyPr>
          <a:lstStyle/>
          <a:p>
            <a:pPr algn="just">
              <a:lnSpc>
                <a:spcPct val="107000"/>
              </a:lnSpc>
              <a:spcAft>
                <a:spcPts val="800"/>
              </a:spcAft>
            </a:pPr>
            <a:endParaRPr lang="fr-CA" sz="1800" b="1">
              <a:effectLst/>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endParaRPr lang="fr-CA" b="1">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r>
              <a:rPr lang="fr-CA" b="1">
                <a:latin typeface="Arial" panose="020B0604020202020204" pitchFamily="34" charset="0"/>
                <a:ea typeface="Arial" panose="020B0604020202020204" pitchFamily="34" charset="0"/>
                <a:cs typeface="Arial" panose="020B0604020202020204" pitchFamily="34" charset="0"/>
              </a:rPr>
              <a:t>Inter-institutional displacement</a:t>
            </a:r>
            <a:endParaRPr lang="fr-CA">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a:latin typeface="Arial" panose="020B0604020202020204" pitchFamily="34" charset="0"/>
                <a:ea typeface="Arial" panose="020B0604020202020204" pitchFamily="34" charset="0"/>
                <a:cs typeface="Arial" panose="020B0604020202020204" pitchFamily="34" charset="0"/>
              </a:rPr>
              <a:t>Employees who agree to a temporary displacement to a facility of another institution less than 100 kilometres from their home base are entitled to a lump sum payment of $50 per day, on top of the moving allowances provided for in the collective agreement.</a:t>
            </a:r>
            <a:endParaRPr lang="fr-CA">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CA">
                <a:latin typeface="Arial" panose="020B0604020202020204" pitchFamily="34" charset="0"/>
                <a:ea typeface="Arial" panose="020B0604020202020204" pitchFamily="34" charset="0"/>
                <a:cs typeface="Arial" panose="020B0604020202020204" pitchFamily="34" charset="0"/>
              </a:rPr>
              <a:t>If the facility is located 100 kilometres or more from the home base, the lump sum payment provided for in the above paragraphs is increased to $100.</a:t>
            </a:r>
            <a:endParaRPr lang="fr-CA">
              <a:latin typeface="Arial" panose="020B0604020202020204" pitchFamily="34" charset="0"/>
              <a:ea typeface="Times New Roman" panose="02020603050405020304" pitchFamily="18" charset="0"/>
              <a:cs typeface="Times New Roman" panose="02020603050405020304" pitchFamily="18" charset="0"/>
            </a:endParaRPr>
          </a:p>
          <a:p>
            <a:endParaRPr lang="fr-CA" sz="1400" dirty="0"/>
          </a:p>
        </p:txBody>
      </p:sp>
      <p:sp>
        <p:nvSpPr>
          <p:cNvPr id="4" name="Espace réservé du numéro de diapositive 3">
            <a:extLst>
              <a:ext uri="{FF2B5EF4-FFF2-40B4-BE49-F238E27FC236}">
                <a16:creationId xmlns:a16="http://schemas.microsoft.com/office/drawing/2014/main" id="{B5CE2A25-BE30-09D3-05EA-07DA9F8B7AA5}"/>
              </a:ext>
            </a:extLst>
          </p:cNvPr>
          <p:cNvSpPr>
            <a:spLocks noGrp="1"/>
          </p:cNvSpPr>
          <p:nvPr>
            <p:ph type="sldNum" sz="quarter" idx="12"/>
          </p:nvPr>
        </p:nvSpPr>
        <p:spPr/>
        <p:txBody>
          <a:bodyPr/>
          <a:lstStyle/>
          <a:p>
            <a:fld id="{18D25734-BAAB-45B8-8828-031302FAFDE5}" type="slidenum">
              <a:rPr lang="fr-CA" smtClean="0"/>
              <a:pPr/>
              <a:t>32</a:t>
            </a:fld>
            <a:endParaRPr lang="fr-CA" dirty="0"/>
          </a:p>
        </p:txBody>
      </p:sp>
    </p:spTree>
    <p:extLst>
      <p:ext uri="{BB962C8B-B14F-4D97-AF65-F5344CB8AC3E}">
        <p14:creationId xmlns:p14="http://schemas.microsoft.com/office/powerpoint/2010/main" val="237273102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Overtime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4145280"/>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a:effectLst/>
                <a:latin typeface="Arial" panose="020B0604020202020204" pitchFamily="34" charset="0"/>
                <a:ea typeface="Times New Roman" panose="02020603050405020304" pitchFamily="18" charset="0"/>
                <a:cs typeface="Arial" panose="020B0604020202020204" pitchFamily="34" charset="0"/>
              </a:rPr>
              <a:t>Rate for full overtime shifts worked on weekends increased to double time</a:t>
            </a:r>
          </a:p>
          <a:p>
            <a:pPr marL="342900" indent="-342900">
              <a:buFontTx/>
              <a:buAutoNum type="arabicPeriod"/>
            </a:pPr>
            <a:r>
              <a:rPr lang="fr-CA" sz="1800">
                <a:effectLst/>
                <a:latin typeface="Arial" panose="020B0604020202020204" pitchFamily="34" charset="0"/>
                <a:ea typeface="Calibri" panose="020F0502020204030204" pitchFamily="34" charset="0"/>
                <a:cs typeface="Times New Roman" panose="02020603050405020304" pitchFamily="18" charset="0"/>
              </a:rPr>
              <a:t>Conversion of overtime on weekend shifts to paid time off</a:t>
            </a:r>
          </a:p>
          <a:p>
            <a:pPr marL="342900" indent="-342900">
              <a:buFontTx/>
              <a:buAutoNum type="arabicPeriod"/>
            </a:pPr>
            <a:r>
              <a:rPr lang="fr-CA">
                <a:latin typeface="Arial" panose="020B0604020202020204" pitchFamily="34" charset="0"/>
                <a:ea typeface="Calibri" panose="020F0502020204030204" pitchFamily="34" charset="0"/>
                <a:cs typeface="Times New Roman" panose="02020603050405020304" pitchFamily="18" charset="0"/>
              </a:rPr>
              <a:t>Available full-time employees get priority for voluntary overtime</a:t>
            </a:r>
          </a:p>
          <a:p>
            <a:pPr marL="342900" indent="-342900">
              <a:buFontTx/>
              <a:buAutoNum type="arabicPeriod"/>
            </a:pPr>
            <a:r>
              <a:rPr lang="fr-CA" sz="1800">
                <a:effectLst/>
                <a:latin typeface="Arial" panose="020B0604020202020204" pitchFamily="34" charset="0"/>
                <a:ea typeface="Times New Roman" panose="02020603050405020304" pitchFamily="18" charset="0"/>
                <a:cs typeface="Times New Roman" panose="02020603050405020304" pitchFamily="18" charset="0"/>
              </a:rPr>
              <a:t>The minimum interval between 2 shifts cannot be an obstacle to work-time arrangements and self-scheduling</a:t>
            </a:r>
            <a:endParaRPr lang="fr-CA">
              <a:latin typeface="Arial" panose="020B0604020202020204" pitchFamily="34" charset="0"/>
              <a:ea typeface="Calibri" panose="020F0502020204030204" pitchFamily="34" charset="0"/>
              <a:cs typeface="Times New Roman" panose="02020603050405020304" pitchFamily="18" charset="0"/>
            </a:endParaRPr>
          </a:p>
          <a:p>
            <a:pPr marL="342900" indent="-342900">
              <a:buFontTx/>
              <a:buAutoNum type="arabicPeriod"/>
            </a:pPr>
            <a:endParaRPr lang="fr-CA" sz="1800" b="1">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Calibri" panose="020F0502020204030204" pitchFamily="34"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E1364257-C1DC-D46A-33E9-F10931A09FB4}"/>
              </a:ext>
            </a:extLst>
          </p:cNvPr>
          <p:cNvSpPr>
            <a:spLocks noGrp="1"/>
          </p:cNvSpPr>
          <p:nvPr>
            <p:ph type="sldNum" sz="quarter" idx="12"/>
          </p:nvPr>
        </p:nvSpPr>
        <p:spPr/>
        <p:txBody>
          <a:bodyPr/>
          <a:lstStyle/>
          <a:p>
            <a:fld id="{18D25734-BAAB-45B8-8828-031302FAFDE5}" type="slidenum">
              <a:rPr lang="fr-CA" smtClean="0"/>
              <a:t>33</a:t>
            </a:fld>
            <a:endParaRPr lang="fr-CA" dirty="0"/>
          </a:p>
        </p:txBody>
      </p:sp>
    </p:spTree>
    <p:extLst>
      <p:ext uri="{BB962C8B-B14F-4D97-AF65-F5344CB8AC3E}">
        <p14:creationId xmlns:p14="http://schemas.microsoft.com/office/powerpoint/2010/main" val="99233568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Overtime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3" y="1125323"/>
            <a:ext cx="10360058" cy="4801314"/>
          </a:xfrm>
          <a:prstGeom prst="rect">
            <a:avLst/>
          </a:prstGeom>
          <a:noFill/>
        </p:spPr>
        <p:txBody>
          <a:bodyPr wrap="square">
            <a:spAutoFit/>
          </a:bodyPr>
          <a:lstStyle/>
          <a:p>
            <a:r>
              <a:rPr lang="fr-CA" sz="1800" b="1">
                <a:effectLst/>
                <a:latin typeface="Arial" panose="020B0604020202020204" pitchFamily="34" charset="0"/>
                <a:ea typeface="Times New Roman" panose="02020603050405020304" pitchFamily="18" charset="0"/>
                <a:cs typeface="Arial" panose="020B0604020202020204" pitchFamily="34" charset="0"/>
              </a:rPr>
              <a:t>Rate for full overtime shifts worked on weekends increased to double time </a:t>
            </a:r>
          </a:p>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sz="1800">
                <a:effectLst/>
                <a:latin typeface="Arial" panose="020B0604020202020204" pitchFamily="34" charset="0"/>
                <a:ea typeface="Calibri" panose="020F0502020204030204" pitchFamily="34" charset="0"/>
                <a:cs typeface="Times New Roman" panose="02020603050405020304" pitchFamily="18" charset="0"/>
              </a:rPr>
              <a:t>In 24/7 services</a:t>
            </a:r>
          </a:p>
          <a:p>
            <a:pPr marL="285750" indent="-285750">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For full shifts on weekends and after the regular work week</a:t>
            </a:r>
          </a:p>
          <a:p>
            <a:pPr marL="285750" indent="-285750">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For employees in all four personnel classes</a:t>
            </a:r>
            <a:endParaRPr lang="fr-CA">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Must keep to work schedule 7 days before and 7 days after the overtime shift</a:t>
            </a:r>
            <a:endParaRPr lang="fr-CA">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Absences for the following reasons will not be penalized:</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scheduled annual leave</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statutory holidays</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union leave (internal and external)</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conversion of premiums</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floating days off</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parental leave, including pregnancy-related medical appointments </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scheduled time off under work-time arrangements or special agreements (e.g. 9/10 schedule, 4/32 schedule, etc.)</a:t>
            </a:r>
            <a:endParaRPr lang="fr-CA">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fr-CA">
                <a:effectLst/>
                <a:latin typeface="Arial" panose="020B0604020202020204" pitchFamily="34" charset="0"/>
                <a:ea typeface="Calibri" panose="020F0502020204030204" pitchFamily="34" charset="0"/>
                <a:cs typeface="Times New Roman" panose="02020603050405020304" pitchFamily="18" charset="0"/>
              </a:rPr>
              <a:t>personal leave</a:t>
            </a:r>
            <a:endParaRPr lang="fr-CA">
              <a:effectLst/>
              <a:latin typeface="Calibri" panose="020F0502020204030204" pitchFamily="34" charset="0"/>
              <a:ea typeface="Calibri" panose="020F0502020204030204" pitchFamily="34" charset="0"/>
              <a:cs typeface="Times New Roman" panose="02020603050405020304" pitchFamily="18" charset="0"/>
            </a:endParaRPr>
          </a:p>
          <a:p>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E1364257-C1DC-D46A-33E9-F10931A09FB4}"/>
              </a:ext>
            </a:extLst>
          </p:cNvPr>
          <p:cNvSpPr>
            <a:spLocks noGrp="1"/>
          </p:cNvSpPr>
          <p:nvPr>
            <p:ph type="sldNum" sz="quarter" idx="12"/>
          </p:nvPr>
        </p:nvSpPr>
        <p:spPr/>
        <p:txBody>
          <a:bodyPr/>
          <a:lstStyle/>
          <a:p>
            <a:fld id="{18D25734-BAAB-45B8-8828-031302FAFDE5}" type="slidenum">
              <a:rPr lang="fr-CA" smtClean="0"/>
              <a:t>34</a:t>
            </a:fld>
            <a:endParaRPr lang="fr-CA" dirty="0"/>
          </a:p>
        </p:txBody>
      </p:sp>
    </p:spTree>
    <p:extLst>
      <p:ext uri="{BB962C8B-B14F-4D97-AF65-F5344CB8AC3E}">
        <p14:creationId xmlns:p14="http://schemas.microsoft.com/office/powerpoint/2010/main" val="420483033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Overtime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3246402"/>
          </a:xfrm>
          <a:prstGeom prst="rect">
            <a:avLst/>
          </a:prstGeom>
          <a:noFill/>
        </p:spPr>
        <p:txBody>
          <a:bodyPr wrap="square">
            <a:spAutoFit/>
          </a:bodyPr>
          <a:lstStyle/>
          <a:p>
            <a:pPr lvl="0" algn="just">
              <a:lnSpc>
                <a:spcPct val="107000"/>
              </a:lnSpc>
              <a:spcAft>
                <a:spcPts val="800"/>
              </a:spcAft>
            </a:pPr>
            <a:endParaRPr lang="fr-CA" b="1">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b="1">
                <a:effectLst/>
                <a:latin typeface="Arial" panose="020B0604020202020204" pitchFamily="34" charset="0"/>
                <a:ea typeface="Calibri" panose="020F0502020204030204" pitchFamily="34" charset="0"/>
                <a:cs typeface="Times New Roman" panose="02020603050405020304" pitchFamily="18" charset="0"/>
              </a:rPr>
              <a:t>Overtime on weekend shifts converted to paid time off</a:t>
            </a:r>
          </a:p>
          <a:p>
            <a:pPr lvl="0" algn="just">
              <a:lnSpc>
                <a:spcPct val="107000"/>
              </a:lnSpc>
              <a:spcAft>
                <a:spcPts val="800"/>
              </a:spcAft>
            </a:pPr>
            <a:endParaRPr lang="fr-CA" b="1">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sz="1800">
                <a:effectLst/>
                <a:latin typeface="Arial" panose="020B0604020202020204" pitchFamily="34" charset="0"/>
                <a:ea typeface="Times New Roman" panose="02020603050405020304" pitchFamily="18" charset="0"/>
                <a:cs typeface="Arial" panose="020B0604020202020204" pitchFamily="34" charset="0"/>
              </a:rPr>
              <a:t>After 15 full overtime shifts on weekends paid at double time, the employee may choose, starting with the 16th shift, to be paid at time-and-a-half and bank 0.5 days per shift, up to a maximum of 5 days per year.</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3200"/>
          </a:p>
          <a:p>
            <a:endParaRPr lang="fr-CA" sz="3200" dirty="0"/>
          </a:p>
        </p:txBody>
      </p:sp>
      <p:sp>
        <p:nvSpPr>
          <p:cNvPr id="4" name="Espace réservé du numéro de diapositive 3">
            <a:extLst>
              <a:ext uri="{FF2B5EF4-FFF2-40B4-BE49-F238E27FC236}">
                <a16:creationId xmlns:a16="http://schemas.microsoft.com/office/drawing/2014/main" id="{77ADAF9B-C0F2-BB23-8188-F636E1FBF747}"/>
              </a:ext>
            </a:extLst>
          </p:cNvPr>
          <p:cNvSpPr>
            <a:spLocks noGrp="1"/>
          </p:cNvSpPr>
          <p:nvPr>
            <p:ph type="sldNum" sz="quarter" idx="12"/>
          </p:nvPr>
        </p:nvSpPr>
        <p:spPr/>
        <p:txBody>
          <a:bodyPr/>
          <a:lstStyle/>
          <a:p>
            <a:fld id="{18D25734-BAAB-45B8-8828-031302FAFDE5}" type="slidenum">
              <a:rPr lang="fr-CA" smtClean="0"/>
              <a:t>35</a:t>
            </a:fld>
            <a:endParaRPr lang="fr-CA" dirty="0"/>
          </a:p>
        </p:txBody>
      </p:sp>
    </p:spTree>
    <p:extLst>
      <p:ext uri="{BB962C8B-B14F-4D97-AF65-F5344CB8AC3E}">
        <p14:creationId xmlns:p14="http://schemas.microsoft.com/office/powerpoint/2010/main" val="225937362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Overtime</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93742" y="1125323"/>
            <a:ext cx="10875075" cy="5062220"/>
          </a:xfrm>
          <a:prstGeom prst="rect">
            <a:avLst/>
          </a:prstGeom>
          <a:noFill/>
        </p:spPr>
        <p:txBody>
          <a:bodyPr wrap="square">
            <a:spAutoFit/>
          </a:bodyPr>
          <a:lstStyle/>
          <a:p>
            <a:pPr lvl="0" algn="just">
              <a:lnSpc>
                <a:spcPct val="107000"/>
              </a:lnSpc>
            </a:pPr>
            <a:r>
              <a:rPr lang="fr-CA" b="1">
                <a:latin typeface="Arial" panose="020B0604020202020204" pitchFamily="34" charset="0"/>
                <a:ea typeface="Calibri" panose="020F0502020204030204" pitchFamily="34" charset="0"/>
                <a:cs typeface="Arial" panose="020B0604020202020204" pitchFamily="34" charset="0"/>
              </a:rPr>
              <a:t>Available full-time employees get priority for voluntary overtime  </a:t>
            </a:r>
          </a:p>
          <a:p>
            <a:pPr lvl="0" algn="just">
              <a:lnSpc>
                <a:spcPct val="107000"/>
              </a:lnSpc>
            </a:pPr>
            <a:endParaRPr lang="fr-CA">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fr-CA" sz="1800">
                <a:effectLst/>
                <a:latin typeface="Arial" panose="020B0604020202020204" pitchFamily="34" charset="0"/>
                <a:ea typeface="Calibri" panose="020F0502020204030204" pitchFamily="34" charset="0"/>
              </a:rPr>
              <a:t>Notwithstanding any local provisions to the contrary, if overtime is necessary, the employer must offer it first to available full-time employees and to part-time employees who offer and respect full-time availability, on a rotating basis, so as to distribute overtime equitably among these employees who normally perform the work in the service. </a:t>
            </a:r>
          </a:p>
          <a:p>
            <a:pPr lvl="0" algn="just">
              <a:lnSpc>
                <a:spcPct val="107000"/>
              </a:lnSpc>
              <a:spcAft>
                <a:spcPts val="800"/>
              </a:spcAft>
            </a:pPr>
            <a:endParaRPr lang="fr-CA">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pPr>
            <a:r>
              <a:rPr lang="fr-CA" b="1">
                <a:effectLst/>
                <a:latin typeface="Arial" panose="020B0604020202020204" pitchFamily="34" charset="0"/>
                <a:ea typeface="Times New Roman" panose="02020603050405020304" pitchFamily="18" charset="0"/>
                <a:cs typeface="Arial" panose="020B0604020202020204" pitchFamily="34" charset="0"/>
              </a:rPr>
              <a:t>Minimum interval between 2 shifts</a:t>
            </a:r>
          </a:p>
          <a:p>
            <a:pPr algn="just">
              <a:lnSpc>
                <a:spcPct val="107000"/>
              </a:lnSpc>
            </a:pPr>
            <a:endParaRPr lang="fr-CA">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fr-CA">
                <a:effectLst/>
                <a:latin typeface="Arial" panose="020B0604020202020204" pitchFamily="34" charset="0"/>
                <a:ea typeface="Times New Roman" panose="02020603050405020304" pitchFamily="18" charset="0"/>
                <a:cs typeface="Arial" panose="020B0604020202020204" pitchFamily="34" charset="0"/>
              </a:rPr>
              <a:t>Add the following subparagraph to paragraph 8.09 of the collective agreement: </a:t>
            </a:r>
            <a:endParaRPr lang="fr-CA">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fr-CA">
                <a:effectLst/>
                <a:latin typeface="Arial" panose="020B0604020202020204" pitchFamily="34" charset="0"/>
                <a:ea typeface="Times New Roman" panose="02020603050405020304" pitchFamily="18" charset="0"/>
                <a:cs typeface="Arial" panose="020B0604020202020204" pitchFamily="34" charset="0"/>
              </a:rPr>
              <a:t> </a:t>
            </a:r>
            <a:endParaRPr lang="fr-CA">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fr-CA">
                <a:effectLst/>
                <a:latin typeface="Arial" panose="020B0604020202020204" pitchFamily="34" charset="0"/>
                <a:ea typeface="Times New Roman" panose="02020603050405020304" pitchFamily="18" charset="0"/>
                <a:cs typeface="Arial" panose="020B0604020202020204" pitchFamily="34" charset="0"/>
              </a:rPr>
              <a:t>The minimum interval between 2 shifts cannot be an obstacle to work-time arrangements and self-scheduling.</a:t>
            </a:r>
            <a:endParaRPr lang="fr-CA">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pPr>
            <a:endParaRPr lang="fr-CA" sz="1600">
              <a:effectLst/>
              <a:latin typeface="Calibri" panose="020F0502020204030204" pitchFamily="34" charset="0"/>
              <a:ea typeface="Calibri" panose="020F0502020204030204" pitchFamily="34" charset="0"/>
              <a:cs typeface="Times New Roman" panose="02020603050405020304" pitchFamily="18" charset="0"/>
            </a:endParaRPr>
          </a:p>
          <a:p>
            <a:endParaRPr lang="fr-CA" sz="3200" dirty="0"/>
          </a:p>
        </p:txBody>
      </p:sp>
      <p:sp>
        <p:nvSpPr>
          <p:cNvPr id="4" name="Espace réservé du numéro de diapositive 3">
            <a:extLst>
              <a:ext uri="{FF2B5EF4-FFF2-40B4-BE49-F238E27FC236}">
                <a16:creationId xmlns:a16="http://schemas.microsoft.com/office/drawing/2014/main" id="{301AA139-DF48-D463-DF0C-877880330306}"/>
              </a:ext>
            </a:extLst>
          </p:cNvPr>
          <p:cNvSpPr>
            <a:spLocks noGrp="1"/>
          </p:cNvSpPr>
          <p:nvPr>
            <p:ph type="sldNum" sz="quarter" idx="12"/>
          </p:nvPr>
        </p:nvSpPr>
        <p:spPr/>
        <p:txBody>
          <a:bodyPr/>
          <a:lstStyle/>
          <a:p>
            <a:fld id="{18D25734-BAAB-45B8-8828-031302FAFDE5}" type="slidenum">
              <a:rPr lang="fr-CA" smtClean="0"/>
              <a:t>36</a:t>
            </a:fld>
            <a:endParaRPr lang="fr-CA" dirty="0"/>
          </a:p>
        </p:txBody>
      </p:sp>
    </p:spTree>
    <p:extLst>
      <p:ext uri="{BB962C8B-B14F-4D97-AF65-F5344CB8AC3E}">
        <p14:creationId xmlns:p14="http://schemas.microsoft.com/office/powerpoint/2010/main" val="126810254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Workplace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37</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114800"/>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800100" lvl="1" indent="-342900">
              <a:buAutoNum type="arabicPeriod"/>
            </a:pPr>
            <a:r>
              <a:rPr lang="fr-CA">
                <a:effectLst/>
                <a:latin typeface="Arial" panose="020B0604020202020204" pitchFamily="34" charset="0"/>
                <a:ea typeface="Arial" panose="020B0604020202020204" pitchFamily="34" charset="0"/>
                <a:cs typeface="Arial" panose="020B0604020202020204" pitchFamily="34" charset="0"/>
              </a:rPr>
              <a:t>Critical care premium</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Specific critical care premium</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Youth centre premium</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Premium for serious behavioural disorders</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Psychiatry premium</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Premium for Class 3 personnel working in emergency departments</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Premium for continuous-assistance residences</a:t>
            </a:r>
          </a:p>
          <a:p>
            <a:pPr marL="800100" lvl="1" indent="-342900">
              <a:buFontTx/>
              <a:buAutoNum type="arabicPeriod"/>
            </a:pPr>
            <a:r>
              <a:rPr lang="fr-CA">
                <a:latin typeface="Arial" panose="020B0604020202020204" pitchFamily="34" charset="0"/>
                <a:ea typeface="Arial" panose="020B0604020202020204" pitchFamily="34" charset="0"/>
                <a:cs typeface="Arial" panose="020B0604020202020204" pitchFamily="34" charset="0"/>
              </a:rPr>
              <a:t>CHSLD premium and lump sum</a:t>
            </a:r>
          </a:p>
          <a:p>
            <a:pPr marL="800100" lvl="1" indent="-342900">
              <a:buFontTx/>
              <a:buAutoNum type="arabicPeriod"/>
            </a:pPr>
            <a:r>
              <a:rPr lang="fr-CA">
                <a:latin typeface="Arial" panose="020B0604020202020204" pitchFamily="34" charset="0"/>
                <a:ea typeface="Times New Roman" panose="02020603050405020304" pitchFamily="18" charset="0"/>
                <a:cs typeface="Arial" panose="020B0604020202020204" pitchFamily="34" charset="0"/>
              </a:rPr>
              <a:t>Special conditions for prison settings</a:t>
            </a:r>
          </a:p>
          <a:p>
            <a:pPr marL="800100" lvl="1" indent="-342900">
              <a:buFontTx/>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Premium for sorting soiled linen  </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buFontTx/>
              <a:buAutoNum type="arabicPeriod"/>
            </a:pPr>
            <a:r>
              <a:rPr lang="fr-CA">
                <a:latin typeface="Arial" panose="020B0604020202020204" pitchFamily="34" charset="0"/>
                <a:ea typeface="Times New Roman" panose="02020603050405020304" pitchFamily="18" charset="0"/>
                <a:cs typeface="Arial" panose="020B0604020202020204" pitchFamily="34" charset="0"/>
              </a:rPr>
              <a:t>Updated lists of facilities in appendices A, R and T</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4056514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Critical care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38</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3180233583"/>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796745">
                <a:tc>
                  <a:txBody>
                    <a:bodyPr/>
                    <a:lstStyle/>
                    <a:p>
                      <a:endParaRPr lang="fr-CA"/>
                    </a:p>
                    <a:p>
                      <a:r>
                        <a:rPr lang="fr-CA"/>
                        <a:t>12% premium</a:t>
                      </a:r>
                    </a:p>
                    <a:p>
                      <a:endParaRPr lang="fr-CA"/>
                    </a:p>
                    <a:p>
                      <a:r>
                        <a:rPr lang="fr-CA"/>
                        <a:t>Enhanced 14% premium*</a:t>
                      </a:r>
                    </a:p>
                    <a:p>
                      <a:endParaRPr lang="fr-CA"/>
                    </a:p>
                    <a:p>
                      <a:r>
                        <a:rPr lang="fr-CA"/>
                        <a:t>* For employees who offer and respect 16/28 availability</a:t>
                      </a:r>
                      <a:endParaRPr lang="fr-CA" dirty="0"/>
                    </a:p>
                  </a:txBody>
                  <a:tcPr>
                    <a:solidFill>
                      <a:srgbClr val="F3E1EF"/>
                    </a:solidFill>
                  </a:tcPr>
                </a:tc>
                <a:tc>
                  <a:txBody>
                    <a:bodyPr/>
                    <a:lstStyle/>
                    <a:p>
                      <a:endParaRPr lang="fr-CA"/>
                    </a:p>
                    <a:p>
                      <a:r>
                        <a:rPr lang="fr-CA"/>
                        <a:t>Level 1 – 15%</a:t>
                      </a:r>
                    </a:p>
                    <a:p>
                      <a:endParaRPr lang="fr-CA"/>
                    </a:p>
                    <a:p>
                      <a:r>
                        <a:rPr lang="fr-CA"/>
                        <a:t>Level 2 – 14%</a:t>
                      </a:r>
                    </a:p>
                    <a:p>
                      <a:endParaRPr lang="fr-CA"/>
                    </a:p>
                    <a:p>
                      <a:r>
                        <a:rPr lang="fr-CA"/>
                        <a:t>Level 3 – 10%</a:t>
                      </a:r>
                    </a:p>
                    <a:p>
                      <a:endParaRPr lang="fr-CA"/>
                    </a:p>
                    <a:p>
                      <a:endParaRPr lang="fr-CA"/>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17106066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a:latin typeface="Arial" panose="020B0604020202020204" pitchFamily="34" charset="0"/>
                <a:cs typeface="Arial" panose="020B0604020202020204" pitchFamily="34" charset="0"/>
              </a:rPr>
              <a:t>Brachytherapy</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1204280"/>
          </a:xfrm>
          <a:prstGeom prst="rect">
            <a:avLst/>
          </a:prstGeom>
          <a:noFill/>
        </p:spPr>
        <p:txBody>
          <a:bodyPr wrap="square">
            <a:spAutoFit/>
          </a:bodyPr>
          <a:lstStyle/>
          <a:p>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Specific critical care premium</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Brachytherapy is added to the list of services covered by the specific critical care premium </a:t>
            </a:r>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custDataLst>
              <p:tags r:id="rId5"/>
            </p:custDataLst>
          </p:nvPr>
        </p:nvSpPr>
        <p:spPr/>
        <p:txBody>
          <a:bodyPr/>
          <a:lstStyle/>
          <a:p>
            <a:fld id="{18D25734-BAAB-45B8-8828-031302FAFDE5}" type="slidenum">
              <a:rPr lang="fr-CA" smtClean="0"/>
              <a:t>39</a:t>
            </a:fld>
            <a:endParaRPr lang="fr-CA" dirty="0"/>
          </a:p>
        </p:txBody>
      </p:sp>
    </p:spTree>
    <p:extLst>
      <p:ext uri="{BB962C8B-B14F-4D97-AF65-F5344CB8AC3E}">
        <p14:creationId xmlns:p14="http://schemas.microsoft.com/office/powerpoint/2010/main" val="38217654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HR development plan and knowledge transfer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2991003"/>
          </a:xfrm>
          <a:prstGeom prst="rect">
            <a:avLst/>
          </a:prstGeom>
          <a:noFill/>
        </p:spPr>
        <p:txBody>
          <a:bodyPr wrap="square">
            <a:spAutoFit/>
          </a:bodyPr>
          <a:lstStyle/>
          <a:p>
            <a:pPr algn="just">
              <a:spcAft>
                <a:spcPts val="1100"/>
              </a:spcAft>
            </a:pPr>
            <a:endParaRPr lang="fr-CA" b="1">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endParaRPr lang="fr-CA" b="1">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b="1">
                <a:effectLst/>
                <a:latin typeface="Arial" panose="020B0604020202020204" pitchFamily="34" charset="0"/>
                <a:ea typeface="Times New Roman" panose="02020603050405020304" pitchFamily="18" charset="0"/>
                <a:cs typeface="Arial" panose="020B0604020202020204" pitchFamily="34" charset="0"/>
              </a:rPr>
              <a:t>Increased training and skills development budget for Class 3 personnel </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fr-CA"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CA">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human resources development budget provided for in paragraph 13.01 of the Class 3 collective agreement for office personnel and administrative technicians and professionals will be 0.55% of payroll</a:t>
            </a:r>
            <a:endParaRPr lang="fr-CA">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endParaRPr lang="fr-CA" sz="1600">
              <a:effectLst/>
              <a:latin typeface="Calibri" panose="020F0502020204030204" pitchFamily="34" charset="0"/>
              <a:ea typeface="Calibri" panose="020F0502020204030204" pitchFamily="34" charset="0"/>
              <a:cs typeface="Times New Roman" panose="02020603050405020304" pitchFamily="18" charset="0"/>
            </a:endParaRPr>
          </a:p>
          <a:p>
            <a:endParaRPr lang="fr-CA" sz="16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nvPr>
        </p:nvSpPr>
        <p:spPr/>
        <p:txBody>
          <a:bodyPr/>
          <a:lstStyle/>
          <a:p>
            <a:fld id="{18D25734-BAAB-45B8-8828-031302FAFDE5}" type="slidenum">
              <a:rPr lang="fr-CA" smtClean="0"/>
              <a:t>4</a:t>
            </a:fld>
            <a:endParaRPr lang="fr-CA" dirty="0"/>
          </a:p>
        </p:txBody>
      </p:sp>
    </p:spTree>
    <p:extLst>
      <p:ext uri="{BB962C8B-B14F-4D97-AF65-F5344CB8AC3E}">
        <p14:creationId xmlns:p14="http://schemas.microsoft.com/office/powerpoint/2010/main" val="41001412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Specific critical care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40</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1633047285"/>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796745">
                <a:tc>
                  <a:txBody>
                    <a:bodyPr/>
                    <a:lstStyle/>
                    <a:p>
                      <a:endParaRPr lang="fr-CA"/>
                    </a:p>
                    <a:p>
                      <a:r>
                        <a:rPr lang="fr-CA"/>
                        <a:t>6% premium</a:t>
                      </a:r>
                    </a:p>
                    <a:p>
                      <a:endParaRPr lang="fr-CA"/>
                    </a:p>
                    <a:p>
                      <a:r>
                        <a:rPr lang="fr-CA"/>
                        <a:t>Enhanced 7% premium*</a:t>
                      </a:r>
                    </a:p>
                    <a:p>
                      <a:endParaRPr lang="fr-CA"/>
                    </a:p>
                    <a:p>
                      <a:r>
                        <a:rPr lang="fr-CA"/>
                        <a:t>* For employees who offer and respect 16/28 availability</a:t>
                      </a:r>
                      <a:endParaRPr lang="fr-CA" dirty="0"/>
                    </a:p>
                  </a:txBody>
                  <a:tcPr>
                    <a:solidFill>
                      <a:srgbClr val="F3E1EF"/>
                    </a:solidFill>
                  </a:tcPr>
                </a:tc>
                <a:tc>
                  <a:txBody>
                    <a:bodyPr/>
                    <a:lstStyle/>
                    <a:p>
                      <a:endParaRPr lang="fr-CA"/>
                    </a:p>
                    <a:p>
                      <a:r>
                        <a:rPr lang="fr-CA"/>
                        <a:t>Level 1 – 10%</a:t>
                      </a:r>
                    </a:p>
                    <a:p>
                      <a:endParaRPr lang="fr-CA"/>
                    </a:p>
                    <a:p>
                      <a:r>
                        <a:rPr lang="fr-CA"/>
                        <a:t>Level 2 – 7%</a:t>
                      </a:r>
                    </a:p>
                    <a:p>
                      <a:endParaRPr lang="fr-CA"/>
                    </a:p>
                    <a:p>
                      <a:r>
                        <a:rPr lang="fr-CA"/>
                        <a:t>Level 3 – 6%</a:t>
                      </a:r>
                    </a:p>
                    <a:p>
                      <a:endParaRPr lang="fr-CA"/>
                    </a:p>
                    <a:p>
                      <a:endParaRPr lang="fr-CA"/>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94483075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Youth Centre premium (including DPJ)</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41</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3548985760"/>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796745">
                <a:tc>
                  <a:txBody>
                    <a:bodyPr/>
                    <a:lstStyle/>
                    <a:p>
                      <a:endParaRPr lang="fr-CA"/>
                    </a:p>
                    <a:p>
                      <a:r>
                        <a:rPr lang="fr-CA"/>
                        <a:t>4% premium for Class 2 personnel assigned to the supervision or rehabilitation of users and for Class 4 personnel</a:t>
                      </a:r>
                    </a:p>
                    <a:p>
                      <a:endParaRPr lang="fr-CA"/>
                    </a:p>
                    <a:p>
                      <a:r>
                        <a:rPr lang="fr-CA"/>
                        <a:t>Temporary additional 3% premium for Class 4 personnel who work in receiving and processing reports, in intake, evaluation and referral, or in enforcement of measures</a:t>
                      </a:r>
                    </a:p>
                    <a:p>
                      <a:endParaRPr lang="fr-CA" dirty="0"/>
                    </a:p>
                  </a:txBody>
                  <a:tcPr>
                    <a:solidFill>
                      <a:srgbClr val="F3E1EF"/>
                    </a:solidFill>
                  </a:tcPr>
                </a:tc>
                <a:tc>
                  <a:txBody>
                    <a:bodyPr/>
                    <a:lstStyle/>
                    <a:p>
                      <a:endParaRPr lang="fr-CA"/>
                    </a:p>
                    <a:p>
                      <a:r>
                        <a:rPr lang="fr-CA"/>
                        <a:t>Level 1 – 10%</a:t>
                      </a:r>
                    </a:p>
                    <a:p>
                      <a:endParaRPr lang="fr-CA"/>
                    </a:p>
                    <a:p>
                      <a:r>
                        <a:rPr lang="fr-CA"/>
                        <a:t>Level 2 – 7%</a:t>
                      </a:r>
                    </a:p>
                    <a:p>
                      <a:endParaRPr lang="fr-CA"/>
                    </a:p>
                    <a:p>
                      <a:r>
                        <a:rPr lang="fr-CA"/>
                        <a:t>Level 3 – 6%</a:t>
                      </a:r>
                    </a:p>
                    <a:p>
                      <a:endParaRPr lang="fr-CA"/>
                    </a:p>
                    <a:p>
                      <a:r>
                        <a:rPr lang="fr-CA"/>
                        <a:t>Permanent measure</a:t>
                      </a:r>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52347053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serious behavioural disorders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42</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3111218943"/>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796745">
                <a:tc>
                  <a:txBody>
                    <a:bodyPr/>
                    <a:lstStyle/>
                    <a:p>
                      <a:endParaRPr lang="fr-CA"/>
                    </a:p>
                    <a:p>
                      <a:r>
                        <a:rPr lang="fr-CA"/>
                        <a:t>Lump sum per 500 hours actually worked, varying by job title </a:t>
                      </a:r>
                    </a:p>
                    <a:p>
                      <a:r>
                        <a:rPr lang="fr-CA"/>
                        <a:t>($195, $295, $360) + conversion of lump sum into time off for some job titles</a:t>
                      </a:r>
                    </a:p>
                    <a:p>
                      <a:endParaRPr lang="fr-CA"/>
                    </a:p>
                    <a:p>
                      <a:r>
                        <a:rPr lang="fr-CA"/>
                        <a:t>Temporary measure</a:t>
                      </a:r>
                      <a:endParaRPr lang="fr-CA" dirty="0"/>
                    </a:p>
                  </a:txBody>
                  <a:tcPr>
                    <a:solidFill>
                      <a:srgbClr val="F3E1EF"/>
                    </a:solidFill>
                  </a:tcPr>
                </a:tc>
                <a:tc>
                  <a:txBody>
                    <a:bodyPr/>
                    <a:lstStyle/>
                    <a:p>
                      <a:endParaRPr lang="fr-CA"/>
                    </a:p>
                    <a:p>
                      <a:r>
                        <a:rPr lang="fr-CA"/>
                        <a:t>Level 1 – 3.5%</a:t>
                      </a:r>
                    </a:p>
                    <a:p>
                      <a:endParaRPr lang="fr-CA"/>
                    </a:p>
                    <a:p>
                      <a:r>
                        <a:rPr lang="fr-CA"/>
                        <a:t>Level 2 – 2.25%</a:t>
                      </a:r>
                    </a:p>
                    <a:p>
                      <a:endParaRPr lang="fr-CA"/>
                    </a:p>
                    <a:p>
                      <a:r>
                        <a:rPr lang="fr-CA"/>
                        <a:t>Level 3 – 1%</a:t>
                      </a:r>
                    </a:p>
                    <a:p>
                      <a:endParaRPr lang="fr-CA"/>
                    </a:p>
                    <a:p>
                      <a:r>
                        <a:rPr lang="fr-CA"/>
                        <a:t>Permanent measure</a:t>
                      </a:r>
                    </a:p>
                    <a:p>
                      <a:endParaRPr lang="fr-CA"/>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310790150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serious behavioural disorders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43</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154984"/>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health and social services assistant or a beneficiary attendant working with people with serious behavioural disorders (Class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$0.39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permanent premium (based on salary on April 1, 2023 at the single rate in ranking 9):</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$0.95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$0.68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$0.27 per hour</a:t>
            </a: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15500319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serious behavioural disorders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44</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93776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educator working with people with serious behavioural disorders </a:t>
            </a:r>
          </a:p>
          <a:p>
            <a:r>
              <a:rPr lang="fr-CA">
                <a:latin typeface="Arial" panose="020B0604020202020204" pitchFamily="34" charset="0"/>
                <a:ea typeface="Arial" panose="020B0604020202020204" pitchFamily="34" charset="0"/>
                <a:cs typeface="Arial" panose="020B0604020202020204" pitchFamily="34" charset="0"/>
              </a:rPr>
              <a:t>(Class 4)</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$0.59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permanent premium (based on salary on April 1, 2023 at the last echelon in ranking 16):</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$1.32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$0.95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$0.37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43665189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serious behavioural disorders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45</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93776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social worker working with people with serious behavioural disorders </a:t>
            </a:r>
          </a:p>
          <a:p>
            <a:r>
              <a:rPr lang="fr-CA">
                <a:latin typeface="Arial" panose="020B0604020202020204" pitchFamily="34" charset="0"/>
                <a:ea typeface="Arial" panose="020B0604020202020204" pitchFamily="34" charset="0"/>
                <a:cs typeface="Arial" panose="020B0604020202020204" pitchFamily="34" charset="0"/>
              </a:rPr>
              <a:t>(Class 4)</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$0.72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permanent premium (based on salary on April 1, 2023 at the last echelon in ranking 22):</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$0.78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$1.27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$0.51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24593105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Psychiatry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46</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2462475883"/>
              </p:ext>
            </p:extLst>
          </p:nvPr>
        </p:nvGraphicFramePr>
        <p:xfrm>
          <a:off x="2032000" y="1508100"/>
          <a:ext cx="8128000" cy="40552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652196">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403016">
                <a:tc>
                  <a:txBody>
                    <a:bodyPr/>
                    <a:lstStyle/>
                    <a:p>
                      <a:endParaRPr lang="fr-CA"/>
                    </a:p>
                    <a:p>
                      <a:r>
                        <a:rPr lang="fr-CA"/>
                        <a:t>Weekly premium of $21.27 as of April 1, 2022</a:t>
                      </a:r>
                      <a:endParaRPr lang="fr-CA" dirty="0"/>
                    </a:p>
                  </a:txBody>
                  <a:tcPr>
                    <a:solidFill>
                      <a:srgbClr val="F3E1EF"/>
                    </a:solidFill>
                  </a:tcPr>
                </a:tc>
                <a:tc>
                  <a:txBody>
                    <a:bodyPr/>
                    <a:lstStyle/>
                    <a:p>
                      <a:endParaRPr lang="fr-CA"/>
                    </a:p>
                    <a:p>
                      <a:r>
                        <a:rPr lang="fr-CA"/>
                        <a:t>Level 1 – 3.5%</a:t>
                      </a:r>
                    </a:p>
                    <a:p>
                      <a:endParaRPr lang="fr-CA"/>
                    </a:p>
                    <a:p>
                      <a:r>
                        <a:rPr lang="fr-CA"/>
                        <a:t>Level 2 – 2.25%</a:t>
                      </a:r>
                    </a:p>
                    <a:p>
                      <a:endParaRPr lang="fr-CA"/>
                    </a:p>
                    <a:p>
                      <a:r>
                        <a:rPr lang="fr-CA"/>
                        <a:t>Level 3 – 1%</a:t>
                      </a:r>
                    </a:p>
                    <a:p>
                      <a:endParaRPr lang="fr-CA"/>
                    </a:p>
                    <a:p>
                      <a:endParaRPr lang="fr-CA"/>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85531131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Psychiatry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47</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nurse (based on a 37.5-hour week) </a:t>
            </a:r>
          </a:p>
          <a:p>
            <a:r>
              <a:rPr lang="fr-CA">
                <a:latin typeface="Arial" panose="020B0604020202020204" pitchFamily="34" charset="0"/>
                <a:ea typeface="Arial" panose="020B0604020202020204" pitchFamily="34" charset="0"/>
                <a:cs typeface="Arial" panose="020B0604020202020204" pitchFamily="34" charset="0"/>
              </a:rPr>
              <a:t>(Class 1)</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fixed premium: These employees receive the equivalent of $0.57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 at the last echelon in ranking 19):</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$1.53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$1.10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$0.44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07779319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Psychiatry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48</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Specialized Pacification and Security Worker (new job title replacing Psychiatric Intervention Officer) (based on a 37.5-hour week) (Class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fixed premium: These employees receive the equivalent of $0.57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 at the last echelon in ranking 10):</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$1.01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$0.71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$0.29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92149041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    Premium for Class 3 personnel in emergency rooms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49</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137241418"/>
              </p:ext>
            </p:extLst>
          </p:nvPr>
        </p:nvGraphicFramePr>
        <p:xfrm>
          <a:off x="2032000" y="1508100"/>
          <a:ext cx="8128000" cy="408939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657694">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431701">
                <a:tc>
                  <a:txBody>
                    <a:bodyPr/>
                    <a:lstStyle/>
                    <a:p>
                      <a:endParaRPr lang="fr-CA"/>
                    </a:p>
                    <a:p>
                      <a:r>
                        <a:rPr lang="fr-CA"/>
                        <a:t>$195 lump sum per 400 hours actually worked</a:t>
                      </a:r>
                      <a:endParaRPr lang="fr-CA" dirty="0"/>
                    </a:p>
                  </a:txBody>
                  <a:tcPr>
                    <a:solidFill>
                      <a:srgbClr val="F3E1EF"/>
                    </a:solidFill>
                  </a:tcPr>
                </a:tc>
                <a:tc>
                  <a:txBody>
                    <a:bodyPr/>
                    <a:lstStyle/>
                    <a:p>
                      <a:endParaRPr lang="fr-CA"/>
                    </a:p>
                    <a:p>
                      <a:r>
                        <a:rPr lang="fr-CA"/>
                        <a:t>Level 1 – 2.5%</a:t>
                      </a:r>
                    </a:p>
                    <a:p>
                      <a:endParaRPr lang="fr-CA"/>
                    </a:p>
                    <a:p>
                      <a:r>
                        <a:rPr lang="fr-CA"/>
                        <a:t>Level 2 – 1%</a:t>
                      </a:r>
                    </a:p>
                    <a:p>
                      <a:endParaRPr lang="fr-CA"/>
                    </a:p>
                    <a:p>
                      <a:r>
                        <a:rPr lang="fr-CA"/>
                        <a:t>Level 3 – 1.5%</a:t>
                      </a:r>
                    </a:p>
                    <a:p>
                      <a:endParaRPr lang="fr-CA"/>
                    </a:p>
                    <a:p>
                      <a:endParaRPr lang="fr-CA"/>
                    </a:p>
                    <a:p>
                      <a:r>
                        <a:rPr lang="fr-CA" sz="1600" i="1"/>
                        <a:t>Definition of levels</a:t>
                      </a:r>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254361940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HR development plan and knowledge transfer</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096595"/>
            <a:ext cx="11044213" cy="4804156"/>
          </a:xfrm>
          <a:prstGeom prst="rect">
            <a:avLst/>
          </a:prstGeom>
          <a:noFill/>
        </p:spPr>
        <p:txBody>
          <a:bodyPr wrap="square">
            <a:spAutoFit/>
          </a:bodyPr>
          <a:lstStyle/>
          <a:p>
            <a:pPr algn="just"/>
            <a:r>
              <a:rPr lang="fr-CA" b="1">
                <a:latin typeface="Arial" panose="020B0604020202020204" pitchFamily="34" charset="0"/>
                <a:ea typeface="Times New Roman" panose="02020603050405020304" pitchFamily="18" charset="0"/>
                <a:cs typeface="Arial" panose="020B0604020202020204" pitchFamily="34" charset="0"/>
              </a:rPr>
              <a:t>New annual training and coaching budget for employees with less than 2 years of practice </a:t>
            </a:r>
          </a:p>
          <a:p>
            <a:pPr algn="just"/>
            <a:r>
              <a:rPr lang="fr-CA" sz="1600">
                <a:effectLst/>
                <a:latin typeface="Arial" panose="020B0604020202020204" pitchFamily="34" charset="0"/>
                <a:ea typeface="Times New Roman" panose="02020603050405020304" pitchFamily="18" charset="0"/>
                <a:cs typeface="Arial" panose="020B0604020202020204" pitchFamily="34" charset="0"/>
              </a:rPr>
              <a:t> </a:t>
            </a:r>
            <a:endParaRPr lang="fr-CA" sz="160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a:latin typeface="Arial" panose="020B0604020202020204" pitchFamily="34" charset="0"/>
                <a:ea typeface="Calibri" panose="020F0502020204030204" pitchFamily="34" charset="0"/>
                <a:cs typeface="Times New Roman" panose="02020603050405020304" pitchFamily="18" charset="0"/>
              </a:rPr>
              <a:t>Annual local budget for the duration of the collective agreement dedicated to training and coaching for employees with less than 2 years of experience in their job who are assigned to the rehabilitation, care and supervision of users:</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indent="450215">
              <a:spcAft>
                <a:spcPts val="600"/>
              </a:spcAft>
            </a:pPr>
            <a:r>
              <a:rPr lang="fr-CA">
                <a:solidFill>
                  <a:srgbClr val="000000"/>
                </a:solidFill>
                <a:effectLst/>
                <a:latin typeface="Arial" panose="020B0604020202020204" pitchFamily="34" charset="0"/>
                <a:ea typeface="Times New Roman" panose="02020603050405020304" pitchFamily="18" charset="0"/>
                <a:cs typeface="Arial" panose="020B0604020202020204" pitchFamily="34" charset="0"/>
              </a:rPr>
              <a:t>0.19%* for Class 1</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indent="450215">
              <a:spcAft>
                <a:spcPts val="600"/>
              </a:spcAft>
            </a:pPr>
            <a:r>
              <a:rPr lang="fr-CA">
                <a:solidFill>
                  <a:srgbClr val="000000"/>
                </a:solidFill>
                <a:effectLst/>
                <a:latin typeface="Arial" panose="020B0604020202020204" pitchFamily="34" charset="0"/>
                <a:ea typeface="Times New Roman" panose="02020603050405020304" pitchFamily="18" charset="0"/>
                <a:cs typeface="Arial" panose="020B0604020202020204" pitchFamily="34" charset="0"/>
              </a:rPr>
              <a:t>0.10%* for Class 2</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indent="450215">
              <a:spcAft>
                <a:spcPts val="600"/>
              </a:spcAft>
            </a:pPr>
            <a:r>
              <a:rPr lang="fr-CA">
                <a:solidFill>
                  <a:srgbClr val="000000"/>
                </a:solidFill>
                <a:effectLst/>
                <a:latin typeface="Arial" panose="020B0604020202020204" pitchFamily="34" charset="0"/>
                <a:ea typeface="Times New Roman" panose="02020603050405020304" pitchFamily="18" charset="0"/>
                <a:cs typeface="Arial" panose="020B0604020202020204" pitchFamily="34" charset="0"/>
              </a:rPr>
              <a:t>0.19%* for Class 4</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r>
              <a:rPr lang="fr-CA">
                <a:effectLst/>
                <a:latin typeface="Arial" panose="020B0604020202020204" pitchFamily="34" charset="0"/>
                <a:ea typeface="Calibri" panose="020F0502020204030204" pitchFamily="34" charset="0"/>
              </a:rPr>
              <a:t>If the entire amount stipulated is not spent by the employer in the course of a given year, the remaining balance is added to the amount earmarked for such activities in the following year.</a:t>
            </a:r>
            <a:endParaRPr lang="fr-CA">
              <a:effectLst/>
              <a:latin typeface="Calibri" panose="020F0502020204030204" pitchFamily="34" charset="0"/>
              <a:ea typeface="Calibri" panose="020F0502020204030204" pitchFamily="34" charset="0"/>
            </a:endParaRPr>
          </a:p>
          <a:p>
            <a:pPr algn="just"/>
            <a:endParaRPr lang="fr-CA">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CA">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parties must agree in local arrangements on how this budget is to be used. </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600">
              <a:effectLst/>
              <a:latin typeface="Arial" panose="020B0604020202020204" pitchFamily="34" charset="0"/>
              <a:ea typeface="Times New Roman" panose="02020603050405020304" pitchFamily="18" charset="0"/>
            </a:endParaRPr>
          </a:p>
          <a:p>
            <a:r>
              <a:rPr lang="fr-CA" sz="1400" i="1">
                <a:effectLst/>
                <a:latin typeface="Arial" panose="020B0604020202020204" pitchFamily="34" charset="0"/>
                <a:ea typeface="Times New Roman" panose="02020603050405020304" pitchFamily="18" charset="0"/>
              </a:rPr>
              <a:t>* Percentage of the payroll of personnel in this class who are assigned to the rehabilitation, care or supervision of users.</a:t>
            </a:r>
            <a:endParaRPr lang="fr-CA" sz="1400" i="1">
              <a:effectLst/>
              <a:latin typeface="Times New Roman" panose="02020603050405020304" pitchFamily="18" charset="0"/>
              <a:ea typeface="Times New Roman" panose="02020603050405020304" pitchFamily="18" charset="0"/>
            </a:endParaRPr>
          </a:p>
          <a:p>
            <a:pPr lvl="0" algn="just">
              <a:lnSpc>
                <a:spcPct val="107000"/>
              </a:lnSpc>
              <a:spcAft>
                <a:spcPts val="800"/>
              </a:spcAft>
            </a:pPr>
            <a:endParaRPr lang="fr-CA" sz="1600">
              <a:effectLst/>
              <a:latin typeface="Calibri" panose="020F0502020204030204" pitchFamily="34" charset="0"/>
              <a:ea typeface="Calibri" panose="020F0502020204030204" pitchFamily="34" charset="0"/>
              <a:cs typeface="Times New Roman" panose="02020603050405020304" pitchFamily="18" charset="0"/>
            </a:endParaRPr>
          </a:p>
          <a:p>
            <a:endParaRPr lang="fr-CA" sz="16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nvPr>
        </p:nvSpPr>
        <p:spPr/>
        <p:txBody>
          <a:bodyPr/>
          <a:lstStyle/>
          <a:p>
            <a:fld id="{18D25734-BAAB-45B8-8828-031302FAFDE5}" type="slidenum">
              <a:rPr lang="fr-CA" smtClean="0"/>
              <a:t>5</a:t>
            </a:fld>
            <a:endParaRPr lang="fr-CA" dirty="0"/>
          </a:p>
        </p:txBody>
      </p:sp>
    </p:spTree>
    <p:extLst>
      <p:ext uri="{BB962C8B-B14F-4D97-AF65-F5344CB8AC3E}">
        <p14:creationId xmlns:p14="http://schemas.microsoft.com/office/powerpoint/2010/main" val="61026444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   Premium for Class 3 personnel in emergency rooms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50</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Administrative Officer, Class 3 (based on a 35-hour week)</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$0.49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 at the last echelon in ranking 7):</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$0.64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$0.26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$0.13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93184403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   Premium for Class 3 personnel in emergency rooms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51</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Administrative Officer, Class 2 (based on a 35-hour week)</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$0.49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 + salary increase):</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$0.69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$0.28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$0.14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39784118"/>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    Premium for Class 3 personnel in emergency rooms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52</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Administrative Officer, Class 1 (based on a 35-hour week)</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$0.49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$0.69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$0.28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$0.14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220066378"/>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continuous-assistance residences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53</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1049649"/>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1706483875"/>
              </p:ext>
            </p:extLst>
          </p:nvPr>
        </p:nvGraphicFramePr>
        <p:xfrm>
          <a:off x="2032000" y="1508100"/>
          <a:ext cx="8128000" cy="452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27655">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796745">
                <a:tc>
                  <a:txBody>
                    <a:bodyPr/>
                    <a:lstStyle/>
                    <a:p>
                      <a:endParaRPr lang="fr-CA"/>
                    </a:p>
                    <a:p>
                      <a:r>
                        <a:rPr lang="fr-CA"/>
                        <a:t>Lump sum per 500 hours actually worked, varying by job title </a:t>
                      </a:r>
                    </a:p>
                    <a:p>
                      <a:r>
                        <a:rPr lang="fr-CA"/>
                        <a:t>($195, $295, $360) + conversion of lump sum into time off for some job titles</a:t>
                      </a:r>
                    </a:p>
                    <a:p>
                      <a:endParaRPr lang="fr-CA"/>
                    </a:p>
                    <a:p>
                      <a:r>
                        <a:rPr lang="fr-CA"/>
                        <a:t>Temporary measure</a:t>
                      </a:r>
                      <a:endParaRPr lang="fr-CA" dirty="0"/>
                    </a:p>
                  </a:txBody>
                  <a:tcPr>
                    <a:solidFill>
                      <a:srgbClr val="F3E1EF"/>
                    </a:solidFill>
                  </a:tcPr>
                </a:tc>
                <a:tc>
                  <a:txBody>
                    <a:bodyPr/>
                    <a:lstStyle/>
                    <a:p>
                      <a:endParaRPr lang="fr-CA"/>
                    </a:p>
                    <a:p>
                      <a:r>
                        <a:rPr lang="fr-CA"/>
                        <a:t>Level 1 – 5%</a:t>
                      </a:r>
                    </a:p>
                    <a:p>
                      <a:endParaRPr lang="fr-CA"/>
                    </a:p>
                    <a:p>
                      <a:r>
                        <a:rPr lang="fr-CA"/>
                        <a:t>Level 2 – 3%</a:t>
                      </a:r>
                    </a:p>
                    <a:p>
                      <a:endParaRPr lang="fr-CA"/>
                    </a:p>
                    <a:p>
                      <a:r>
                        <a:rPr lang="fr-CA"/>
                        <a:t>Level 3 – 1%</a:t>
                      </a:r>
                    </a:p>
                    <a:p>
                      <a:endParaRPr lang="fr-CA"/>
                    </a:p>
                    <a:p>
                      <a:r>
                        <a:rPr lang="fr-CA"/>
                        <a:t>Permanent measure</a:t>
                      </a:r>
                    </a:p>
                    <a:p>
                      <a:endParaRPr lang="fr-CA"/>
                    </a:p>
                    <a:p>
                      <a:endParaRPr lang="fr-CA" sz="1600" i="1"/>
                    </a:p>
                    <a:p>
                      <a:r>
                        <a:rPr lang="fr-CA" sz="1600" i="1"/>
                        <a:t>Level 1 – paid for 70 hrs or more</a:t>
                      </a:r>
                    </a:p>
                    <a:p>
                      <a:r>
                        <a:rPr lang="fr-CA" sz="1600" i="1"/>
                        <a:t>Level 2 – paid for 42 hrs to less than 70 hrs</a:t>
                      </a:r>
                    </a:p>
                    <a:p>
                      <a:r>
                        <a:rPr lang="fr-CA" sz="1600" i="1"/>
                        <a:t>Level 3 – paid for less than 42 hrs</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54832141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continuous-assistance residences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54</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154984"/>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health and social services assistant or a beneficiary attendant working in a continuous-assistance residence (Class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$0.39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permanent premium (based on salary on April 1, 2023 at the single rate in ranking 9):</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$1.36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$0.82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$0.27 per hour</a:t>
            </a: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082246185"/>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Premium for continuous-assistance residences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55</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93776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educator working in a continuous-assistance residence</a:t>
            </a:r>
          </a:p>
          <a:p>
            <a:r>
              <a:rPr lang="fr-CA">
                <a:latin typeface="Arial" panose="020B0604020202020204" pitchFamily="34" charset="0"/>
                <a:ea typeface="Arial" panose="020B0604020202020204" pitchFamily="34" charset="0"/>
                <a:cs typeface="Arial" panose="020B0604020202020204" pitchFamily="34" charset="0"/>
              </a:rPr>
              <a:t>(Class 4)</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current lump sum payment: These employees receive the equivalent of $0.59 per hour (currently fixed over time).</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permanent premium (based on salary on April 1, 2023 at the last echelon in ranking 16):</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$1.89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$1.13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$0.38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74901731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Workplace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3383280"/>
          </a:xfrm>
          <a:prstGeom prst="rect">
            <a:avLst/>
          </a:prstGeom>
          <a:noFill/>
        </p:spPr>
        <p:txBody>
          <a:bodyPr wrap="square">
            <a:spAutoFit/>
          </a:bodyPr>
          <a:lstStyle/>
          <a:p>
            <a:pPr algn="just"/>
            <a:r>
              <a:rPr lang="fr-CA">
                <a:latin typeface="Arial" panose="020B0604020202020204" pitchFamily="34" charset="0"/>
                <a:ea typeface="Calibri" panose="020F0502020204030204" pitchFamily="34" charset="0"/>
                <a:cs typeface="Arial" panose="020B0604020202020204" pitchFamily="34" charset="0"/>
              </a:rPr>
              <a:t>For all the previously described workplace premiums:</a:t>
            </a:r>
          </a:p>
          <a:p>
            <a:pPr algn="just"/>
            <a:endParaRPr lang="fr-CA">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fr-CA" sz="1800">
                <a:effectLst/>
                <a:latin typeface="Arial" panose="020B0604020202020204" pitchFamily="34" charset="0"/>
                <a:ea typeface="Calibri" panose="020F0502020204030204" pitchFamily="34" charset="0"/>
                <a:cs typeface="Times New Roman" panose="02020603050405020304" pitchFamily="18" charset="0"/>
              </a:rPr>
              <a:t>The premium is based on hours actually worked in a covered workplace, including overtime hours and hours of authorized paid absences</a:t>
            </a:r>
            <a:endParaRPr lang="fr-CA">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fr-CA" sz="1800">
                <a:effectLst/>
                <a:latin typeface="Arial" panose="020B0604020202020204" pitchFamily="34" charset="0"/>
                <a:ea typeface="Calibri" panose="020F0502020204030204" pitchFamily="34" charset="0"/>
                <a:cs typeface="Times New Roman" panose="02020603050405020304" pitchFamily="18" charset="0"/>
              </a:rPr>
              <a:t>To determine eligibility for the various premium levels, only paid hours are taken into account, including authorized paid absences but excluding overtime, regardless of the workplaces and job titles in which the hours were worked</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b="1">
              <a:latin typeface="Arial" panose="020B0604020202020204" pitchFamily="34" charset="0"/>
              <a:cs typeface="Arial" panose="020B0604020202020204" pitchFamily="34" charset="0"/>
            </a:endParaRPr>
          </a:p>
          <a:p>
            <a:pPr algn="just"/>
            <a:endParaRPr lang="fr-CA" sz="1200" b="1">
              <a:latin typeface="Arial" panose="020B0604020202020204" pitchFamily="34" charset="0"/>
              <a:cs typeface="Arial" panose="020B0604020202020204" pitchFamily="34" charset="0"/>
            </a:endParaRPr>
          </a:p>
          <a:p>
            <a:pPr algn="just"/>
            <a:endParaRPr lang="fr-CA" sz="1200" b="1">
              <a:latin typeface="Arial" panose="020B0604020202020204" pitchFamily="34" charset="0"/>
              <a:cs typeface="Arial" panose="020B0604020202020204" pitchFamily="34"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id="{D8014890-B1CA-4C32-B3AE-78D421E4C24F}"/>
              </a:ext>
            </a:extLst>
          </p:cNvPr>
          <p:cNvSpPr>
            <a:spLocks noGrp="1"/>
          </p:cNvSpPr>
          <p:nvPr>
            <p:ph type="sldNum" sz="quarter" idx="12"/>
          </p:nvPr>
        </p:nvSpPr>
        <p:spPr/>
        <p:txBody>
          <a:bodyPr/>
          <a:lstStyle/>
          <a:p>
            <a:fld id="{18D25734-BAAB-45B8-8828-031302FAFDE5}" type="slidenum">
              <a:rPr lang="fr-CA" smtClean="0"/>
              <a:t>56</a:t>
            </a:fld>
            <a:endParaRPr lang="fr-CA" dirty="0"/>
          </a:p>
        </p:txBody>
      </p:sp>
    </p:spTree>
    <p:extLst>
      <p:ext uri="{BB962C8B-B14F-4D97-AF65-F5344CB8AC3E}">
        <p14:creationId xmlns:p14="http://schemas.microsoft.com/office/powerpoint/2010/main" val="401011477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CHSLD-MDA-MA</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4342892"/>
          </a:xfrm>
          <a:prstGeom prst="rect">
            <a:avLst/>
          </a:prstGeom>
          <a:noFill/>
        </p:spPr>
        <p:txBody>
          <a:bodyPr wrap="square">
            <a:spAutoFit/>
          </a:bodyPr>
          <a:lstStyle/>
          <a:p>
            <a:pPr algn="just"/>
            <a:r>
              <a:rPr lang="fr-CA" sz="1800" b="1">
                <a:effectLst/>
                <a:latin typeface="Arial" panose="020B0604020202020204" pitchFamily="34" charset="0"/>
                <a:ea typeface="Times New Roman" panose="02020603050405020304" pitchFamily="18" charset="0"/>
                <a:cs typeface="Arial" panose="020B0604020202020204" pitchFamily="34" charset="0"/>
              </a:rPr>
              <a:t>Premium and lump sum for CHSLDs, Maisons des aînés (MDAs) and Maisons alternatives (MAs)</a:t>
            </a:r>
          </a:p>
          <a:p>
            <a:pPr algn="just"/>
            <a:endParaRPr lang="fr-CA" b="1">
              <a:latin typeface="Arial" panose="020B0604020202020204" pitchFamily="34" charset="0"/>
              <a:ea typeface="Times New Roman" panose="02020603050405020304" pitchFamily="18" charset="0"/>
              <a:cs typeface="Arial" panose="020B0604020202020204" pitchFamily="34" charset="0"/>
            </a:endParaRPr>
          </a:p>
          <a:p>
            <a:pPr algn="just"/>
            <a:r>
              <a:rPr lang="fr-CA" sz="1800" b="1">
                <a:effectLst/>
                <a:latin typeface="Arial" panose="020B0604020202020204" pitchFamily="34" charset="0"/>
                <a:ea typeface="Times New Roman" panose="02020603050405020304" pitchFamily="18" charset="0"/>
                <a:cs typeface="Arial" panose="020B0604020202020204" pitchFamily="34" charset="0"/>
              </a:rPr>
              <a:t>Letter of Agreement #40 regarding Class 4 employees working with clients in CHSLDs, MDAs and MAs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Letter of Agreement #40 is renewed</a:t>
            </a:r>
          </a:p>
          <a:p>
            <a:pPr marL="285750" lvl="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Calibri" panose="020F0502020204030204" pitchFamily="34" charset="0"/>
                <a:cs typeface="Times New Roman" panose="02020603050405020304" pitchFamily="18" charset="0"/>
              </a:rPr>
              <a:t>The amount is increased from $180 to $215 </a:t>
            </a:r>
          </a:p>
          <a:p>
            <a:pPr marL="285750" lvl="0" indent="-285750" algn="just">
              <a:lnSpc>
                <a:spcPct val="107000"/>
              </a:lnSpc>
              <a:spcAft>
                <a:spcPts val="800"/>
              </a:spcAft>
              <a:buFont typeface="Arial" panose="020B0604020202020204" pitchFamily="34" charset="0"/>
              <a:buChar char="•"/>
            </a:pPr>
            <a:r>
              <a:rPr lang="fr-CA">
                <a:latin typeface="Arial" panose="020B0604020202020204" pitchFamily="34" charset="0"/>
                <a:ea typeface="Calibri" panose="020F0502020204030204" pitchFamily="34" charset="0"/>
                <a:cs typeface="Times New Roman" panose="02020603050405020304" pitchFamily="18" charset="0"/>
              </a:rPr>
              <a:t>List of activity centres and sub-centres removed from paragraph 2.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CHSLD / MDA / MA premium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CA" sz="1800">
                <a:effectLst/>
                <a:latin typeface="Arial" panose="020B0604020202020204" pitchFamily="34" charset="0"/>
                <a:ea typeface="Calibri" panose="020F0502020204030204" pitchFamily="34" charset="0"/>
                <a:cs typeface="Times New Roman" panose="02020603050405020304" pitchFamily="18" charset="0"/>
              </a:rPr>
              <a:t>The premium provided for in paragraph 9.19 of the collective agreement is also available to unit and pavilion attendants (3685).</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D8014890-B1CA-4C32-B3AE-78D421E4C24F}"/>
              </a:ext>
            </a:extLst>
          </p:cNvPr>
          <p:cNvSpPr>
            <a:spLocks noGrp="1"/>
          </p:cNvSpPr>
          <p:nvPr>
            <p:ph type="sldNum" sz="quarter" idx="12"/>
          </p:nvPr>
        </p:nvSpPr>
        <p:spPr/>
        <p:txBody>
          <a:bodyPr/>
          <a:lstStyle/>
          <a:p>
            <a:fld id="{18D25734-BAAB-45B8-8828-031302FAFDE5}" type="slidenum">
              <a:rPr lang="fr-CA" smtClean="0"/>
              <a:t>57</a:t>
            </a:fld>
            <a:endParaRPr lang="fr-CA" dirty="0"/>
          </a:p>
        </p:txBody>
      </p:sp>
    </p:spTree>
    <p:extLst>
      <p:ext uri="{BB962C8B-B14F-4D97-AF65-F5344CB8AC3E}">
        <p14:creationId xmlns:p14="http://schemas.microsoft.com/office/powerpoint/2010/main" val="3313975050"/>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a:latin typeface="Arial" panose="020B0604020202020204" pitchFamily="34" charset="0"/>
                <a:ea typeface="Times New Roman" panose="02020603050405020304" pitchFamily="18" charset="0"/>
                <a:cs typeface="Arial" panose="020B0604020202020204" pitchFamily="34" charset="0"/>
              </a:rPr>
              <a:t>Prisons</a:t>
            </a:r>
            <a:endParaRPr lang="fr-CA" sz="3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2060245"/>
          </a:xfrm>
          <a:prstGeom prst="rect">
            <a:avLst/>
          </a:prstGeom>
          <a:noFill/>
        </p:spPr>
        <p:txBody>
          <a:bodyPr wrap="square">
            <a:spAutoFit/>
          </a:bodyPr>
          <a:lstStyle/>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Special conditions for prison settings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Class 1, 2, 3 and 4 employees working in prison settings get 5 floating days off if they hold a full-time position and compensation in the amount of 2.2% if they are part-time.</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nvPr>
        </p:nvSpPr>
        <p:spPr/>
        <p:txBody>
          <a:bodyPr/>
          <a:lstStyle/>
          <a:p>
            <a:fld id="{18D25734-BAAB-45B8-8828-031302FAFDE5}" type="slidenum">
              <a:rPr lang="fr-CA" smtClean="0"/>
              <a:t>58</a:t>
            </a:fld>
            <a:endParaRPr lang="fr-CA" dirty="0"/>
          </a:p>
        </p:txBody>
      </p:sp>
    </p:spTree>
    <p:extLst>
      <p:ext uri="{BB962C8B-B14F-4D97-AF65-F5344CB8AC3E}">
        <p14:creationId xmlns:p14="http://schemas.microsoft.com/office/powerpoint/2010/main" val="140721684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a:latin typeface="Arial" panose="020B0604020202020204" pitchFamily="34" charset="0"/>
                <a:ea typeface="Times New Roman" panose="02020603050405020304" pitchFamily="18" charset="0"/>
                <a:cs typeface="Arial" panose="020B0604020202020204" pitchFamily="34" charset="0"/>
              </a:rPr>
              <a:t>Soiled linen</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2589682"/>
          </a:xfrm>
          <a:prstGeom prst="rect">
            <a:avLst/>
          </a:prstGeom>
          <a:noFill/>
        </p:spPr>
        <p:txBody>
          <a:bodyPr wrap="square">
            <a:spAutoFit/>
          </a:bodyPr>
          <a:lstStyle/>
          <a:p>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Premium for sorting soiled linen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The parties agree to amend paragraph 9.13 as follows: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228600"/>
            <a:r>
              <a:rPr lang="fr-CA" sz="1800">
                <a:effectLst/>
                <a:latin typeface="Arial" panose="020B0604020202020204" pitchFamily="34" charset="0"/>
                <a:ea typeface="Times New Roman" panose="02020603050405020304" pitchFamily="18" charset="0"/>
                <a:cs typeface="Calibri" panose="020F0502020204030204" pitchFamily="34" charset="0"/>
              </a:rPr>
              <a:t>"An employee in a laundry service who is assigned on a continuous basis to sorting </a:t>
            </a:r>
            <a:r>
              <a:rPr lang="fr-CA" sz="1800" b="1" u="sng">
                <a:effectLst/>
                <a:latin typeface="Arial" panose="020B0604020202020204" pitchFamily="34" charset="0"/>
                <a:ea typeface="Times New Roman" panose="02020603050405020304" pitchFamily="18" charset="0"/>
                <a:cs typeface="Calibri" panose="020F0502020204030204" pitchFamily="34" charset="0"/>
              </a:rPr>
              <a:t>or</a:t>
            </a:r>
            <a:r>
              <a:rPr lang="fr-CA" sz="1800">
                <a:effectLst/>
                <a:latin typeface="Arial" panose="020B0604020202020204" pitchFamily="34" charset="0"/>
                <a:ea typeface="Times New Roman" panose="02020603050405020304" pitchFamily="18" charset="0"/>
                <a:cs typeface="Calibri" panose="020F0502020204030204" pitchFamily="34" charset="0"/>
              </a:rPr>
              <a:t> dispatching soiled linen to the washing area receives, in addition to their pay, a weekly premium of..."</a:t>
            </a:r>
          </a:p>
          <a:p>
            <a:pPr marL="228600"/>
            <a:endParaRPr lang="fr-CA">
              <a:latin typeface="Arial" panose="020B0604020202020204" pitchFamily="34" charset="0"/>
              <a:ea typeface="Times New Roman" panose="02020603050405020304" pitchFamily="18" charset="0"/>
              <a:cs typeface="Calibri" panose="020F0502020204030204" pitchFamily="34" charset="0"/>
            </a:endParaRPr>
          </a:p>
          <a:p>
            <a:pPr marL="228600"/>
            <a:r>
              <a:rPr lang="fr-CA" sz="1800">
                <a:effectLst/>
                <a:latin typeface="Arial" panose="020B0604020202020204" pitchFamily="34" charset="0"/>
                <a:ea typeface="Times New Roman" panose="02020603050405020304" pitchFamily="18" charset="0"/>
                <a:cs typeface="Calibri" panose="020F0502020204030204" pitchFamily="34" charset="0"/>
              </a:rPr>
              <a:t>* </a:t>
            </a:r>
            <a:r>
              <a:rPr lang="fr-CA" sz="1800" i="1">
                <a:effectLst/>
                <a:latin typeface="Arial" panose="020B0604020202020204" pitchFamily="34" charset="0"/>
                <a:ea typeface="Times New Roman" panose="02020603050405020304" pitchFamily="18" charset="0"/>
                <a:cs typeface="Calibri" panose="020F0502020204030204" pitchFamily="34" charset="0"/>
              </a:rPr>
              <a:t>This means a gain of more than $60 per pay period</a:t>
            </a:r>
            <a:endParaRPr lang="fr-CA" sz="1800" i="1">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590381CE-8DA5-AB16-1451-491A292799AF}"/>
              </a:ext>
            </a:extLst>
          </p:cNvPr>
          <p:cNvSpPr>
            <a:spLocks noGrp="1"/>
          </p:cNvSpPr>
          <p:nvPr>
            <p:ph type="sldNum" sz="quarter" idx="12"/>
          </p:nvPr>
        </p:nvSpPr>
        <p:spPr/>
        <p:txBody>
          <a:bodyPr/>
          <a:lstStyle/>
          <a:p>
            <a:fld id="{18D25734-BAAB-45B8-8828-031302FAFDE5}" type="slidenum">
              <a:rPr lang="fr-CA" smtClean="0"/>
              <a:t>59</a:t>
            </a:fld>
            <a:endParaRPr lang="fr-CA" dirty="0"/>
          </a:p>
        </p:txBody>
      </p:sp>
    </p:spTree>
    <p:extLst>
      <p:ext uri="{BB962C8B-B14F-4D97-AF65-F5344CB8AC3E}">
        <p14:creationId xmlns:p14="http://schemas.microsoft.com/office/powerpoint/2010/main" val="39108134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Diversion</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534846"/>
            <a:ext cx="11044213" cy="3291840"/>
          </a:xfrm>
          <a:prstGeom prst="rect">
            <a:avLst/>
          </a:prstGeom>
          <a:noFill/>
        </p:spPr>
        <p:txBody>
          <a:bodyPr wrap="square">
            <a:spAutoFit/>
          </a:bodyPr>
          <a:lstStyle/>
          <a:p>
            <a:endParaRPr lang="fr-CA" b="1">
              <a:effectLst/>
              <a:latin typeface="Arial" panose="020B0604020202020204" pitchFamily="34" charset="0"/>
              <a:ea typeface="Times New Roman" panose="02020603050405020304" pitchFamily="18" charset="0"/>
              <a:cs typeface="Arial" panose="020B0604020202020204" pitchFamily="34" charset="0"/>
            </a:endParaRPr>
          </a:p>
          <a:p>
            <a:endParaRPr lang="fr-CA" sz="2400" b="1">
              <a:effectLst/>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rabicPeriod"/>
            </a:pPr>
            <a:r>
              <a:rPr lang="fr-CA">
                <a:latin typeface="Arial" panose="020B0604020202020204" pitchFamily="34" charset="0"/>
                <a:ea typeface="Times New Roman" panose="02020603050405020304" pitchFamily="18" charset="0"/>
                <a:cs typeface="Arial" panose="020B0604020202020204" pitchFamily="34" charset="0"/>
              </a:rPr>
              <a:t>Introduction of mediation / arbitration</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Letter of agreement on the diversion of labour relations away from the courts</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Letter of agreement on the health and social services system's new HR information system</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Times New Roman" panose="02020603050405020304" pitchFamily="18" charset="0"/>
              </a:rPr>
              <a:t>Information provided to unions</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Times New Roman" panose="02020603050405020304" pitchFamily="18" charset="0"/>
              </a:rPr>
              <a:t>Expansion of list of grievances handled through preparatory conferences</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Harmonization of the time limit for filing a psychological harassment complaint with the </a:t>
            </a:r>
            <a:r>
              <a:rPr lang="fr-CA" i="1">
                <a:effectLst/>
                <a:latin typeface="Arial" panose="020B0604020202020204" pitchFamily="34" charset="0"/>
                <a:ea typeface="Times New Roman" panose="02020603050405020304" pitchFamily="18" charset="0"/>
                <a:cs typeface="Arial" panose="020B0604020202020204" pitchFamily="34" charset="0"/>
              </a:rPr>
              <a:t>Act respecting labour standards</a:t>
            </a:r>
          </a:p>
          <a:p>
            <a:pPr marL="342900" indent="-342900">
              <a:buFont typeface="+mj-lt"/>
              <a:buAutoNum type="arabicPeriod"/>
            </a:pPr>
            <a:r>
              <a:rPr lang="fr-CA">
                <a:effectLst/>
                <a:latin typeface="Arial" panose="020B0604020202020204" pitchFamily="34" charset="0"/>
                <a:ea typeface="Times New Roman" panose="02020603050405020304" pitchFamily="18" charset="0"/>
                <a:cs typeface="Arial" panose="020B0604020202020204" pitchFamily="34" charset="0"/>
              </a:rPr>
              <a:t>National working committee on disputes and grievances related to the health crisis</a:t>
            </a:r>
            <a:endParaRPr lang="fr-CA">
              <a:latin typeface="Arial" panose="020B0604020202020204" pitchFamily="34" charset="0"/>
              <a:ea typeface="Times New Roman" panose="02020603050405020304" pitchFamily="18" charset="0"/>
              <a:cs typeface="Times New Roman" panose="02020603050405020304" pitchFamily="18" charset="0"/>
            </a:endParaRPr>
          </a:p>
          <a:p>
            <a:endParaRPr lang="fr-CA"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nvPr>
        </p:nvSpPr>
        <p:spPr/>
        <p:txBody>
          <a:bodyPr/>
          <a:lstStyle/>
          <a:p>
            <a:fld id="{18D25734-BAAB-45B8-8828-031302FAFDE5}" type="slidenum">
              <a:rPr lang="fr-CA" smtClean="0"/>
              <a:t>6</a:t>
            </a:fld>
            <a:endParaRPr lang="fr-CA" dirty="0"/>
          </a:p>
        </p:txBody>
      </p:sp>
    </p:spTree>
    <p:extLst>
      <p:ext uri="{BB962C8B-B14F-4D97-AF65-F5344CB8AC3E}">
        <p14:creationId xmlns:p14="http://schemas.microsoft.com/office/powerpoint/2010/main" val="1242221399"/>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Workplace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4" y="1296312"/>
            <a:ext cx="10875075" cy="1497803"/>
          </a:xfrm>
          <a:prstGeom prst="rect">
            <a:avLst/>
          </a:prstGeom>
          <a:noFill/>
        </p:spPr>
        <p:txBody>
          <a:bodyPr wrap="square">
            <a:spAutoFit/>
          </a:bodyPr>
          <a:lstStyle/>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Update of appendices A, R and T in the collective agreement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fr-CA" sz="1800">
                <a:effectLst/>
                <a:latin typeface="Arial" panose="020B0604020202020204" pitchFamily="34" charset="0"/>
                <a:ea typeface="Calibri" panose="020F0502020204030204" pitchFamily="34" charset="0"/>
                <a:cs typeface="Times New Roman" panose="02020603050405020304" pitchFamily="18" charset="0"/>
              </a:rPr>
              <a:t>The parties agree to set up a committee to update the lists in appendices A, R and T of the collective agreement, as of January 15, 2023. </a:t>
            </a:r>
            <a:endParaRPr lang="fr-CA" sz="1200" dirty="0"/>
          </a:p>
        </p:txBody>
      </p:sp>
      <p:sp>
        <p:nvSpPr>
          <p:cNvPr id="4" name="Espace réservé du numéro de diapositive 3">
            <a:extLst>
              <a:ext uri="{FF2B5EF4-FFF2-40B4-BE49-F238E27FC236}">
                <a16:creationId xmlns:a16="http://schemas.microsoft.com/office/drawing/2014/main" id="{FAC479AB-DE32-1BE6-1F63-F3BAE5F5A5DF}"/>
              </a:ext>
            </a:extLst>
          </p:cNvPr>
          <p:cNvSpPr>
            <a:spLocks noGrp="1"/>
          </p:cNvSpPr>
          <p:nvPr>
            <p:ph type="sldNum" sz="quarter" idx="12"/>
          </p:nvPr>
        </p:nvSpPr>
        <p:spPr/>
        <p:txBody>
          <a:bodyPr/>
          <a:lstStyle/>
          <a:p>
            <a:fld id="{18D25734-BAAB-45B8-8828-031302FAFDE5}" type="slidenum">
              <a:rPr lang="fr-CA" smtClean="0"/>
              <a:t>60</a:t>
            </a:fld>
            <a:endParaRPr lang="fr-CA" dirty="0"/>
          </a:p>
        </p:txBody>
      </p:sp>
    </p:spTree>
    <p:extLst>
      <p:ext uri="{BB962C8B-B14F-4D97-AF65-F5344CB8AC3E}">
        <p14:creationId xmlns:p14="http://schemas.microsoft.com/office/powerpoint/2010/main" val="363610432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Inconvenience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61</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2194560"/>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a:latin typeface="Arial" panose="020B0604020202020204" pitchFamily="34" charset="0"/>
                <a:ea typeface="Arial" panose="020B0604020202020204" pitchFamily="34" charset="0"/>
                <a:cs typeface="Arial" panose="020B0604020202020204" pitchFamily="34" charset="0"/>
              </a:rPr>
              <a:t>Evening shift premium</a:t>
            </a:r>
          </a:p>
          <a:p>
            <a:pPr marL="342900" indent="-342900">
              <a:buAutoNum type="arabicPeriod"/>
            </a:pPr>
            <a:r>
              <a:rPr lang="fr-CA" sz="1800">
                <a:effectLst/>
                <a:latin typeface="Arial" panose="020B0604020202020204" pitchFamily="34" charset="0"/>
                <a:ea typeface="Arial" panose="020B0604020202020204" pitchFamily="34" charset="0"/>
                <a:cs typeface="Arial" panose="020B0604020202020204" pitchFamily="34" charset="0"/>
              </a:rPr>
              <a:t>Night shift premium</a:t>
            </a:r>
          </a:p>
          <a:p>
            <a:pPr marL="342900" indent="-342900">
              <a:buAutoNum type="arabicPeriod"/>
            </a:pPr>
            <a:r>
              <a:rPr lang="fr-CA">
                <a:latin typeface="Arial" panose="020B0604020202020204" pitchFamily="34" charset="0"/>
                <a:ea typeface="Arial" panose="020B0604020202020204" pitchFamily="34" charset="0"/>
                <a:cs typeface="Arial" panose="020B0604020202020204" pitchFamily="34" charset="0"/>
              </a:rPr>
              <a:t>Weekend premium</a:t>
            </a:r>
            <a:endParaRPr lang="fr-CA" sz="1800">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914083703"/>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Evening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62</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940789"/>
            <a:ext cx="10346755" cy="3877985"/>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4103822662"/>
              </p:ext>
            </p:extLst>
          </p:nvPr>
        </p:nvGraphicFramePr>
        <p:xfrm>
          <a:off x="2032000" y="1368400"/>
          <a:ext cx="8128000" cy="4083817"/>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622832">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3460985">
                <a:tc>
                  <a:txBody>
                    <a:bodyPr/>
                    <a:lstStyle/>
                    <a:p>
                      <a:endParaRPr lang="fr-CA"/>
                    </a:p>
                    <a:p>
                      <a:r>
                        <a:rPr lang="fr-CA"/>
                        <a:t>4% premium as per paragraph 9.07</a:t>
                      </a:r>
                    </a:p>
                    <a:p>
                      <a:endParaRPr lang="fr-CA"/>
                    </a:p>
                    <a:p>
                      <a:r>
                        <a:rPr lang="fr-CA"/>
                        <a:t>Enhanced 8% premium as per paragraph 9.08</a:t>
                      </a:r>
                      <a:endParaRPr lang="fr-CA" dirty="0"/>
                    </a:p>
                  </a:txBody>
                  <a:tcPr>
                    <a:solidFill>
                      <a:srgbClr val="F3E1EF"/>
                    </a:solidFill>
                  </a:tcPr>
                </a:tc>
                <a:tc>
                  <a:txBody>
                    <a:bodyPr/>
                    <a:lstStyle/>
                    <a:p>
                      <a:endParaRPr lang="fr-CA"/>
                    </a:p>
                    <a:p>
                      <a:r>
                        <a:rPr lang="fr-CA"/>
                        <a:t>Level 1 – 10%</a:t>
                      </a:r>
                    </a:p>
                    <a:p>
                      <a:endParaRPr lang="fr-CA"/>
                    </a:p>
                    <a:p>
                      <a:r>
                        <a:rPr lang="fr-CA"/>
                        <a:t>Level 2 – 7%</a:t>
                      </a:r>
                    </a:p>
                    <a:p>
                      <a:endParaRPr lang="fr-CA"/>
                    </a:p>
                    <a:p>
                      <a:r>
                        <a:rPr lang="fr-CA"/>
                        <a:t>Level 3 – $1.94/hr</a:t>
                      </a:r>
                    </a:p>
                    <a:p>
                      <a:endParaRPr lang="fr-CA" sz="1600" i="1"/>
                    </a:p>
                    <a:p>
                      <a:r>
                        <a:rPr lang="fr-CA" sz="1600" i="1"/>
                        <a:t>Level 1 – paid for 70 hrs or more</a:t>
                      </a:r>
                    </a:p>
                    <a:p>
                      <a:r>
                        <a:rPr lang="fr-CA" sz="1600" i="1"/>
                        <a:t>Level 2 –  base</a:t>
                      </a:r>
                    </a:p>
                    <a:p>
                      <a:r>
                        <a:rPr lang="fr-CA" sz="1600" i="1"/>
                        <a:t>Level 3 – minimum rate*</a:t>
                      </a:r>
                    </a:p>
                    <a:p>
                      <a:endParaRPr lang="fr-CA" sz="1600" i="1"/>
                    </a:p>
                    <a:p>
                      <a:pPr marL="0" indent="0">
                        <a:buFont typeface="Arial" panose="020B0604020202020204" pitchFamily="34" charset="0"/>
                        <a:buNone/>
                      </a:pPr>
                      <a:r>
                        <a:rPr lang="fr-CA" sz="1600" i="1" kern="1200">
                          <a:solidFill>
                            <a:schemeClr val="dk1"/>
                          </a:solidFill>
                          <a:effectLst/>
                          <a:latin typeface="+mn-lt"/>
                          <a:ea typeface="+mn-ea"/>
                          <a:cs typeface="+mn-cs"/>
                        </a:rPr>
                        <a:t>* 7% applied to the last echelon in ranking 9 </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253612545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Evening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63</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nurse</a:t>
            </a:r>
          </a:p>
          <a:p>
            <a:r>
              <a:rPr lang="fr-CA">
                <a:latin typeface="Arial" panose="020B0604020202020204" pitchFamily="34" charset="0"/>
                <a:ea typeface="Arial" panose="020B0604020202020204" pitchFamily="34" charset="0"/>
                <a:cs typeface="Arial" panose="020B0604020202020204" pitchFamily="34" charset="0"/>
              </a:rPr>
              <a:t>Ranking 19, last echelon</a:t>
            </a:r>
          </a:p>
          <a:p>
            <a:r>
              <a:rPr lang="fr-CA">
                <a:latin typeface="Arial" panose="020B0604020202020204" pitchFamily="34" charset="0"/>
                <a:ea typeface="Arial" panose="020B0604020202020204" pitchFamily="34" charset="0"/>
                <a:cs typeface="Arial" panose="020B0604020202020204" pitchFamily="34" charset="0"/>
              </a:rPr>
              <a:t>(Class 1)</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evening premium comes to approximately $3.31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$4.39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$3.07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3: $1.94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901556081"/>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Evening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64</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housekeeping attendant (heavy or light work)</a:t>
            </a:r>
          </a:p>
          <a:p>
            <a:r>
              <a:rPr lang="fr-CA">
                <a:latin typeface="Arial" panose="020B0604020202020204" pitchFamily="34" charset="0"/>
                <a:ea typeface="Arial" panose="020B0604020202020204" pitchFamily="34" charset="0"/>
                <a:cs typeface="Arial" panose="020B0604020202020204" pitchFamily="34" charset="0"/>
              </a:rPr>
              <a:t>Ranking 3</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evening premium comes to approximately $1.73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$2.29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$1.94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$1.94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220837449"/>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Evening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65</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beneficiary attendant </a:t>
            </a:r>
          </a:p>
          <a:p>
            <a:r>
              <a:rPr lang="fr-CA">
                <a:latin typeface="Arial" panose="020B0604020202020204" pitchFamily="34" charset="0"/>
                <a:ea typeface="Arial" panose="020B0604020202020204" pitchFamily="34" charset="0"/>
                <a:cs typeface="Arial" panose="020B0604020202020204" pitchFamily="34" charset="0"/>
              </a:rPr>
              <a:t>Ranking 9, single rate</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evening premium comes to approximately $2.05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$2.72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$1.94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$1.94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985536376"/>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Evening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66</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Administrative Officer, Class 2</a:t>
            </a:r>
          </a:p>
          <a:p>
            <a:r>
              <a:rPr lang="fr-CA">
                <a:latin typeface="Arial" panose="020B0604020202020204" pitchFamily="34" charset="0"/>
                <a:ea typeface="Arial" panose="020B0604020202020204" pitchFamily="34" charset="0"/>
                <a:cs typeface="Arial" panose="020B0604020202020204" pitchFamily="34" charset="0"/>
              </a:rPr>
              <a:t>Ranking 8 + enhancement</a:t>
            </a:r>
          </a:p>
          <a:p>
            <a:r>
              <a:rPr lang="fr-CA">
                <a:latin typeface="Arial" panose="020B0604020202020204" pitchFamily="34" charset="0"/>
                <a:ea typeface="Arial" panose="020B0604020202020204" pitchFamily="34" charset="0"/>
                <a:cs typeface="Arial" panose="020B0604020202020204" pitchFamily="34" charset="0"/>
              </a:rPr>
              <a:t>(Class 3)</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evening premium comes to approximately $2.00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$2.74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$1.94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$1.94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42285193"/>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67</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962561"/>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3880661340"/>
              </p:ext>
            </p:extLst>
          </p:nvPr>
        </p:nvGraphicFramePr>
        <p:xfrm>
          <a:off x="2032000" y="1368400"/>
          <a:ext cx="8128000" cy="5235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02000987"/>
                    </a:ext>
                  </a:extLst>
                </a:gridCol>
                <a:gridCol w="4064000">
                  <a:extLst>
                    <a:ext uri="{9D8B030D-6E8A-4147-A177-3AD203B41FA5}">
                      <a16:colId xmlns:a16="http://schemas.microsoft.com/office/drawing/2014/main" val="4231989944"/>
                    </a:ext>
                  </a:extLst>
                </a:gridCol>
              </a:tblGrid>
              <a:tr h="772151">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4463449">
                <a:tc>
                  <a:txBody>
                    <a:bodyPr/>
                    <a:lstStyle/>
                    <a:p>
                      <a:endParaRPr lang="fr-CA"/>
                    </a:p>
                    <a:p>
                      <a:r>
                        <a:rPr lang="fr-CA"/>
                        <a:t>11%, 12% or 14% premium, depending on years of service, as per paragraph 9.07</a:t>
                      </a:r>
                    </a:p>
                    <a:p>
                      <a:endParaRPr lang="fr-CA"/>
                    </a:p>
                    <a:p>
                      <a:r>
                        <a:rPr lang="fr-CA"/>
                        <a:t>Enhanced premium of 14%, 15% or 16%, depending on years of service, as per paragraph 9.08</a:t>
                      </a:r>
                      <a:endParaRPr lang="fr-CA" dirty="0"/>
                    </a:p>
                  </a:txBody>
                  <a:tcPr>
                    <a:solidFill>
                      <a:srgbClr val="F3E1EF"/>
                    </a:solidFill>
                  </a:tcPr>
                </a:tc>
                <a:tc>
                  <a:txBody>
                    <a:bodyPr/>
                    <a:lstStyle/>
                    <a:p>
                      <a:endParaRPr lang="fr-CA"/>
                    </a:p>
                    <a:p>
                      <a:r>
                        <a:rPr lang="fr-CA"/>
                        <a:t>Level 1 – 18%</a:t>
                      </a:r>
                    </a:p>
                    <a:p>
                      <a:endParaRPr lang="fr-CA"/>
                    </a:p>
                    <a:p>
                      <a:r>
                        <a:rPr lang="fr-CA"/>
                        <a:t>Level 2 – 14%</a:t>
                      </a:r>
                    </a:p>
                    <a:p>
                      <a:endParaRPr lang="fr-CA"/>
                    </a:p>
                    <a:p>
                      <a:r>
                        <a:rPr lang="fr-CA"/>
                        <a:t>Level 3 – $3.88/hr</a:t>
                      </a:r>
                    </a:p>
                    <a:p>
                      <a:endParaRPr lang="fr-CA" sz="1600" i="1"/>
                    </a:p>
                    <a:p>
                      <a:r>
                        <a:rPr lang="fr-CA" sz="1600" i="1"/>
                        <a:t>Level 1 – paid for 70 hrs or more</a:t>
                      </a:r>
                    </a:p>
                    <a:p>
                      <a:r>
                        <a:rPr lang="fr-CA" sz="1600" i="1"/>
                        <a:t>Level 2 –  base</a:t>
                      </a:r>
                    </a:p>
                    <a:p>
                      <a:r>
                        <a:rPr lang="fr-CA" sz="1600" i="1"/>
                        <a:t>Level 3 – minimum rate*</a:t>
                      </a:r>
                    </a:p>
                    <a:p>
                      <a:endParaRPr lang="fr-CA" sz="1600" i="1"/>
                    </a:p>
                    <a:p>
                      <a:pPr marL="0" indent="0">
                        <a:buFont typeface="Arial" panose="020B0604020202020204" pitchFamily="34" charset="0"/>
                        <a:buNone/>
                      </a:pPr>
                      <a:r>
                        <a:rPr lang="fr-CA" sz="1600" i="1"/>
                        <a:t>* The hourly rates shown are indicative and based on the salary structure as of April 1, 2024. </a:t>
                      </a:r>
                    </a:p>
                    <a:p>
                      <a:pPr marL="0" indent="0">
                        <a:buFont typeface="Arial" panose="020B0604020202020204" pitchFamily="34" charset="0"/>
                        <a:buNone/>
                      </a:pPr>
                      <a:r>
                        <a:rPr lang="fr-CA" sz="1600" i="1" kern="1200">
                          <a:solidFill>
                            <a:schemeClr val="dk1"/>
                          </a:solidFill>
                          <a:effectLst/>
                          <a:latin typeface="+mn-lt"/>
                          <a:ea typeface="+mn-ea"/>
                          <a:cs typeface="+mn-cs"/>
                        </a:rPr>
                        <a:t>* 14% applied to the last echelon in ranking 9 </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3535910767"/>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68</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nurse </a:t>
            </a:r>
          </a:p>
          <a:p>
            <a:r>
              <a:rPr lang="fr-CA">
                <a:latin typeface="Arial" panose="020B0604020202020204" pitchFamily="34" charset="0"/>
                <a:ea typeface="Arial" panose="020B0604020202020204" pitchFamily="34" charset="0"/>
                <a:cs typeface="Arial" panose="020B0604020202020204" pitchFamily="34" charset="0"/>
              </a:rPr>
              <a:t>Ranking 19</a:t>
            </a:r>
          </a:p>
          <a:p>
            <a:r>
              <a:rPr lang="fr-CA">
                <a:latin typeface="Arial" panose="020B0604020202020204" pitchFamily="34" charset="0"/>
                <a:ea typeface="Arial" panose="020B0604020202020204" pitchFamily="34" charset="0"/>
                <a:cs typeface="Arial" panose="020B0604020202020204" pitchFamily="34" charset="0"/>
              </a:rPr>
              <a:t>(Class 1)</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night premium (10 years+) comes to approximately $6.62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$7.80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$6.14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3: $3.88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47623654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69</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housekeeping attendant (heavy or light work)</a:t>
            </a:r>
          </a:p>
          <a:p>
            <a:r>
              <a:rPr lang="fr-CA">
                <a:latin typeface="Arial" panose="020B0604020202020204" pitchFamily="34" charset="0"/>
                <a:ea typeface="Arial" panose="020B0604020202020204" pitchFamily="34" charset="0"/>
                <a:cs typeface="Arial" panose="020B0604020202020204" pitchFamily="34" charset="0"/>
              </a:rPr>
              <a:t>Ranking 3 </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night premium (10 years+) comes to approximately $3.45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$4.12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$3.88 per hour</a:t>
            </a:r>
            <a:endParaRPr lang="fr-CA" strike="sngStrike">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$3.88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7665330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Diversion</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686412" y="1534846"/>
            <a:ext cx="11044213" cy="3222844"/>
          </a:xfrm>
          <a:prstGeom prst="rect">
            <a:avLst/>
          </a:prstGeom>
          <a:noFill/>
        </p:spPr>
        <p:txBody>
          <a:bodyPr wrap="square">
            <a:spAutoFit/>
          </a:bodyPr>
          <a:lstStyle/>
          <a:p>
            <a:r>
              <a:rPr lang="fr-CA" sz="1800" b="1">
                <a:effectLst/>
                <a:latin typeface="Arial" panose="020B0604020202020204" pitchFamily="34" charset="0"/>
                <a:ea typeface="Times New Roman" panose="02020603050405020304" pitchFamily="18" charset="0"/>
                <a:cs typeface="Arial" panose="020B0604020202020204" pitchFamily="34" charset="0"/>
              </a:rPr>
              <a:t>Introduction of mediation / arbitration in article 11 of the collective agreement</a:t>
            </a:r>
          </a:p>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Times New Roman" panose="02020603050405020304" pitchFamily="18" charset="0"/>
                <a:cs typeface="Arial" panose="020B0604020202020204" pitchFamily="34" charset="0"/>
              </a:rPr>
              <a:t>The process is voluntary</a:t>
            </a:r>
          </a:p>
          <a:p>
            <a:pPr marL="285750" indent="-285750">
              <a:buFont typeface="Arial" panose="020B0604020202020204" pitchFamily="34" charset="0"/>
              <a:buChar char="•"/>
            </a:pPr>
            <a:r>
              <a:rPr lang="fr-CA">
                <a:latin typeface="Arial" panose="020B0604020202020204" pitchFamily="34" charset="0"/>
                <a:ea typeface="Times New Roman" panose="02020603050405020304" pitchFamily="18" charset="0"/>
                <a:cs typeface="Arial" panose="020B0604020202020204" pitchFamily="34" charset="0"/>
              </a:rPr>
              <a:t>List of mediators / arbitrators or chosen by local parties</a:t>
            </a:r>
          </a:p>
          <a:p>
            <a:pPr marL="285750" indent="-285750">
              <a:buFont typeface="Arial" panose="020B0604020202020204" pitchFamily="34" charset="0"/>
              <a:buChar char="•"/>
            </a:pPr>
            <a:r>
              <a:rPr lang="fr-CA">
                <a:latin typeface="Arial" panose="020B0604020202020204" pitchFamily="34" charset="0"/>
                <a:ea typeface="Times New Roman" panose="02020603050405020304" pitchFamily="18" charset="0"/>
                <a:cs typeface="Arial" panose="020B0604020202020204" pitchFamily="34" charset="0"/>
              </a:rPr>
              <a:t>If mediation / arbitration does not result in an agreement, the parties recognize that the mediator / arbitrator will be validly seized of the grievance(s) and have the authority to rule on the merits</a:t>
            </a:r>
          </a:p>
          <a:p>
            <a:pPr marL="285750" indent="-285750">
              <a:buFont typeface="Arial" panose="020B0604020202020204" pitchFamily="34" charset="0"/>
              <a:buChar char="•"/>
            </a:pPr>
            <a:r>
              <a:rPr lang="fr-CA" sz="1800">
                <a:effectLst/>
                <a:latin typeface="Arial" panose="020B0604020202020204" pitchFamily="34" charset="0"/>
                <a:ea typeface="Times New Roman" panose="02020603050405020304" pitchFamily="18" charset="0"/>
                <a:cs typeface="Arial" panose="020B0604020202020204" pitchFamily="34" charset="0"/>
              </a:rPr>
              <a:t>Costs shared equally between the parties</a:t>
            </a:r>
          </a:p>
          <a:p>
            <a:endParaRPr lang="fr-CA" sz="3200" i="1"/>
          </a:p>
          <a:p>
            <a:pPr lvl="0">
              <a:lnSpc>
                <a:spcPct val="115000"/>
              </a:lnSpc>
              <a:spcAft>
                <a:spcPts val="800"/>
              </a:spcAft>
            </a:pPr>
            <a:endParaRPr lang="fr-CA">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800"/>
              </a:spcAft>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nvPr>
        </p:nvSpPr>
        <p:spPr/>
        <p:txBody>
          <a:bodyPr/>
          <a:lstStyle/>
          <a:p>
            <a:fld id="{18D25734-BAAB-45B8-8828-031302FAFDE5}" type="slidenum">
              <a:rPr lang="fr-CA" smtClean="0"/>
              <a:t>7</a:t>
            </a:fld>
            <a:endParaRPr lang="fr-CA" dirty="0"/>
          </a:p>
        </p:txBody>
      </p:sp>
    </p:spTree>
    <p:extLst>
      <p:ext uri="{BB962C8B-B14F-4D97-AF65-F5344CB8AC3E}">
        <p14:creationId xmlns:p14="http://schemas.microsoft.com/office/powerpoint/2010/main" val="4153075885"/>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70</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beneficiary attendant </a:t>
            </a:r>
          </a:p>
          <a:p>
            <a:r>
              <a:rPr lang="fr-CA">
                <a:latin typeface="Arial" panose="020B0604020202020204" pitchFamily="34" charset="0"/>
                <a:ea typeface="Arial" panose="020B0604020202020204" pitchFamily="34" charset="0"/>
                <a:cs typeface="Arial" panose="020B0604020202020204" pitchFamily="34" charset="0"/>
              </a:rPr>
              <a:t>Ranking 9, single rate</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night premium (10 years+) comes to approximately $4.10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$4.89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$3.88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$3.88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2898446117"/>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71</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Administrative Officer, Class 2</a:t>
            </a:r>
          </a:p>
          <a:p>
            <a:r>
              <a:rPr lang="fr-CA">
                <a:latin typeface="Arial" panose="020B0604020202020204" pitchFamily="34" charset="0"/>
                <a:ea typeface="Arial" panose="020B0604020202020204" pitchFamily="34" charset="0"/>
                <a:cs typeface="Arial" panose="020B0604020202020204" pitchFamily="34" charset="0"/>
              </a:rPr>
              <a:t>Ranking 8 + enhancement</a:t>
            </a:r>
          </a:p>
          <a:p>
            <a:r>
              <a:rPr lang="fr-CA">
                <a:latin typeface="Arial" panose="020B0604020202020204" pitchFamily="34" charset="0"/>
                <a:ea typeface="Arial" panose="020B0604020202020204" pitchFamily="34" charset="0"/>
                <a:cs typeface="Arial" panose="020B0604020202020204" pitchFamily="34" charset="0"/>
              </a:rPr>
              <a:t>(Class 3)</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night premium (10 years+) comes to approximately $4.00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$4.94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$3.88 per hour</a:t>
            </a:r>
            <a:endParaRPr lang="fr-CA" strike="sngStrike">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$3.88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835193276"/>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Night shift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72</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38912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educator </a:t>
            </a:r>
          </a:p>
          <a:p>
            <a:r>
              <a:rPr lang="fr-CA">
                <a:latin typeface="Arial" panose="020B0604020202020204" pitchFamily="34" charset="0"/>
                <a:ea typeface="Arial" panose="020B0604020202020204" pitchFamily="34" charset="0"/>
                <a:cs typeface="Arial" panose="020B0604020202020204" pitchFamily="34" charset="0"/>
              </a:rPr>
              <a:t>Ranking 16</a:t>
            </a:r>
          </a:p>
          <a:p>
            <a:r>
              <a:rPr lang="fr-CA">
                <a:latin typeface="Arial" panose="020B0604020202020204" pitchFamily="34" charset="0"/>
                <a:ea typeface="Arial" panose="020B0604020202020204" pitchFamily="34" charset="0"/>
                <a:cs typeface="Arial" panose="020B0604020202020204" pitchFamily="34" charset="0"/>
              </a:rPr>
              <a:t>(Class 4)</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night premium (10 years+) comes to approximately $5.71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$6.81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2: $5.29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3: $3.88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3731531345"/>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Weekend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73</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3"/>
            </p:custDataLst>
          </p:nvPr>
        </p:nvSpPr>
        <p:spPr>
          <a:xfrm>
            <a:off x="1215325" y="951675"/>
            <a:ext cx="10346755" cy="3600986"/>
          </a:xfrm>
          <a:prstGeom prst="rect">
            <a:avLst/>
          </a:prstGeom>
          <a:noFill/>
        </p:spPr>
        <p:txBody>
          <a:bodyPr wrap="square">
            <a:spAutoFit/>
          </a:bodyPr>
          <a:lstStyle/>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b="1">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graphicFrame>
        <p:nvGraphicFramePr>
          <p:cNvPr id="4" name="Tableau 6">
            <a:extLst>
              <a:ext uri="{FF2B5EF4-FFF2-40B4-BE49-F238E27FC236}">
                <a16:creationId xmlns:a16="http://schemas.microsoft.com/office/drawing/2014/main" id="{6C21FD10-8B1D-4388-8FC7-AAA095A43F0B}"/>
              </a:ext>
            </a:extLst>
          </p:cNvPr>
          <p:cNvGraphicFramePr>
            <a:graphicFrameLocks noGrp="1"/>
          </p:cNvGraphicFramePr>
          <p:nvPr>
            <p:extLst>
              <p:ext uri="{D42A27DB-BD31-4B8C-83A1-F6EECF244321}">
                <p14:modId xmlns:p14="http://schemas.microsoft.com/office/powerpoint/2010/main" val="3636695094"/>
              </p:ext>
            </p:extLst>
          </p:nvPr>
        </p:nvGraphicFramePr>
        <p:xfrm>
          <a:off x="1300480" y="1368400"/>
          <a:ext cx="9676196" cy="5093360"/>
        </p:xfrm>
        <a:graphic>
          <a:graphicData uri="http://schemas.openxmlformats.org/drawingml/2006/table">
            <a:tbl>
              <a:tblPr firstRow="1" bandRow="1">
                <a:tableStyleId>{5C22544A-7EE6-4342-B048-85BDC9FD1C3A}</a:tableStyleId>
              </a:tblPr>
              <a:tblGrid>
                <a:gridCol w="4838098">
                  <a:extLst>
                    <a:ext uri="{9D8B030D-6E8A-4147-A177-3AD203B41FA5}">
                      <a16:colId xmlns:a16="http://schemas.microsoft.com/office/drawing/2014/main" val="3102000987"/>
                    </a:ext>
                  </a:extLst>
                </a:gridCol>
                <a:gridCol w="4838098">
                  <a:extLst>
                    <a:ext uri="{9D8B030D-6E8A-4147-A177-3AD203B41FA5}">
                      <a16:colId xmlns:a16="http://schemas.microsoft.com/office/drawing/2014/main" val="4231989944"/>
                    </a:ext>
                  </a:extLst>
                </a:gridCol>
              </a:tblGrid>
              <a:tr h="751173">
                <a:tc>
                  <a:txBody>
                    <a:bodyPr/>
                    <a:lstStyle/>
                    <a:p>
                      <a:pPr algn="ctr"/>
                      <a:r>
                        <a:rPr lang="fr-CA"/>
                        <a:t>2021-2023 collective agreement</a:t>
                      </a:r>
                      <a:endParaRPr lang="fr-CA" dirty="0"/>
                    </a:p>
                  </a:txBody>
                  <a:tcPr anchor="ctr">
                    <a:solidFill>
                      <a:srgbClr val="C84087"/>
                    </a:solidFill>
                  </a:tcPr>
                </a:tc>
                <a:tc>
                  <a:txBody>
                    <a:bodyPr/>
                    <a:lstStyle/>
                    <a:p>
                      <a:pPr algn="ctr"/>
                      <a:r>
                        <a:rPr lang="fr-CA"/>
                        <a:t>Tentative agreement</a:t>
                      </a:r>
                      <a:endParaRPr lang="fr-CA" dirty="0"/>
                    </a:p>
                  </a:txBody>
                  <a:tcPr anchor="ctr">
                    <a:solidFill>
                      <a:srgbClr val="C84087"/>
                    </a:solidFill>
                  </a:tcPr>
                </a:tc>
                <a:extLst>
                  <a:ext uri="{0D108BD9-81ED-4DB2-BD59-A6C34878D82A}">
                    <a16:rowId xmlns:a16="http://schemas.microsoft.com/office/drawing/2014/main" val="1567041452"/>
                  </a:ext>
                </a:extLst>
              </a:tr>
              <a:tr h="4342187">
                <a:tc>
                  <a:txBody>
                    <a:bodyPr/>
                    <a:lstStyle/>
                    <a:p>
                      <a:endParaRPr lang="fr-CA"/>
                    </a:p>
                    <a:p>
                      <a:r>
                        <a:rPr lang="fr-CA"/>
                        <a:t>4% premium</a:t>
                      </a:r>
                    </a:p>
                    <a:p>
                      <a:endParaRPr lang="fr-CA"/>
                    </a:p>
                    <a:p>
                      <a:r>
                        <a:rPr lang="fr-CA"/>
                        <a:t>Enhanced premium of 8% for Class 1 employees with a full-time position in a 24/7 service, on condition that they keep to their schedule between the start of the evening shift on Friday and the end of the night shift on Monday.</a:t>
                      </a:r>
                      <a:endParaRPr lang="fr-CA" dirty="0"/>
                    </a:p>
                  </a:txBody>
                  <a:tcPr>
                    <a:solidFill>
                      <a:srgbClr val="F3E1EF"/>
                    </a:solidFill>
                  </a:tcPr>
                </a:tc>
                <a:tc>
                  <a:txBody>
                    <a:bodyPr/>
                    <a:lstStyle/>
                    <a:p>
                      <a:endParaRPr lang="fr-CA"/>
                    </a:p>
                    <a:p>
                      <a:r>
                        <a:rPr lang="fr-CA"/>
                        <a:t>Level 1 – 9%</a:t>
                      </a:r>
                    </a:p>
                    <a:p>
                      <a:endParaRPr lang="fr-CA"/>
                    </a:p>
                    <a:p>
                      <a:r>
                        <a:rPr lang="fr-CA"/>
                        <a:t>Level 2 – 5%</a:t>
                      </a:r>
                    </a:p>
                    <a:p>
                      <a:endParaRPr lang="fr-CA"/>
                    </a:p>
                    <a:p>
                      <a:r>
                        <a:rPr lang="fr-CA"/>
                        <a:t>Level 3 – $1.39/hr</a:t>
                      </a:r>
                    </a:p>
                    <a:p>
                      <a:endParaRPr lang="fr-CA" sz="1600" i="1"/>
                    </a:p>
                    <a:p>
                      <a:r>
                        <a:rPr lang="fr-CA" sz="1600" i="1"/>
                        <a:t>Leval 1 – paid for 70 hrs or more, work in a 24/7 service, and keep to the schedule between the start of the evening shift on Friday and the end of the night shift on Monday</a:t>
                      </a:r>
                    </a:p>
                    <a:p>
                      <a:r>
                        <a:rPr lang="fr-CA" sz="1600" i="1"/>
                        <a:t>Level 2 –  base</a:t>
                      </a:r>
                    </a:p>
                    <a:p>
                      <a:r>
                        <a:rPr lang="fr-CA" sz="1600" i="1"/>
                        <a:t>Level 3 – minimum rate*</a:t>
                      </a:r>
                    </a:p>
                    <a:p>
                      <a:pPr marL="0" indent="0">
                        <a:buFont typeface="Arial" panose="020B0604020202020204" pitchFamily="34" charset="0"/>
                        <a:buNone/>
                      </a:pPr>
                      <a:r>
                        <a:rPr lang="fr-CA" sz="1600" i="1"/>
                        <a:t>* The hourly rates shown are indicative and based on the salary structure as of April 1, 2024. </a:t>
                      </a:r>
                    </a:p>
                    <a:p>
                      <a:pPr marL="0" indent="0">
                        <a:buFont typeface="Arial" panose="020B0604020202020204" pitchFamily="34" charset="0"/>
                        <a:buNone/>
                      </a:pPr>
                      <a:r>
                        <a:rPr lang="fr-CA" sz="1600" i="1" kern="1200">
                          <a:solidFill>
                            <a:schemeClr val="dk1"/>
                          </a:solidFill>
                          <a:effectLst/>
                          <a:latin typeface="+mn-lt"/>
                          <a:ea typeface="+mn-ea"/>
                          <a:cs typeface="+mn-cs"/>
                        </a:rPr>
                        <a:t>* 5% applied to the last echelon in ranking 9 </a:t>
                      </a:r>
                      <a:endParaRPr lang="fr-CA" sz="1600" i="1" dirty="0"/>
                    </a:p>
                  </a:txBody>
                  <a:tcPr>
                    <a:solidFill>
                      <a:srgbClr val="F3E1EF"/>
                    </a:solidFill>
                  </a:tcPr>
                </a:tc>
                <a:extLst>
                  <a:ext uri="{0D108BD9-81ED-4DB2-BD59-A6C34878D82A}">
                    <a16:rowId xmlns:a16="http://schemas.microsoft.com/office/drawing/2014/main" val="2651585831"/>
                  </a:ext>
                </a:extLst>
              </a:tr>
            </a:tbl>
          </a:graphicData>
        </a:graphic>
      </p:graphicFrame>
    </p:spTree>
    <p:extLst>
      <p:ext uri="{BB962C8B-B14F-4D97-AF65-F5344CB8AC3E}">
        <p14:creationId xmlns:p14="http://schemas.microsoft.com/office/powerpoint/2010/main" val="1930236669"/>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Weekend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74</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nurse </a:t>
            </a:r>
          </a:p>
          <a:p>
            <a:r>
              <a:rPr lang="fr-CA">
                <a:latin typeface="Arial" panose="020B0604020202020204" pitchFamily="34" charset="0"/>
                <a:ea typeface="Arial" panose="020B0604020202020204" pitchFamily="34" charset="0"/>
                <a:cs typeface="Arial" panose="020B0604020202020204" pitchFamily="34" charset="0"/>
              </a:rPr>
              <a:t>Ranking 19, last echelon</a:t>
            </a:r>
          </a:p>
          <a:p>
            <a:r>
              <a:rPr lang="fr-CA">
                <a:latin typeface="Arial" panose="020B0604020202020204" pitchFamily="34" charset="0"/>
                <a:ea typeface="Arial" panose="020B0604020202020204" pitchFamily="34" charset="0"/>
                <a:cs typeface="Arial" panose="020B0604020202020204" pitchFamily="34" charset="0"/>
              </a:rPr>
              <a:t>(Class 1)</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enhanced weekend premium (24/7 service) comes to approximately $3.31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$3.95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$1.39 per hour</a:t>
            </a:r>
            <a:endParaRPr lang="fr-CA" strike="sngStrike">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$2.19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94132208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Weekend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75</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housekeeping attendant (heavy or light work)</a:t>
            </a:r>
          </a:p>
          <a:p>
            <a:r>
              <a:rPr lang="fr-CA">
                <a:latin typeface="Arial" panose="020B0604020202020204" pitchFamily="34" charset="0"/>
                <a:ea typeface="Arial" panose="020B0604020202020204" pitchFamily="34" charset="0"/>
                <a:cs typeface="Arial" panose="020B0604020202020204" pitchFamily="34" charset="0"/>
              </a:rPr>
              <a:t>Ranking 3, last echelon</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weekend premium comes to approximately $0.86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$2.06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$1.39 per hour</a:t>
            </a:r>
            <a:endParaRPr lang="fr-CA" strike="sngStrike">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$1.39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54904251"/>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Weekend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76</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 beneficiary attendant </a:t>
            </a:r>
          </a:p>
          <a:p>
            <a:r>
              <a:rPr lang="fr-CA">
                <a:latin typeface="Arial" panose="020B0604020202020204" pitchFamily="34" charset="0"/>
                <a:ea typeface="Arial" panose="020B0604020202020204" pitchFamily="34" charset="0"/>
                <a:cs typeface="Arial" panose="020B0604020202020204" pitchFamily="34" charset="0"/>
              </a:rPr>
              <a:t>Ranking 9, single rate</a:t>
            </a:r>
          </a:p>
          <a:p>
            <a:r>
              <a:rPr lang="fr-CA">
                <a:latin typeface="Arial" panose="020B0604020202020204" pitchFamily="34" charset="0"/>
                <a:ea typeface="Arial" panose="020B0604020202020204" pitchFamily="34" charset="0"/>
                <a:cs typeface="Arial" panose="020B0604020202020204" pitchFamily="34" charset="0"/>
              </a:rPr>
              <a:t>(Class 2)</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weekend premium comes to approximately $1.03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$2.45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$1.39 per hour</a:t>
            </a: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$1.39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1146163928"/>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Weekend premium</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77</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4663440"/>
          </a:xfrm>
          <a:prstGeom prst="rect">
            <a:avLst/>
          </a:prstGeom>
          <a:noFill/>
        </p:spPr>
        <p:txBody>
          <a:bodyPr wrap="square">
            <a:spAutoFit/>
          </a:bodyPr>
          <a:lstStyle/>
          <a:p>
            <a:r>
              <a:rPr lang="fr-CA" b="1">
                <a:latin typeface="Arial" panose="020B0604020202020204" pitchFamily="34" charset="0"/>
                <a:ea typeface="Arial" panose="020B0604020202020204" pitchFamily="34" charset="0"/>
                <a:cs typeface="Arial" panose="020B0604020202020204" pitchFamily="34" charset="0"/>
              </a:rPr>
              <a:t>Example:</a:t>
            </a:r>
          </a:p>
          <a:p>
            <a:endParaRPr lang="fr-CA" b="1">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For an educator</a:t>
            </a:r>
          </a:p>
          <a:p>
            <a:r>
              <a:rPr lang="fr-CA">
                <a:latin typeface="Arial" panose="020B0604020202020204" pitchFamily="34" charset="0"/>
                <a:ea typeface="Arial" panose="020B0604020202020204" pitchFamily="34" charset="0"/>
                <a:cs typeface="Arial" panose="020B0604020202020204" pitchFamily="34" charset="0"/>
              </a:rPr>
              <a:t>Ranking 16, last echelon</a:t>
            </a:r>
          </a:p>
          <a:p>
            <a:r>
              <a:rPr lang="fr-CA">
                <a:latin typeface="Arial" panose="020B0604020202020204" pitchFamily="34" charset="0"/>
                <a:ea typeface="Arial" panose="020B0604020202020204" pitchFamily="34" charset="0"/>
                <a:cs typeface="Arial" panose="020B0604020202020204" pitchFamily="34" charset="0"/>
              </a:rPr>
              <a:t>(Class 4)</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The current weekend premium comes to approximately $1.43 per hour.</a:t>
            </a:r>
          </a:p>
          <a:p>
            <a:endParaRPr lang="fr-CA">
              <a:latin typeface="Arial" panose="020B0604020202020204" pitchFamily="34" charset="0"/>
              <a:ea typeface="Arial" panose="020B0604020202020204" pitchFamily="34" charset="0"/>
              <a:cs typeface="Arial" panose="020B0604020202020204" pitchFamily="34" charset="0"/>
            </a:endParaRPr>
          </a:p>
          <a:p>
            <a:r>
              <a:rPr lang="fr-CA">
                <a:latin typeface="Arial" panose="020B0604020202020204" pitchFamily="34" charset="0"/>
                <a:ea typeface="Arial" panose="020B0604020202020204" pitchFamily="34" charset="0"/>
                <a:cs typeface="Arial" panose="020B0604020202020204" pitchFamily="34" charset="0"/>
              </a:rPr>
              <a:t>With the new premium (based on salary on April 1, 2023):</a:t>
            </a:r>
          </a:p>
          <a:p>
            <a:endParaRPr lang="fr-CA">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1: $3.40 per hour</a:t>
            </a:r>
          </a:p>
          <a:p>
            <a:pPr marL="285750" indent="-285750">
              <a:buFont typeface="Arial" panose="020B0604020202020204" pitchFamily="34" charset="0"/>
              <a:buChar char="•"/>
            </a:pPr>
            <a:r>
              <a:rPr lang="fr-CA" strike="sngStrike">
                <a:latin typeface="Arial" panose="020B0604020202020204" pitchFamily="34" charset="0"/>
                <a:ea typeface="Arial" panose="020B0604020202020204" pitchFamily="34" charset="0"/>
                <a:cs typeface="Arial" panose="020B0604020202020204" pitchFamily="34" charset="0"/>
              </a:rPr>
              <a:t>Level 2: $1.39 per hour</a:t>
            </a:r>
            <a:endParaRPr lang="fr-CA" strike="sngStrike">
              <a:highlight>
                <a:srgbClr val="FFFF00"/>
              </a:highlight>
              <a:latin typeface="Arial" panose="020B060402020202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ea typeface="Arial" panose="020B0604020202020204" pitchFamily="34" charset="0"/>
                <a:cs typeface="Arial" panose="020B0604020202020204" pitchFamily="34" charset="0"/>
              </a:rPr>
              <a:t>Level 3: $1.89 per hour</a:t>
            </a: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50153864"/>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Inconvenience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aphicFrame>
        <p:nvGraphicFramePr>
          <p:cNvPr id="4" name="Tableau 3">
            <a:extLst>
              <a:ext uri="{FF2B5EF4-FFF2-40B4-BE49-F238E27FC236}">
                <a16:creationId xmlns:a16="http://schemas.microsoft.com/office/drawing/2014/main" id="{1E36A56B-58C2-34CA-B319-B64073D78333}"/>
              </a:ext>
            </a:extLst>
          </p:cNvPr>
          <p:cNvGraphicFramePr>
            <a:graphicFrameLocks noGrp="1"/>
          </p:cNvGraphicFramePr>
          <p:nvPr>
            <p:extLst>
              <p:ext uri="{D42A27DB-BD31-4B8C-83A1-F6EECF244321}">
                <p14:modId xmlns:p14="http://schemas.microsoft.com/office/powerpoint/2010/main" val="1403318625"/>
              </p:ext>
            </p:extLst>
          </p:nvPr>
        </p:nvGraphicFramePr>
        <p:xfrm>
          <a:off x="1230118" y="1686560"/>
          <a:ext cx="9956802" cy="2661920"/>
        </p:xfrm>
        <a:graphic>
          <a:graphicData uri="http://schemas.openxmlformats.org/drawingml/2006/table">
            <a:tbl>
              <a:tblPr firstRow="1" firstCol="1" bandRow="1">
                <a:tableStyleId>{5C22544A-7EE6-4342-B048-85BDC9FD1C3A}</a:tableStyleId>
              </a:tblPr>
              <a:tblGrid>
                <a:gridCol w="1953378">
                  <a:extLst>
                    <a:ext uri="{9D8B030D-6E8A-4147-A177-3AD203B41FA5}">
                      <a16:colId xmlns:a16="http://schemas.microsoft.com/office/drawing/2014/main" val="3834005741"/>
                    </a:ext>
                  </a:extLst>
                </a:gridCol>
                <a:gridCol w="1953378">
                  <a:extLst>
                    <a:ext uri="{9D8B030D-6E8A-4147-A177-3AD203B41FA5}">
                      <a16:colId xmlns:a16="http://schemas.microsoft.com/office/drawing/2014/main" val="4134053568"/>
                    </a:ext>
                  </a:extLst>
                </a:gridCol>
                <a:gridCol w="1953378">
                  <a:extLst>
                    <a:ext uri="{9D8B030D-6E8A-4147-A177-3AD203B41FA5}">
                      <a16:colId xmlns:a16="http://schemas.microsoft.com/office/drawing/2014/main" val="2326211772"/>
                    </a:ext>
                  </a:extLst>
                </a:gridCol>
                <a:gridCol w="2143290">
                  <a:extLst>
                    <a:ext uri="{9D8B030D-6E8A-4147-A177-3AD203B41FA5}">
                      <a16:colId xmlns:a16="http://schemas.microsoft.com/office/drawing/2014/main" val="685863317"/>
                    </a:ext>
                  </a:extLst>
                </a:gridCol>
                <a:gridCol w="1953378">
                  <a:extLst>
                    <a:ext uri="{9D8B030D-6E8A-4147-A177-3AD203B41FA5}">
                      <a16:colId xmlns:a16="http://schemas.microsoft.com/office/drawing/2014/main" val="3551233558"/>
                    </a:ext>
                  </a:extLst>
                </a:gridCol>
              </a:tblGrid>
              <a:tr h="1272419">
                <a:tc>
                  <a:txBody>
                    <a:bodyPr/>
                    <a:lstStyle/>
                    <a:p>
                      <a:pPr algn="ctr"/>
                      <a:r>
                        <a:rPr lang="fr-CA" sz="1800">
                          <a:effectLst/>
                        </a:rPr>
                        <a:t>Schedule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 70 hrs or more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70 hrs or more in a 24/7 service </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Level 2:</a:t>
                      </a:r>
                      <a:br>
                        <a:rPr lang="fr-CA" sz="1800">
                          <a:effectLst/>
                        </a:rPr>
                      </a:br>
                      <a:r>
                        <a:rPr lang="fr-CA" sz="1800">
                          <a:effectLst/>
                        </a:rPr>
                        <a:t>% of base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Minimum rate</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extLst>
                  <a:ext uri="{0D108BD9-81ED-4DB2-BD59-A6C34878D82A}">
                    <a16:rowId xmlns:a16="http://schemas.microsoft.com/office/drawing/2014/main" val="3058722340"/>
                  </a:ext>
                </a:extLst>
              </a:tr>
              <a:tr h="424140">
                <a:tc>
                  <a:txBody>
                    <a:bodyPr/>
                    <a:lstStyle/>
                    <a:p>
                      <a:r>
                        <a:rPr lang="fr-CA" sz="1800">
                          <a:effectLst/>
                        </a:rPr>
                        <a:t>Evening</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10%</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7%</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$1.94/hr</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extLst>
                  <a:ext uri="{0D108BD9-81ED-4DB2-BD59-A6C34878D82A}">
                    <a16:rowId xmlns:a16="http://schemas.microsoft.com/office/drawing/2014/main" val="351049345"/>
                  </a:ext>
                </a:extLst>
              </a:tr>
              <a:tr h="424140">
                <a:tc>
                  <a:txBody>
                    <a:bodyPr/>
                    <a:lstStyle/>
                    <a:p>
                      <a:r>
                        <a:rPr lang="fr-CA" sz="1800">
                          <a:effectLst/>
                        </a:rPr>
                        <a:t>Night</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18%</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E1EF"/>
                    </a:solidFill>
                  </a:tcPr>
                </a:tc>
                <a:tc>
                  <a:txBody>
                    <a:bodyPr/>
                    <a:lstStyle/>
                    <a:p>
                      <a:pPr algn="ctr"/>
                      <a:r>
                        <a:rPr lang="fr-CA" sz="180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E1EF"/>
                    </a:solidFill>
                  </a:tcPr>
                </a:tc>
                <a:tc>
                  <a:txBody>
                    <a:bodyPr/>
                    <a:lstStyle/>
                    <a:p>
                      <a:pPr algn="ctr"/>
                      <a:r>
                        <a:rPr lang="fr-CA" sz="1800">
                          <a:effectLst/>
                        </a:rPr>
                        <a:t>14%</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E1EF"/>
                    </a:solidFill>
                  </a:tcPr>
                </a:tc>
                <a:tc>
                  <a:txBody>
                    <a:bodyPr/>
                    <a:lstStyle/>
                    <a:p>
                      <a:pPr algn="ctr"/>
                      <a:r>
                        <a:rPr lang="fr-CA" sz="1800">
                          <a:effectLst/>
                        </a:rPr>
                        <a:t>$3.88 / hr.</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F3E1EF"/>
                    </a:solidFill>
                  </a:tcPr>
                </a:tc>
                <a:extLst>
                  <a:ext uri="{0D108BD9-81ED-4DB2-BD59-A6C34878D82A}">
                    <a16:rowId xmlns:a16="http://schemas.microsoft.com/office/drawing/2014/main" val="1347879910"/>
                  </a:ext>
                </a:extLst>
              </a:tr>
              <a:tr h="541221">
                <a:tc>
                  <a:txBody>
                    <a:bodyPr/>
                    <a:lstStyle/>
                    <a:p>
                      <a:r>
                        <a:rPr lang="fr-CA" sz="1800">
                          <a:effectLst/>
                        </a:rPr>
                        <a:t>Weekend</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C84087"/>
                    </a:solidFill>
                  </a:tcPr>
                </a:tc>
                <a:tc>
                  <a:txBody>
                    <a:bodyPr/>
                    <a:lstStyle/>
                    <a:p>
                      <a:pPr algn="ctr"/>
                      <a:r>
                        <a:rPr lang="fr-CA" sz="1800">
                          <a:effectLst/>
                        </a:rPr>
                        <a:t>N/A</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9%</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5%</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tc>
                  <a:txBody>
                    <a:bodyPr/>
                    <a:lstStyle/>
                    <a:p>
                      <a:pPr algn="ctr"/>
                      <a:r>
                        <a:rPr lang="fr-CA" sz="1800">
                          <a:effectLst/>
                        </a:rPr>
                        <a:t>$1.39 / hr.</a:t>
                      </a:r>
                      <a:endParaRPr lang="fr-C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solidFill>
                      <a:srgbClr val="E9C5E1"/>
                    </a:solidFill>
                  </a:tcPr>
                </a:tc>
                <a:extLst>
                  <a:ext uri="{0D108BD9-81ED-4DB2-BD59-A6C34878D82A}">
                    <a16:rowId xmlns:a16="http://schemas.microsoft.com/office/drawing/2014/main" val="247020075"/>
                  </a:ext>
                </a:extLst>
              </a:tr>
            </a:tbl>
          </a:graphicData>
        </a:graphic>
      </p:graphicFrame>
      <p:sp>
        <p:nvSpPr>
          <p:cNvPr id="6" name="Espace réservé du numéro de diapositive 5">
            <a:extLst>
              <a:ext uri="{FF2B5EF4-FFF2-40B4-BE49-F238E27FC236}">
                <a16:creationId xmlns:a16="http://schemas.microsoft.com/office/drawing/2014/main" id="{A2876ACE-E82B-C451-7707-603EFEA33DED}"/>
              </a:ext>
            </a:extLst>
          </p:cNvPr>
          <p:cNvSpPr>
            <a:spLocks noGrp="1"/>
          </p:cNvSpPr>
          <p:nvPr>
            <p:ph type="sldNum" sz="quarter" idx="12"/>
          </p:nvPr>
        </p:nvSpPr>
        <p:spPr/>
        <p:txBody>
          <a:bodyPr/>
          <a:lstStyle/>
          <a:p>
            <a:fld id="{18D25734-BAAB-45B8-8828-031302FAFDE5}" type="slidenum">
              <a:rPr lang="fr-CA" smtClean="0"/>
              <a:t>78</a:t>
            </a:fld>
            <a:endParaRPr lang="fr-CA" dirty="0"/>
          </a:p>
        </p:txBody>
      </p:sp>
    </p:spTree>
    <p:extLst>
      <p:ext uri="{BB962C8B-B14F-4D97-AF65-F5344CB8AC3E}">
        <p14:creationId xmlns:p14="http://schemas.microsoft.com/office/powerpoint/2010/main" val="1838532744"/>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Inconvenience premiums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D75FB922-F3E3-C1DA-BE39-E356A21F5484}"/>
              </a:ext>
            </a:extLst>
          </p:cNvPr>
          <p:cNvSpPr>
            <a:spLocks noGrp="1"/>
          </p:cNvSpPr>
          <p:nvPr>
            <p:ph type="sldNum" sz="quarter" idx="12"/>
          </p:nvPr>
        </p:nvSpPr>
        <p:spPr/>
        <p:txBody>
          <a:bodyPr/>
          <a:lstStyle/>
          <a:p>
            <a:fld id="{18D25734-BAAB-45B8-8828-031302FAFDE5}" type="slidenum">
              <a:rPr lang="fr-CA" smtClean="0"/>
              <a:t>79</a:t>
            </a:fld>
            <a:endParaRPr lang="fr-CA" dirty="0"/>
          </a:p>
        </p:txBody>
      </p:sp>
      <p:sp>
        <p:nvSpPr>
          <p:cNvPr id="8" name="ZoneTexte 7">
            <a:extLst>
              <a:ext uri="{FF2B5EF4-FFF2-40B4-BE49-F238E27FC236}">
                <a16:creationId xmlns:a16="http://schemas.microsoft.com/office/drawing/2014/main" id="{D3E22319-388B-DBC5-4563-2621D5B6C05D}"/>
              </a:ext>
            </a:extLst>
          </p:cNvPr>
          <p:cNvSpPr txBox="1"/>
          <p:nvPr>
            <p:custDataLst>
              <p:tags r:id="rId4"/>
            </p:custDataLst>
          </p:nvPr>
        </p:nvSpPr>
        <p:spPr>
          <a:xfrm>
            <a:off x="1215325" y="1049649"/>
            <a:ext cx="10346755" cy="2743200"/>
          </a:xfrm>
          <a:prstGeom prst="rect">
            <a:avLst/>
          </a:prstGeom>
          <a:noFill/>
        </p:spPr>
        <p:txBody>
          <a:bodyPr wrap="square">
            <a:spAutoFit/>
          </a:bodyPr>
          <a:lstStyle/>
          <a:p>
            <a:pPr algn="just"/>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Inconvenience premiums are paid for hours actually worked under applicable conditions. They are considered or paid only when the inconvenience is experienced.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800">
                <a:effectLst/>
                <a:latin typeface="Arial" panose="020B0604020202020204" pitchFamily="34" charset="0"/>
                <a:ea typeface="Times New Roman" panose="02020603050405020304" pitchFamily="18" charset="0"/>
                <a:cs typeface="Arial" panose="020B0604020202020204" pitchFamily="34" charset="0"/>
              </a:rPr>
              <a:t>To determine eligibility for the various premium levels, only paid hours are taken into account, including authorized paid absences but excluding overtime, regardless of the shifts and job titles in which the hours were worked.</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Tree>
    <p:extLst>
      <p:ext uri="{BB962C8B-B14F-4D97-AF65-F5344CB8AC3E}">
        <p14:creationId xmlns:p14="http://schemas.microsoft.com/office/powerpoint/2010/main" val="41750784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Diversion</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600277" y="956441"/>
            <a:ext cx="11222671" cy="4575227"/>
          </a:xfrm>
          <a:prstGeom prst="rect">
            <a:avLst/>
          </a:prstGeom>
          <a:noFill/>
        </p:spPr>
        <p:txBody>
          <a:bodyPr wrap="square">
            <a:spAutoFit/>
          </a:bodyPr>
          <a:lstStyle/>
          <a:p>
            <a:pPr lvl="0" algn="just">
              <a:lnSpc>
                <a:spcPct val="115000"/>
              </a:lnSpc>
              <a:spcAft>
                <a:spcPts val="800"/>
              </a:spcAft>
            </a:pPr>
            <a:endParaRPr lang="fr-CA" b="1">
              <a:effectLst/>
              <a:latin typeface="Arial" panose="020B0604020202020204" pitchFamily="34" charset="0"/>
              <a:ea typeface="Calibri" panose="020F0502020204030204" pitchFamily="34" charset="0"/>
              <a:cs typeface="Times New Roman" panose="02020603050405020304" pitchFamily="18" charset="0"/>
            </a:endParaRPr>
          </a:p>
          <a:p>
            <a:r>
              <a:rPr lang="fr-CA" sz="1800" b="1">
                <a:effectLst/>
                <a:latin typeface="Arial" panose="020B0604020202020204" pitchFamily="34" charset="0"/>
                <a:ea typeface="Times New Roman" panose="02020603050405020304" pitchFamily="18" charset="0"/>
                <a:cs typeface="Arial" panose="020B0604020202020204" pitchFamily="34" charset="0"/>
              </a:rPr>
              <a:t>Letter of agreement on the diversion of labour relations away from the courts</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15000"/>
              </a:lnSpc>
              <a:spcAft>
                <a:spcPts val="800"/>
              </a:spcAft>
            </a:pPr>
            <a:endParaRPr lang="fr-CA" b="1">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800"/>
              </a:spcAft>
            </a:pPr>
            <a:r>
              <a:rPr lang="fr-CA" b="1">
                <a:effectLst/>
                <a:latin typeface="Arial" panose="020B0604020202020204" pitchFamily="34" charset="0"/>
                <a:ea typeface="Calibri" panose="020F0502020204030204" pitchFamily="34" charset="0"/>
                <a:cs typeface="Times New Roman" panose="02020603050405020304" pitchFamily="18" charset="0"/>
              </a:rPr>
              <a:t>Local working committee</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The national parties suggest that local parties establish a working committee to undertake an intensive process to settle disputes and grievances arising from the national provisions of the collective agreement and the locally negotiated and agreed stipulations in force prior to (date of coming into force of the new national provisions of the collective agreement).</a:t>
            </a:r>
          </a:p>
          <a:p>
            <a:pPr algn="just">
              <a:lnSpc>
                <a:spcPct val="115000"/>
              </a:lnSpc>
            </a:pPr>
            <a:endParaRPr lang="fr-CA">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800"/>
              </a:spcAft>
            </a:pPr>
            <a:r>
              <a:rPr lang="fr-CA" b="1">
                <a:effectLst/>
                <a:latin typeface="Arial" panose="020B0604020202020204" pitchFamily="34" charset="0"/>
                <a:ea typeface="Calibri" panose="020F0502020204030204" pitchFamily="34" charset="0"/>
                <a:cs typeface="Times New Roman" panose="02020603050405020304" pitchFamily="18" charset="0"/>
              </a:rPr>
              <a:t>Mediation / arbitration</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The national parties encourage local parties to use the mediation / arbitration procedure provided for in article 11 of the national provisions of the collective agreement or any other alternative dispute resolution method.</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678815">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 </a:t>
            </a:r>
            <a:endParaRPr lang="fr-CA"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581FBA7E-E725-B7B2-1F85-6AD6ECC43493}"/>
              </a:ext>
            </a:extLst>
          </p:cNvPr>
          <p:cNvSpPr>
            <a:spLocks noGrp="1"/>
          </p:cNvSpPr>
          <p:nvPr>
            <p:ph type="sldNum" sz="quarter" idx="12"/>
          </p:nvPr>
        </p:nvSpPr>
        <p:spPr/>
        <p:txBody>
          <a:bodyPr/>
          <a:lstStyle/>
          <a:p>
            <a:fld id="{18D25734-BAAB-45B8-8828-031302FAFDE5}" type="slidenum">
              <a:rPr lang="fr-CA" smtClean="0"/>
              <a:t>8</a:t>
            </a:fld>
            <a:endParaRPr lang="fr-CA" dirty="0"/>
          </a:p>
        </p:txBody>
      </p:sp>
    </p:spTree>
    <p:extLst>
      <p:ext uri="{BB962C8B-B14F-4D97-AF65-F5344CB8AC3E}">
        <p14:creationId xmlns:p14="http://schemas.microsoft.com/office/powerpoint/2010/main" val="1326927797"/>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effectLst/>
                <a:latin typeface="Arial" panose="020B0604020202020204" pitchFamily="34" charset="0"/>
                <a:ea typeface="Arial" panose="020B0604020202020204" pitchFamily="34" charset="0"/>
              </a:rPr>
              <a:t>Seniority and personnel placement agencies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15325" y="1049649"/>
            <a:ext cx="10346755" cy="3600986"/>
          </a:xfrm>
          <a:prstGeom prst="rect">
            <a:avLst/>
          </a:prstGeom>
          <a:noFill/>
        </p:spPr>
        <p:txBody>
          <a:bodyPr wrap="square">
            <a:spAutoFit/>
          </a:bodyPr>
          <a:lstStyle/>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r>
              <a:rPr lang="fr-CA" sz="1800">
                <a:effectLst/>
                <a:latin typeface="Arial" panose="020B0604020202020204" pitchFamily="34" charset="0"/>
                <a:ea typeface="Arial" panose="020B0604020202020204" pitchFamily="34" charset="0"/>
                <a:cs typeface="Arial" panose="020B0604020202020204" pitchFamily="34" charset="0"/>
              </a:rPr>
              <a:t>Letter of Agreement </a:t>
            </a:r>
            <a:r>
              <a:rPr lang="fr-CA">
                <a:latin typeface="Arial" panose="020B0604020202020204" pitchFamily="34" charset="0"/>
                <a:ea typeface="Arial" panose="020B0604020202020204" pitchFamily="34" charset="0"/>
                <a:cs typeface="Arial" panose="020B0604020202020204" pitchFamily="34" charset="0"/>
              </a:rPr>
              <a:t>outside the collective agreement regarding a special process for recognizing the seniority of employees from personnel placement agencies, temporary employees and employees currently employed by the health and social services system</a:t>
            </a:r>
            <a:endParaRPr lang="fr-CA" sz="1800">
              <a:effectLst/>
              <a:latin typeface="Arial" panose="020B0604020202020204" pitchFamily="34" charset="0"/>
              <a:ea typeface="Arial" panose="020B0604020202020204" pitchFamily="34" charset="0"/>
              <a:cs typeface="Arial" panose="020B0604020202020204" pitchFamily="34" charset="0"/>
            </a:endParaRPr>
          </a:p>
          <a:p>
            <a:pPr marL="342900" indent="-342900">
              <a:buFontTx/>
              <a:buAutoNum type="arabicPeriod"/>
            </a:pPr>
            <a:r>
              <a:rPr lang="fr-CA" sz="1800">
                <a:effectLst/>
                <a:latin typeface="Arial" panose="020B0604020202020204" pitchFamily="34" charset="0"/>
                <a:ea typeface="Arial" panose="020B0604020202020204" pitchFamily="34" charset="0"/>
                <a:cs typeface="Arial" panose="020B0604020202020204" pitchFamily="34" charset="0"/>
              </a:rPr>
              <a:t>Letter of Agreement regarding reduced use of personnel placement agencies and independent labour</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800" b="1">
              <a:effectLst/>
              <a:latin typeface="Arial" panose="020B0604020202020204" pitchFamily="34" charset="0"/>
              <a:ea typeface="Arial" panose="020B0604020202020204" pitchFamily="34" charset="0"/>
              <a:cs typeface="Arial" panose="020B0604020202020204" pitchFamily="34" charset="0"/>
            </a:endParaRPr>
          </a:p>
          <a:p>
            <a:endParaRPr lang="fr-CA" b="1">
              <a:latin typeface="Arial" panose="020B0604020202020204" pitchFamily="34" charset="0"/>
              <a:ea typeface="Times New Roman" panose="02020603050405020304" pitchFamily="18" charset="0"/>
              <a:cs typeface="Arial" panose="020B0604020202020204" pitchFamily="34"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0494EF5-1B08-B8EC-0A76-2B5810A16CE5}"/>
              </a:ext>
            </a:extLst>
          </p:cNvPr>
          <p:cNvSpPr>
            <a:spLocks noGrp="1"/>
          </p:cNvSpPr>
          <p:nvPr>
            <p:ph type="sldNum" sz="quarter" idx="12"/>
          </p:nvPr>
        </p:nvSpPr>
        <p:spPr/>
        <p:txBody>
          <a:bodyPr/>
          <a:lstStyle/>
          <a:p>
            <a:fld id="{18D25734-BAAB-45B8-8828-031302FAFDE5}" type="slidenum">
              <a:rPr lang="fr-CA" smtClean="0"/>
              <a:pPr/>
              <a:t>80</a:t>
            </a:fld>
            <a:endParaRPr lang="fr-CA" dirty="0"/>
          </a:p>
        </p:txBody>
      </p:sp>
    </p:spTree>
    <p:extLst>
      <p:ext uri="{BB962C8B-B14F-4D97-AF65-F5344CB8AC3E}">
        <p14:creationId xmlns:p14="http://schemas.microsoft.com/office/powerpoint/2010/main" val="2742218608"/>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latin typeface="Arial" panose="020B0604020202020204" pitchFamily="34" charset="0"/>
                <a:ea typeface="Arial" panose="020B0604020202020204" pitchFamily="34" charset="0"/>
              </a:rPr>
              <a:t>Seniority and personnel placement agencies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15325" y="1049649"/>
            <a:ext cx="10346755" cy="5152308"/>
          </a:xfrm>
          <a:prstGeom prst="rect">
            <a:avLst/>
          </a:prstGeom>
          <a:noFill/>
        </p:spPr>
        <p:txBody>
          <a:bodyPr wrap="square">
            <a:spAutoFit/>
          </a:bodyPr>
          <a:lstStyle/>
          <a:p>
            <a:r>
              <a:rPr lang="fr-CA" sz="1800" b="1">
                <a:effectLst/>
                <a:latin typeface="Arial" panose="020B0604020202020204" pitchFamily="34" charset="0"/>
                <a:ea typeface="Arial" panose="020B0604020202020204" pitchFamily="34" charset="0"/>
                <a:cs typeface="Arial" panose="020B0604020202020204" pitchFamily="34" charset="0"/>
              </a:rPr>
              <a:t>Letter of Agreement outside the collective agreement regarding a special process for recognizing the seniority of employees from personnel placement agencies, temporary employees and employees currently employed in the health and social services system</a:t>
            </a:r>
          </a:p>
          <a:p>
            <a:endParaRPr lang="fr-CA" b="1">
              <a:latin typeface="Arial" panose="020B0604020202020204" pitchFamily="34" charset="0"/>
              <a:ea typeface="Times New Roman" panose="02020603050405020304" pitchFamily="18" charset="0"/>
              <a:cs typeface="Arial" panose="020B0604020202020204" pitchFamily="34" charset="0"/>
            </a:endParaRPr>
          </a:p>
          <a:p>
            <a:r>
              <a:rPr lang="fr-CA" sz="1800">
                <a:effectLst/>
                <a:latin typeface="Arial" panose="020B0604020202020204" pitchFamily="34" charset="0"/>
                <a:ea typeface="Times New Roman" panose="02020603050405020304" pitchFamily="18" charset="0"/>
                <a:cs typeface="Arial" panose="020B0604020202020204" pitchFamily="34" charset="0"/>
              </a:rPr>
              <a:t>The parties adopt a special process for recognizing seniority 6 months after the creation of Agence Santé Québec. </a:t>
            </a:r>
            <a:r>
              <a:rPr lang="fr-CA">
                <a:latin typeface="Arial" panose="020B0604020202020204" pitchFamily="34" charset="0"/>
                <a:ea typeface="Times New Roman" panose="02020603050405020304" pitchFamily="18" charset="0"/>
                <a:cs typeface="Arial" panose="020B0604020202020204" pitchFamily="34" charset="0"/>
              </a:rPr>
              <a:t>To do this, the parties agree to recognize "system" seniority pursuant to Article 12 of the national provisions of the collective agreement</a:t>
            </a:r>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228600" algn="just"/>
            <a:r>
              <a:rPr lang="fr-CA" sz="1800">
                <a:effectLst/>
                <a:latin typeface="Arial" panose="020B0604020202020204" pitchFamily="34" charset="0"/>
                <a:ea typeface="Times New Roman" panose="02020603050405020304" pitchFamily="18" charset="0"/>
                <a:cs typeface="Arial" panose="020B0604020202020204" pitchFamily="34" charset="0"/>
              </a:rPr>
              <a:t> </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fr-CA" sz="1800" b="1">
                <a:effectLst/>
                <a:latin typeface="Arial" panose="020B0604020202020204" pitchFamily="34" charset="0"/>
                <a:ea typeface="Calibri" panose="020F0502020204030204" pitchFamily="34" charset="0"/>
                <a:cs typeface="Times New Roman" panose="02020603050405020304" pitchFamily="18" charset="0"/>
              </a:rPr>
              <a:t>For newly hired </a:t>
            </a:r>
            <a:r>
              <a:rPr lang="fr-CA" b="1">
                <a:latin typeface="Arial" panose="020B0604020202020204" pitchFamily="34" charset="0"/>
                <a:ea typeface="Calibri" panose="020F0502020204030204" pitchFamily="34" charset="0"/>
                <a:cs typeface="Times New Roman" panose="02020603050405020304" pitchFamily="18" charset="0"/>
              </a:rPr>
              <a:t>employees from a placement agency, </a:t>
            </a:r>
            <a:r>
              <a:rPr lang="fr-CA" sz="1800" b="1">
                <a:effectLst/>
                <a:latin typeface="Arial" panose="020B0604020202020204" pitchFamily="34" charset="0"/>
                <a:ea typeface="Calibri" panose="020F0502020204030204" pitchFamily="34" charset="0"/>
                <a:cs typeface="Times New Roman" panose="02020603050405020304" pitchFamily="18" charset="0"/>
              </a:rPr>
              <a:t>from the date the collective agreement enters into force until the seniority recognition process:</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fr-CA" sz="1800" b="1">
                <a:effectLst/>
                <a:latin typeface="Arial" panose="020B0604020202020204" pitchFamily="34" charset="0"/>
                <a:ea typeface="Calibri" panose="020F0502020204030204" pitchFamily="34" charset="0"/>
                <a:cs typeface="Times New Roman" panose="02020603050405020304" pitchFamily="18" charset="0"/>
              </a:rPr>
              <a:t>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a:effectLst/>
                <a:latin typeface="Arial" panose="020B0604020202020204" pitchFamily="34" charset="0"/>
                <a:ea typeface="Calibri" panose="020F0502020204030204" pitchFamily="34" charset="0"/>
                <a:cs typeface="Times New Roman" panose="02020603050405020304" pitchFamily="18" charset="0"/>
              </a:rPr>
              <a:t>Starting March 13, 2020 until 6 months after the creation of Agence Santé Québec, for the period during which the employee worked in </a:t>
            </a:r>
            <a:r>
              <a:rPr lang="fr-CA">
                <a:latin typeface="Arial" panose="020B0604020202020204" pitchFamily="34" charset="0"/>
                <a:ea typeface="Arial" panose="020B0604020202020204" pitchFamily="34" charset="0"/>
                <a:cs typeface="Arial" panose="020B0604020202020204" pitchFamily="34" charset="0"/>
              </a:rPr>
              <a:t>health and social services system </a:t>
            </a:r>
            <a:r>
              <a:rPr lang="fr-CA">
                <a:effectLst/>
                <a:latin typeface="Arial" panose="020B0604020202020204" pitchFamily="34" charset="0"/>
                <a:ea typeface="Calibri" panose="020F0502020204030204" pitchFamily="34" charset="0"/>
                <a:cs typeface="Times New Roman" panose="02020603050405020304" pitchFamily="18" charset="0"/>
              </a:rPr>
              <a:t>institutions on behalf of a personnel placement agency</a:t>
            </a:r>
            <a:endParaRPr lang="fr-CA">
              <a:effectLst/>
              <a:latin typeface="Calibri" panose="020F0502020204030204" pitchFamily="34" charset="0"/>
              <a:ea typeface="Calibri" panose="020F0502020204030204" pitchFamily="34" charset="0"/>
              <a:cs typeface="Times New Roman" panose="02020603050405020304" pitchFamily="18" charset="0"/>
            </a:endParaRPr>
          </a:p>
          <a:p>
            <a:r>
              <a:rPr lang="fr-CA" sz="1800" b="1">
                <a:effectLst/>
                <a:latin typeface="Arial" panose="020B0604020202020204" pitchFamily="34" charset="0"/>
                <a:ea typeface="Arial" panose="020B0604020202020204" pitchFamily="34" charset="0"/>
                <a:cs typeface="Arial" panose="020B0604020202020204" pitchFamily="34" charset="0"/>
              </a:rPr>
              <a:t>  </a:t>
            </a:r>
            <a:endParaRPr lang="fr-CA" b="1">
              <a:latin typeface="Arial" panose="020B0604020202020204" pitchFamily="34" charset="0"/>
              <a:ea typeface="Arial" panose="020B0604020202020204" pitchFamily="34" charset="0"/>
              <a:cs typeface="Times New Roman" panose="02020603050405020304" pitchFamily="18" charset="0"/>
            </a:endParaRPr>
          </a:p>
          <a:p>
            <a:pPr marL="318770">
              <a:lnSpc>
                <a:spcPct val="107000"/>
              </a:lnSpc>
            </a:pPr>
            <a:r>
              <a:rPr lang="fr-CA" sz="1800">
                <a:effectLst/>
                <a:latin typeface="Calibri" panose="020F0502020204030204" pitchFamily="34" charset="0"/>
                <a:ea typeface="Arial" panose="020B0604020202020204" pitchFamily="34" charset="0"/>
                <a:cs typeface="Arial" panose="020B0604020202020204" pitchFamily="34" charset="0"/>
              </a:rPr>
              <a:t>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0494EF5-1B08-B8EC-0A76-2B5810A16CE5}"/>
              </a:ext>
            </a:extLst>
          </p:cNvPr>
          <p:cNvSpPr>
            <a:spLocks noGrp="1"/>
          </p:cNvSpPr>
          <p:nvPr>
            <p:ph type="sldNum" sz="quarter" idx="12"/>
          </p:nvPr>
        </p:nvSpPr>
        <p:spPr/>
        <p:txBody>
          <a:bodyPr/>
          <a:lstStyle/>
          <a:p>
            <a:fld id="{18D25734-BAAB-45B8-8828-031302FAFDE5}" type="slidenum">
              <a:rPr lang="fr-CA" smtClean="0"/>
              <a:pPr/>
              <a:t>81</a:t>
            </a:fld>
            <a:endParaRPr lang="fr-CA" dirty="0"/>
          </a:p>
        </p:txBody>
      </p:sp>
    </p:spTree>
    <p:extLst>
      <p:ext uri="{BB962C8B-B14F-4D97-AF65-F5344CB8AC3E}">
        <p14:creationId xmlns:p14="http://schemas.microsoft.com/office/powerpoint/2010/main" val="349177999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latin typeface="Arial" panose="020B0604020202020204" pitchFamily="34" charset="0"/>
                <a:ea typeface="Arial" panose="020B0604020202020204" pitchFamily="34" charset="0"/>
              </a:rPr>
              <a:t>Seniority and personnel placement agencies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15325" y="1049649"/>
            <a:ext cx="10346755" cy="4836452"/>
          </a:xfrm>
          <a:prstGeom prst="rect">
            <a:avLst/>
          </a:prstGeom>
          <a:noFill/>
        </p:spPr>
        <p:txBody>
          <a:bodyPr wrap="square">
            <a:spAutoFit/>
          </a:bodyPr>
          <a:lstStyle/>
          <a:p>
            <a:pPr lvl="0" algn="just">
              <a:lnSpc>
                <a:spcPct val="107000"/>
              </a:lnSpc>
              <a:spcAft>
                <a:spcPts val="800"/>
              </a:spcAft>
            </a:pPr>
            <a:r>
              <a:rPr lang="fr-CA" i="1">
                <a:latin typeface="Arial" panose="020B0604020202020204" pitchFamily="34" charset="0"/>
                <a:ea typeface="Calibri" panose="020F0502020204030204" pitchFamily="34" charset="0"/>
                <a:cs typeface="Times New Roman" panose="02020603050405020304" pitchFamily="18" charset="0"/>
              </a:rPr>
              <a:t>(cont'd)</a:t>
            </a:r>
            <a:r>
              <a:rPr lang="fr-CA" sz="1800" b="1">
                <a:effectLst/>
                <a:latin typeface="Arial" panose="020B0604020202020204" pitchFamily="34" charset="0"/>
                <a:ea typeface="Calibri" panose="020F0502020204030204" pitchFamily="34" charset="0"/>
                <a:cs typeface="Times New Roman" panose="02020603050405020304" pitchFamily="18" charset="0"/>
              </a:rPr>
              <a:t> </a:t>
            </a:r>
          </a:p>
          <a:p>
            <a:pPr lvl="0" algn="just">
              <a:lnSpc>
                <a:spcPct val="107000"/>
              </a:lnSpc>
              <a:spcAft>
                <a:spcPts val="800"/>
              </a:spcAft>
            </a:pPr>
            <a:r>
              <a:rPr lang="fr-CA" b="1">
                <a:latin typeface="Arial" panose="020B0604020202020204" pitchFamily="34" charset="0"/>
                <a:ea typeface="Calibri" panose="020F0502020204030204" pitchFamily="34" charset="0"/>
                <a:cs typeface="Times New Roman" panose="02020603050405020304" pitchFamily="18" charset="0"/>
              </a:rPr>
              <a:t>b)</a:t>
            </a:r>
            <a:r>
              <a:rPr lang="fr-CA" sz="1800" b="1">
                <a:effectLst/>
                <a:latin typeface="Arial" panose="020B0604020202020204" pitchFamily="34" charset="0"/>
                <a:ea typeface="Calibri" panose="020F0502020204030204" pitchFamily="34" charset="0"/>
                <a:cs typeface="Times New Roman" panose="02020603050405020304" pitchFamily="18" charset="0"/>
              </a:rPr>
              <a:t> For other employees:</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Symbol" panose="05050102010706020507" pitchFamily="18" charset="2"/>
              <a:buChar char=""/>
            </a:pPr>
            <a:r>
              <a:rPr lang="fr-CA">
                <a:effectLst/>
                <a:latin typeface="Arial" panose="020B0604020202020204" pitchFamily="34" charset="0"/>
                <a:ea typeface="Calibri" panose="020F0502020204030204" pitchFamily="34" charset="0"/>
                <a:cs typeface="Times New Roman" panose="02020603050405020304" pitchFamily="18" charset="0"/>
              </a:rPr>
              <a:t>During the seniority recognition process, accumulated seniority from </a:t>
            </a:r>
            <a:r>
              <a:rPr lang="fr-CA">
                <a:latin typeface="Arial" panose="020B0604020202020204" pitchFamily="34" charset="0"/>
                <a:ea typeface="Calibri" panose="020F0502020204030204" pitchFamily="34" charset="0"/>
                <a:cs typeface="Times New Roman" panose="02020603050405020304" pitchFamily="18" charset="0"/>
              </a:rPr>
              <a:t>past employment relationships with all health and social services system employers, provided no more than </a:t>
            </a:r>
            <a:r>
              <a:rPr lang="fr-CA">
                <a:effectLst/>
                <a:latin typeface="Arial" panose="020B0604020202020204" pitchFamily="34" charset="0"/>
                <a:ea typeface="Calibri" panose="020F0502020204030204" pitchFamily="34" charset="0"/>
                <a:cs typeface="Times New Roman" panose="02020603050405020304" pitchFamily="18" charset="0"/>
              </a:rPr>
              <a:t>1 year elapsed between each of the employment relationships </a:t>
            </a:r>
          </a:p>
          <a:p>
            <a:pPr marL="800100" lvl="1" indent="-342900" algn="just">
              <a:lnSpc>
                <a:spcPct val="107000"/>
              </a:lnSpc>
              <a:spcAft>
                <a:spcPts val="800"/>
              </a:spcAft>
              <a:buFont typeface="Symbol" panose="05050102010706020507" pitchFamily="18" charset="2"/>
              <a:buChar char=""/>
            </a:pP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pPr>
            <a:r>
              <a:rPr lang="fr-CA" sz="1800" b="1">
                <a:effectLst/>
                <a:latin typeface="Arial" panose="020B0604020202020204" pitchFamily="34" charset="0"/>
                <a:ea typeface="Calibri" panose="020F0502020204030204" pitchFamily="34" charset="0"/>
                <a:cs typeface="Times New Roman" panose="02020603050405020304" pitchFamily="18" charset="0"/>
              </a:rPr>
              <a:t>c) For employees with temporary status</a:t>
            </a:r>
            <a:endParaRPr lang="fr-CA"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CA" sz="1800">
                <a:effectLst/>
                <a:latin typeface="Arial" panose="020B0604020202020204" pitchFamily="34" charset="0"/>
                <a:ea typeface="Calibri" panose="020F0502020204030204" pitchFamily="34" charset="0"/>
                <a:cs typeface="Times New Roman" panose="02020603050405020304" pitchFamily="18" charset="0"/>
              </a:rPr>
              <a:t> </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Calibri" panose="020F0502020204030204" pitchFamily="34" charset="0"/>
                <a:cs typeface="Times New Roman" panose="02020603050405020304" pitchFamily="18" charset="0"/>
              </a:rPr>
              <a:t>Employees who were hired as temporary employees and those who were hired as and are still temporary</a:t>
            </a:r>
            <a:r>
              <a:rPr lang="fr-CA">
                <a:latin typeface="Arial" panose="020B0604020202020204" pitchFamily="34" charset="0"/>
                <a:ea typeface="Calibri" panose="020F0502020204030204" pitchFamily="34" charset="0"/>
                <a:cs typeface="Times New Roman" panose="02020603050405020304" pitchFamily="18" charset="0"/>
              </a:rPr>
              <a:t> employees have all of their accumulated seniority since the start of their employment recognized in accordance with the rules set out in the collective agreement</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fr-CA">
                <a:effectLst/>
                <a:latin typeface="Arial" panose="020B0604020202020204" pitchFamily="34" charset="0"/>
                <a:ea typeface="Calibri" panose="020F0502020204030204" pitchFamily="34" charset="0"/>
                <a:cs typeface="Times New Roman" panose="02020603050405020304" pitchFamily="18" charset="0"/>
              </a:rPr>
              <a:t>Each union affiliated with the FSSS-CSN agrees to settle grievances with respect to recognition of these employees’ seniority, with no admission regarding recognition of </a:t>
            </a:r>
            <a:r>
              <a:rPr lang="fr-CA">
                <a:latin typeface="Arial" panose="020B0604020202020204" pitchFamily="34" charset="0"/>
                <a:ea typeface="Calibri" panose="020F0502020204030204" pitchFamily="34" charset="0"/>
                <a:cs typeface="Times New Roman" panose="02020603050405020304" pitchFamily="18" charset="0"/>
              </a:rPr>
              <a:t>temporary employee status.</a:t>
            </a:r>
            <a:endParaRPr lang="fr-CA">
              <a:effectLst/>
              <a:latin typeface="Calibri" panose="020F0502020204030204" pitchFamily="34" charset="0"/>
              <a:ea typeface="Calibri" panose="020F0502020204030204" pitchFamily="34" charset="0"/>
              <a:cs typeface="Times New Roman" panose="02020603050405020304" pitchFamily="18" charset="0"/>
            </a:endParaRPr>
          </a:p>
          <a:p>
            <a:endParaRPr lang="fr-CA" sz="1200" dirty="0"/>
          </a:p>
        </p:txBody>
      </p:sp>
      <p:sp>
        <p:nvSpPr>
          <p:cNvPr id="4" name="Espace réservé du numéro de diapositive 3">
            <a:extLst>
              <a:ext uri="{FF2B5EF4-FFF2-40B4-BE49-F238E27FC236}">
                <a16:creationId xmlns:a16="http://schemas.microsoft.com/office/drawing/2014/main" id="{B4D1BB2F-A6F6-9D63-31B7-20B9D6951D99}"/>
              </a:ext>
            </a:extLst>
          </p:cNvPr>
          <p:cNvSpPr>
            <a:spLocks noGrp="1"/>
          </p:cNvSpPr>
          <p:nvPr>
            <p:ph type="sldNum" sz="quarter" idx="12"/>
          </p:nvPr>
        </p:nvSpPr>
        <p:spPr/>
        <p:txBody>
          <a:bodyPr/>
          <a:lstStyle/>
          <a:p>
            <a:fld id="{18D25734-BAAB-45B8-8828-031302FAFDE5}" type="slidenum">
              <a:rPr lang="fr-CA" smtClean="0"/>
              <a:pPr/>
              <a:t>82</a:t>
            </a:fld>
            <a:endParaRPr lang="fr-CA" dirty="0"/>
          </a:p>
        </p:txBody>
      </p:sp>
    </p:spTree>
    <p:extLst>
      <p:ext uri="{BB962C8B-B14F-4D97-AF65-F5344CB8AC3E}">
        <p14:creationId xmlns:p14="http://schemas.microsoft.com/office/powerpoint/2010/main" val="2175836140"/>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latin typeface="Arial" panose="020B0604020202020204" pitchFamily="34" charset="0"/>
                <a:ea typeface="Arial" panose="020B0604020202020204" pitchFamily="34" charset="0"/>
              </a:rPr>
              <a:t>Seniority and personnel placement agencies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5" y="1212209"/>
            <a:ext cx="10717908" cy="3970318"/>
          </a:xfrm>
          <a:prstGeom prst="rect">
            <a:avLst/>
          </a:prstGeom>
          <a:noFill/>
        </p:spPr>
        <p:txBody>
          <a:bodyPr wrap="square">
            <a:spAutoFit/>
          </a:bodyPr>
          <a:lstStyle/>
          <a:p>
            <a:r>
              <a:rPr lang="fr-CA" sz="1800" b="1">
                <a:effectLst/>
                <a:latin typeface="Arial" panose="020B0604020202020204" pitchFamily="34" charset="0"/>
                <a:ea typeface="Arial" panose="020B0604020202020204" pitchFamily="34" charset="0"/>
                <a:cs typeface="Arial" panose="020B0604020202020204" pitchFamily="34" charset="0"/>
              </a:rPr>
              <a:t>Letter of Agreement regarding reduced use of personnel placement agencies and independent labour</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endParaRPr lang="fr-CA" sz="1800">
              <a:effectLst/>
              <a:latin typeface="Arial" panose="020B0604020202020204" pitchFamily="34" charset="0"/>
              <a:ea typeface="Calibri" panose="020F0502020204030204" pitchFamily="34" charset="0"/>
              <a:cs typeface="Times New Roman" panose="02020603050405020304" pitchFamily="18" charset="0"/>
            </a:endParaRPr>
          </a:p>
          <a:p>
            <a:pPr algn="just" fontAlgn="base"/>
            <a:r>
              <a:rPr lang="fr-CA" sz="1800">
                <a:effectLst/>
                <a:latin typeface="Arial" panose="020B0604020202020204" pitchFamily="34" charset="0"/>
                <a:ea typeface="Calibri" panose="020F0502020204030204" pitchFamily="34" charset="0"/>
                <a:cs typeface="Times New Roman" panose="02020603050405020304" pitchFamily="18" charset="0"/>
              </a:rPr>
              <a:t>The institutions agree to give preference to employees when assigning shifts before using </a:t>
            </a:r>
            <a:r>
              <a:rPr lang="fr-CA">
                <a:latin typeface="Arial" panose="020B0604020202020204" pitchFamily="34" charset="0"/>
                <a:ea typeface="Calibri" panose="020F0502020204030204" pitchFamily="34" charset="0"/>
                <a:cs typeface="Times New Roman" panose="02020603050405020304" pitchFamily="18" charset="0"/>
              </a:rPr>
              <a:t>placement agency personnel. Employees therefore have priority based on their regular and overtime availability</a:t>
            </a:r>
            <a:r>
              <a:rPr lang="fr-CA" sz="1800">
                <a:effectLst/>
                <a:latin typeface="Arial" panose="020B0604020202020204" pitchFamily="34" charset="0"/>
                <a:ea typeface="Calibri" panose="020F0502020204030204" pitchFamily="34" charset="0"/>
                <a:cs typeface="Times New Roman" panose="02020603050405020304" pitchFamily="18" charset="0"/>
              </a:rPr>
              <a:t>.</a:t>
            </a:r>
            <a:endParaRPr lang="fr-CA" sz="1800" b="1">
              <a:effectLst/>
              <a:latin typeface="Arial" panose="020B0604020202020204" pitchFamily="34" charset="0"/>
              <a:ea typeface="Times New Roman" panose="02020603050405020304" pitchFamily="18" charset="0"/>
            </a:endParaRPr>
          </a:p>
          <a:p>
            <a:pPr lvl="0" algn="just" fontAlgn="base"/>
            <a:endParaRPr lang="fr-CA" b="1">
              <a:latin typeface="Arial" panose="020B0604020202020204" pitchFamily="34" charset="0"/>
              <a:ea typeface="Times New Roman" panose="02020603050405020304" pitchFamily="18" charset="0"/>
            </a:endParaRPr>
          </a:p>
          <a:p>
            <a:pPr lvl="0" algn="just" fontAlgn="base"/>
            <a:r>
              <a:rPr lang="fr-CA" sz="1800" b="1">
                <a:effectLst/>
                <a:latin typeface="Arial" panose="020B0604020202020204" pitchFamily="34" charset="0"/>
                <a:ea typeface="Times New Roman" panose="02020603050405020304" pitchFamily="18" charset="0"/>
              </a:rPr>
              <a:t>Plan to bring agency staff and independent labour back to the public system</a:t>
            </a:r>
            <a:endParaRPr lang="fr-CA" sz="1800">
              <a:effectLst/>
              <a:latin typeface="Times New Roman" panose="02020603050405020304" pitchFamily="18" charset="0"/>
              <a:ea typeface="Times New Roman" panose="02020603050405020304" pitchFamily="18" charset="0"/>
            </a:endParaRPr>
          </a:p>
          <a:p>
            <a:pPr marL="685800" algn="just" fontAlgn="base"/>
            <a:r>
              <a:rPr lang="fr-CA" sz="1800" b="1">
                <a:effectLst/>
                <a:latin typeface="Arial" panose="020B0604020202020204" pitchFamily="34" charset="0"/>
                <a:ea typeface="Times New Roman" panose="02020603050405020304" pitchFamily="18" charset="0"/>
              </a:rPr>
              <a:t> </a:t>
            </a:r>
            <a:endParaRPr lang="fr-CA" sz="1800">
              <a:effectLst/>
              <a:latin typeface="Times New Roman" panose="02020603050405020304" pitchFamily="18" charset="0"/>
              <a:ea typeface="Times New Roman" panose="02020603050405020304" pitchFamily="18" charset="0"/>
            </a:endParaRPr>
          </a:p>
          <a:p>
            <a:pPr lvl="0" algn="just" fontAlgn="base">
              <a:buSzPts val="1100"/>
            </a:pPr>
            <a:r>
              <a:rPr lang="fr-CA" sz="1800">
                <a:effectLst/>
                <a:latin typeface="Arial" panose="020B0604020202020204" pitchFamily="34" charset="0"/>
                <a:ea typeface="Times New Roman" panose="02020603050405020304" pitchFamily="18" charset="0"/>
              </a:rPr>
              <a:t>The local parties agree on measures to bring in agency personnel and independent labour currently assigned to the institution, particularly with respect to granting assignments and positions, so as to implement </a:t>
            </a:r>
            <a:r>
              <a:rPr lang="fr-CA">
                <a:latin typeface="Arial" panose="020B0604020202020204" pitchFamily="34" charset="0"/>
                <a:ea typeface="Times New Roman" panose="02020603050405020304" pitchFamily="18" charset="0"/>
              </a:rPr>
              <a:t>these measures by the deadlines set in the </a:t>
            </a:r>
            <a:r>
              <a:rPr lang="fr-CA" sz="1800" i="1">
                <a:effectLst/>
                <a:latin typeface="Arial" panose="020B0604020202020204" pitchFamily="34" charset="0"/>
                <a:ea typeface="Times New Roman" panose="02020603050405020304" pitchFamily="18" charset="0"/>
              </a:rPr>
              <a:t>Regulation respecting the use of personnel placement agencies' services and independent labour in the health and social services sector</a:t>
            </a:r>
            <a:r>
              <a:rPr lang="fr-CA" sz="1800">
                <a:effectLst/>
                <a:latin typeface="Arial" panose="020B0604020202020204" pitchFamily="34" charset="0"/>
                <a:ea typeface="Times New Roman" panose="02020603050405020304" pitchFamily="18" charset="0"/>
              </a:rPr>
              <a:t>, i.e.:</a:t>
            </a:r>
          </a:p>
          <a:p>
            <a:pPr marL="342900" lvl="0" indent="-342900" algn="just" fontAlgn="base">
              <a:buSzPts val="1100"/>
              <a:buAutoNum type="alphaLcParenR"/>
            </a:pPr>
            <a:endParaRPr lang="fr-CA" sz="1800">
              <a:effectLst/>
              <a:latin typeface="Times New Roman" panose="02020603050405020304" pitchFamily="18" charset="0"/>
              <a:ea typeface="Times New Roman" panose="02020603050405020304" pitchFamily="18" charset="0"/>
            </a:endParaRPr>
          </a:p>
          <a:p>
            <a:pPr marL="685800" algn="just" fontAlgn="base"/>
            <a:r>
              <a:rPr lang="fr-CA" sz="1800" i="1">
                <a:effectLst/>
                <a:latin typeface="Arial" panose="020B0604020202020204" pitchFamily="34" charset="0"/>
                <a:ea typeface="Times New Roman" panose="02020603050405020304" pitchFamily="18" charset="0"/>
              </a:rPr>
              <a:t> </a:t>
            </a:r>
            <a:endParaRPr lang="fr-CA" sz="1200" dirty="0"/>
          </a:p>
        </p:txBody>
      </p:sp>
      <p:sp>
        <p:nvSpPr>
          <p:cNvPr id="4" name="Espace réservé du numéro de diapositive 3">
            <a:extLst>
              <a:ext uri="{FF2B5EF4-FFF2-40B4-BE49-F238E27FC236}">
                <a16:creationId xmlns:a16="http://schemas.microsoft.com/office/drawing/2014/main" id="{1C450516-F266-66CE-8091-D8ABC733E6E7}"/>
              </a:ext>
            </a:extLst>
          </p:cNvPr>
          <p:cNvSpPr>
            <a:spLocks noGrp="1"/>
          </p:cNvSpPr>
          <p:nvPr>
            <p:ph type="sldNum" sz="quarter" idx="12"/>
          </p:nvPr>
        </p:nvSpPr>
        <p:spPr/>
        <p:txBody>
          <a:bodyPr/>
          <a:lstStyle/>
          <a:p>
            <a:fld id="{18D25734-BAAB-45B8-8828-031302FAFDE5}" type="slidenum">
              <a:rPr lang="fr-CA" smtClean="0"/>
              <a:pPr/>
              <a:t>83</a:t>
            </a:fld>
            <a:endParaRPr lang="fr-CA" dirty="0"/>
          </a:p>
        </p:txBody>
      </p:sp>
    </p:spTree>
    <p:extLst>
      <p:ext uri="{BB962C8B-B14F-4D97-AF65-F5344CB8AC3E}">
        <p14:creationId xmlns:p14="http://schemas.microsoft.com/office/powerpoint/2010/main" val="101900127"/>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a:latin typeface="Arial" panose="020B0604020202020204" pitchFamily="34" charset="0"/>
                <a:ea typeface="Arial" panose="020B0604020202020204" pitchFamily="34" charset="0"/>
              </a:rPr>
              <a:t>Seniority and personnel placement agencies</a:t>
            </a:r>
            <a:endParaRPr lang="fr-CA" sz="24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49565" y="1212209"/>
            <a:ext cx="10717908" cy="3693319"/>
          </a:xfrm>
          <a:prstGeom prst="rect">
            <a:avLst/>
          </a:prstGeom>
          <a:noFill/>
        </p:spPr>
        <p:txBody>
          <a:bodyPr wrap="square">
            <a:spAutoFit/>
          </a:bodyPr>
          <a:lstStyle/>
          <a:p>
            <a:pPr algn="just" fontAlgn="base"/>
            <a:r>
              <a:rPr lang="fr-CA" i="1" noProof="1">
                <a:effectLst/>
                <a:latin typeface="Arial" panose="020B0604020202020204" pitchFamily="34" charset="0"/>
                <a:ea typeface="Calibri" panose="020F0502020204030204" pitchFamily="34" charset="0"/>
                <a:cs typeface="Arial" panose="020B0604020202020204" pitchFamily="34" charset="0"/>
              </a:rPr>
              <a:t>(cont'd)</a:t>
            </a:r>
          </a:p>
          <a:p>
            <a:pPr algn="just" fontAlgn="base"/>
            <a:endParaRPr lang="fr-CA" noProof="1">
              <a:effectLst/>
              <a:latin typeface="Arial" panose="020B0604020202020204" pitchFamily="34" charset="0"/>
              <a:ea typeface="Calibri" panose="020F0502020204030204" pitchFamily="34" charset="0"/>
              <a:cs typeface="Arial" panose="020B0604020202020204" pitchFamily="34" charset="0"/>
            </a:endParaRPr>
          </a:p>
          <a:p>
            <a:pPr marL="685800" algn="just" fontAlgn="base"/>
            <a:r>
              <a:rPr lang="fr-CA" i="1" noProof="1">
                <a:effectLst/>
                <a:latin typeface="Arial" panose="020B0604020202020204" pitchFamily="34" charset="0"/>
                <a:ea typeface="Times New Roman" panose="02020603050405020304" pitchFamily="18" charset="0"/>
                <a:cs typeface="Arial" panose="020B0604020202020204" pitchFamily="34" charset="0"/>
              </a:rPr>
              <a:t> </a:t>
            </a:r>
            <a:endParaRPr lang="fr-CA" noProof="1">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fontAlgn="base">
              <a:buFont typeface="Symbol" panose="05050102010706020507" pitchFamily="18" charset="2"/>
              <a:buChar char=""/>
            </a:pPr>
            <a:r>
              <a:rPr lang="fr-CA" noProof="1">
                <a:effectLst/>
                <a:latin typeface="Arial" panose="020B0604020202020204" pitchFamily="34" charset="0"/>
                <a:ea typeface="Times New Roman" panose="02020603050405020304" pitchFamily="18" charset="0"/>
                <a:cs typeface="Arial" panose="020B0604020202020204" pitchFamily="34" charset="0"/>
              </a:rPr>
              <a:t>October 20, 2024 for the Capitale-Nationale, Montréal,  Chaudière-Appalaches, Laval </a:t>
            </a:r>
            <a:r>
              <a:rPr lang="fr-CA" noProof="1">
                <a:latin typeface="Arial" panose="020B0604020202020204" pitchFamily="34" charset="0"/>
                <a:ea typeface="Times New Roman" panose="02020603050405020304" pitchFamily="18" charset="0"/>
                <a:cs typeface="Arial" panose="020B0604020202020204" pitchFamily="34" charset="0"/>
              </a:rPr>
              <a:t>and Montérégie health and social service regions</a:t>
            </a:r>
            <a:endParaRPr lang="fr-CA" noProof="1">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fontAlgn="base">
              <a:buFont typeface="Symbol" panose="05050102010706020507" pitchFamily="18" charset="2"/>
              <a:buChar char=""/>
            </a:pPr>
            <a:r>
              <a:rPr lang="fr-CA" noProof="1">
                <a:effectLst/>
                <a:latin typeface="Arial" panose="020B0604020202020204" pitchFamily="34" charset="0"/>
                <a:ea typeface="Times New Roman" panose="02020603050405020304" pitchFamily="18" charset="0"/>
                <a:cs typeface="Arial" panose="020B0604020202020204" pitchFamily="34" charset="0"/>
              </a:rPr>
              <a:t>October 19, 2025 for the Saguenay–Lac-Saint-Jean, Mauricie and Centre-du-Québec, Estrie, Lanaudière </a:t>
            </a:r>
            <a:r>
              <a:rPr lang="fr-CA" noProof="1">
                <a:latin typeface="Arial" panose="020B0604020202020204" pitchFamily="34" charset="0"/>
                <a:ea typeface="Times New Roman" panose="02020603050405020304" pitchFamily="18" charset="0"/>
                <a:cs typeface="Arial" panose="020B0604020202020204" pitchFamily="34" charset="0"/>
              </a:rPr>
              <a:t>and Laurentides health and social service regions</a:t>
            </a:r>
            <a:endParaRPr lang="fr-CA" noProof="1">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fontAlgn="base">
              <a:buFont typeface="Symbol" panose="05050102010706020507" pitchFamily="18" charset="2"/>
              <a:buChar char=""/>
            </a:pPr>
            <a:r>
              <a:rPr lang="fr-CA" noProof="1">
                <a:effectLst/>
                <a:latin typeface="Arial" panose="020B0604020202020204" pitchFamily="34" charset="0"/>
                <a:ea typeface="Times New Roman" panose="02020603050405020304" pitchFamily="18" charset="0"/>
                <a:cs typeface="Arial" panose="020B0604020202020204" pitchFamily="34" charset="0"/>
              </a:rPr>
              <a:t>October 18, 2026 </a:t>
            </a:r>
            <a:r>
              <a:rPr lang="fr-CA" noProof="1">
                <a:latin typeface="Arial" panose="020B0604020202020204" pitchFamily="34" charset="0"/>
                <a:ea typeface="Times New Roman" panose="02020603050405020304" pitchFamily="18" charset="0"/>
                <a:cs typeface="Arial" panose="020B0604020202020204" pitchFamily="34" charset="0"/>
              </a:rPr>
              <a:t>for the Bas-Saint-Laurent</a:t>
            </a:r>
            <a:r>
              <a:rPr lang="fr-CA" noProof="1">
                <a:effectLst/>
                <a:latin typeface="Arial" panose="020B0604020202020204" pitchFamily="34" charset="0"/>
                <a:ea typeface="Times New Roman" panose="02020603050405020304" pitchFamily="18" charset="0"/>
                <a:cs typeface="Arial" panose="020B0604020202020204" pitchFamily="34" charset="0"/>
              </a:rPr>
              <a:t>, Outaouais, Abitibi-Témiscamingue, Côte-Nord, Nord-du-Québec, Gaspésie–Iles-de-la-Madeleine and Nunavik </a:t>
            </a:r>
            <a:r>
              <a:rPr lang="fr-CA" noProof="1">
                <a:latin typeface="Arial" panose="020B0604020202020204" pitchFamily="34" charset="0"/>
                <a:ea typeface="Times New Roman" panose="02020603050405020304" pitchFamily="18" charset="0"/>
                <a:cs typeface="Arial" panose="020B0604020202020204" pitchFamily="34" charset="0"/>
              </a:rPr>
              <a:t>health and social service regions</a:t>
            </a:r>
            <a:endParaRPr lang="fr-CA" noProof="1">
              <a:effectLst/>
              <a:latin typeface="Arial" panose="020B0604020202020204" pitchFamily="34" charset="0"/>
              <a:ea typeface="Times New Roman" panose="02020603050405020304" pitchFamily="18" charset="0"/>
              <a:cs typeface="Arial" panose="020B0604020202020204" pitchFamily="34" charset="0"/>
            </a:endParaRPr>
          </a:p>
          <a:p>
            <a:pPr marL="1143000" lvl="1" algn="just" fontAlgn="base"/>
            <a:r>
              <a:rPr lang="fr-CA" b="1" noProof="1">
                <a:effectLst/>
                <a:latin typeface="Arial" panose="020B0604020202020204" pitchFamily="34" charset="0"/>
                <a:ea typeface="Times New Roman" panose="02020603050405020304" pitchFamily="18" charset="0"/>
                <a:cs typeface="Arial" panose="020B0604020202020204" pitchFamily="34" charset="0"/>
              </a:rPr>
              <a:t> </a:t>
            </a:r>
            <a:endParaRPr lang="fr-CA" noProof="1">
              <a:effectLst/>
              <a:latin typeface="Arial" panose="020B0604020202020204" pitchFamily="34" charset="0"/>
              <a:ea typeface="Times New Roman" panose="02020603050405020304" pitchFamily="18" charset="0"/>
              <a:cs typeface="Arial" panose="020B0604020202020204" pitchFamily="34" charset="0"/>
            </a:endParaRPr>
          </a:p>
          <a:p>
            <a:pPr lvl="0" algn="just" fontAlgn="base">
              <a:buSzPts val="1100"/>
            </a:pPr>
            <a:r>
              <a:rPr lang="fr-CA" noProof="1">
                <a:effectLst/>
                <a:latin typeface="Arial" panose="020B0604020202020204" pitchFamily="34" charset="0"/>
                <a:ea typeface="Times New Roman" panose="02020603050405020304" pitchFamily="18" charset="0"/>
                <a:cs typeface="Arial" panose="020B0604020202020204" pitchFamily="34" charset="0"/>
              </a:rPr>
              <a:t>The national parties agree to mandate the </a:t>
            </a:r>
            <a:r>
              <a:rPr lang="fr-CA" kern="100" noProof="1">
                <a:latin typeface="Arial" panose="020B0604020202020204" pitchFamily="34" charset="0"/>
                <a:ea typeface="Arial" panose="020B0604020202020204" pitchFamily="34" charset="0"/>
                <a:cs typeface="Arial" panose="020B0604020202020204" pitchFamily="34" charset="0"/>
              </a:rPr>
              <a:t>permanent national negotiating committee </a:t>
            </a:r>
            <a:r>
              <a:rPr lang="fr-CA" noProof="1">
                <a:effectLst/>
                <a:latin typeface="Arial" panose="020B0604020202020204" pitchFamily="34" charset="0"/>
                <a:ea typeface="Times New Roman" panose="02020603050405020304" pitchFamily="18" charset="0"/>
                <a:cs typeface="Arial" panose="020B0604020202020204" pitchFamily="34" charset="0"/>
              </a:rPr>
              <a:t>to discuss progress on these plans and any other topic related to this Letter of Agreement.</a:t>
            </a:r>
          </a:p>
          <a:p>
            <a:r>
              <a:rPr lang="fr-CA" noProof="1">
                <a:effectLst/>
                <a:latin typeface="Arial" panose="020B0604020202020204" pitchFamily="34" charset="0"/>
                <a:ea typeface="Arial" panose="020B0604020202020204" pitchFamily="34" charset="0"/>
                <a:cs typeface="Arial" panose="020B0604020202020204" pitchFamily="34" charset="0"/>
              </a:rPr>
              <a:t> </a:t>
            </a:r>
            <a:endParaRPr lang="fr-CA" noProof="1">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1C450516-F266-66CE-8091-D8ABC733E6E7}"/>
              </a:ext>
            </a:extLst>
          </p:cNvPr>
          <p:cNvSpPr>
            <a:spLocks noGrp="1"/>
          </p:cNvSpPr>
          <p:nvPr>
            <p:ph type="sldNum" sz="quarter" idx="12"/>
          </p:nvPr>
        </p:nvSpPr>
        <p:spPr/>
        <p:txBody>
          <a:bodyPr/>
          <a:lstStyle/>
          <a:p>
            <a:fld id="{18D25734-BAAB-45B8-8828-031302FAFDE5}" type="slidenum">
              <a:rPr lang="fr-CA" smtClean="0"/>
              <a:pPr/>
              <a:t>84</a:t>
            </a:fld>
            <a:endParaRPr lang="fr-CA" dirty="0"/>
          </a:p>
        </p:txBody>
      </p:sp>
    </p:spTree>
    <p:extLst>
      <p:ext uri="{BB962C8B-B14F-4D97-AF65-F5344CB8AC3E}">
        <p14:creationId xmlns:p14="http://schemas.microsoft.com/office/powerpoint/2010/main" val="2539901708"/>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6" y="1212209"/>
            <a:ext cx="10658540" cy="3657600"/>
          </a:xfrm>
          <a:prstGeom prst="rect">
            <a:avLst/>
          </a:prstGeom>
          <a:noFill/>
        </p:spPr>
        <p:txBody>
          <a:bodyPr wrap="square">
            <a:spAutoFit/>
          </a:bodyPr>
          <a:lstStyle/>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endParaRPr lang="fr-CA" sz="1800" b="1">
              <a:effectLst/>
              <a:latin typeface="Arial" panose="020B0604020202020204" pitchFamily="34" charset="0"/>
              <a:ea typeface="Times New Roman" panose="02020603050405020304" pitchFamily="18" charset="0"/>
              <a:cs typeface="Arial" panose="020B0604020202020204" pitchFamily="34" charset="0"/>
            </a:endParaRPr>
          </a:p>
          <a:p>
            <a:pPr marL="342900" indent="-342900">
              <a:buAutoNum type="arabicPeriod"/>
            </a:pPr>
            <a:r>
              <a:rPr lang="fr-CA" sz="1800">
                <a:effectLst/>
                <a:latin typeface="Arial" panose="020B0604020202020204" pitchFamily="34" charset="0"/>
                <a:ea typeface="Times New Roman" panose="02020603050405020304" pitchFamily="18" charset="0"/>
                <a:cs typeface="Times New Roman" panose="02020603050405020304" pitchFamily="18" charset="0"/>
              </a:rPr>
              <a:t>Letter of Agreement outside the collective agreement for Class 1 personnel</a:t>
            </a:r>
          </a:p>
          <a:p>
            <a:pPr marL="342900" indent="-342900">
              <a:buAutoNum type="arabicPeriod"/>
            </a:pPr>
            <a:r>
              <a:rPr lang="fr-CA">
                <a:latin typeface="Arial" panose="020B0604020202020204" pitchFamily="34" charset="0"/>
                <a:ea typeface="Times New Roman" panose="02020603050405020304" pitchFamily="18" charset="0"/>
                <a:cs typeface="Times New Roman" panose="02020603050405020304" pitchFamily="18" charset="0"/>
              </a:rPr>
              <a:t>Improved access to leave without pay to work in a northern institution</a:t>
            </a:r>
          </a:p>
          <a:p>
            <a:pPr marL="342900" indent="-342900">
              <a:buAutoNum type="arabicPeriod"/>
            </a:pPr>
            <a:r>
              <a:rPr lang="fr-CA">
                <a:latin typeface="Arial" panose="020B0604020202020204" pitchFamily="34" charset="0"/>
                <a:ea typeface="Times New Roman" panose="02020603050405020304" pitchFamily="18" charset="0"/>
                <a:cs typeface="Times New Roman" panose="02020603050405020304" pitchFamily="18" charset="0"/>
              </a:rPr>
              <a:t>Improvement and enhancement of Letter of Agreement #37 regarding employees working for an institution in the Far North (classes 2, 3 and 4).</a:t>
            </a: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a:latin typeface="Arial" panose="020B0604020202020204" pitchFamily="34" charset="0"/>
              <a:ea typeface="Times New Roman" panose="02020603050405020304" pitchFamily="18" charset="0"/>
              <a:cs typeface="Times New Roman" panose="02020603050405020304" pitchFamily="18" charset="0"/>
            </a:endParaRPr>
          </a:p>
          <a:p>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6AEA450F-41CF-0EB0-EE06-068E6CB1DD1C}"/>
              </a:ext>
            </a:extLst>
          </p:cNvPr>
          <p:cNvSpPr>
            <a:spLocks noGrp="1"/>
          </p:cNvSpPr>
          <p:nvPr>
            <p:ph type="sldNum" sz="quarter" idx="12"/>
          </p:nvPr>
        </p:nvSpPr>
        <p:spPr/>
        <p:txBody>
          <a:bodyPr/>
          <a:lstStyle/>
          <a:p>
            <a:fld id="{18D25734-BAAB-45B8-8828-031302FAFDE5}" type="slidenum">
              <a:rPr lang="fr-CA" smtClean="0"/>
              <a:t>85</a:t>
            </a:fld>
            <a:endParaRPr lang="fr-CA" dirty="0"/>
          </a:p>
        </p:txBody>
      </p:sp>
    </p:spTree>
    <p:extLst>
      <p:ext uri="{BB962C8B-B14F-4D97-AF65-F5344CB8AC3E}">
        <p14:creationId xmlns:p14="http://schemas.microsoft.com/office/powerpoint/2010/main" val="723005016"/>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318815" cy="3253198"/>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800" b="1">
                <a:effectLst/>
                <a:latin typeface="Arial" panose="020B0604020202020204" pitchFamily="34" charset="0"/>
                <a:ea typeface="Times New Roman" panose="02020603050405020304" pitchFamily="18" charset="0"/>
                <a:cs typeface="Times New Roman" panose="02020603050405020304" pitchFamily="18" charset="0"/>
              </a:rPr>
              <a:t>Letter of agreement </a:t>
            </a:r>
            <a:r>
              <a:rPr lang="fr-CA" b="1">
                <a:latin typeface="Arial" panose="020B0604020202020204" pitchFamily="34" charset="0"/>
                <a:ea typeface="Times New Roman" panose="02020603050405020304" pitchFamily="18" charset="0"/>
                <a:cs typeface="Times New Roman" panose="02020603050405020304" pitchFamily="18" charset="0"/>
              </a:rPr>
              <a:t>outside </a:t>
            </a:r>
            <a:r>
              <a:rPr lang="fr-CA" sz="1800" b="1">
                <a:effectLst/>
                <a:latin typeface="Arial" panose="020B0604020202020204" pitchFamily="34" charset="0"/>
                <a:ea typeface="Times New Roman" panose="02020603050405020304" pitchFamily="18" charset="0"/>
                <a:cs typeface="Times New Roman" panose="02020603050405020304" pitchFamily="18" charset="0"/>
              </a:rPr>
              <a:t>the collective agreement for Class 1 personnel</a:t>
            </a:r>
          </a:p>
          <a:p>
            <a:pPr lvl="0" algn="just">
              <a:lnSpc>
                <a:spcPct val="107000"/>
              </a:lnSpc>
              <a:spcAft>
                <a:spcPts val="800"/>
              </a:spcAft>
              <a:tabLst>
                <a:tab pos="457200" algn="l"/>
                <a:tab pos="540385" algn="l"/>
              </a:tabLst>
            </a:pPr>
            <a:endParaRPr lang="fr-CA">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r>
              <a:rPr lang="fr-CA">
                <a:effectLst/>
                <a:latin typeface="Arial" panose="020B0604020202020204" pitchFamily="34" charset="0"/>
                <a:ea typeface="Calibri" panose="020F0502020204030204" pitchFamily="34" charset="0"/>
                <a:cs typeface="Arial" panose="020B0604020202020204" pitchFamily="34" charset="0"/>
              </a:rPr>
              <a:t>Letter of Agreement </a:t>
            </a:r>
            <a:r>
              <a:rPr lang="fr-CA">
                <a:latin typeface="Arial" panose="020B0604020202020204" pitchFamily="34" charset="0"/>
                <a:ea typeface="Calibri" panose="020F0502020204030204" pitchFamily="34" charset="0"/>
                <a:cs typeface="Arial" panose="020B0604020202020204" pitchFamily="34" charset="0"/>
              </a:rPr>
              <a:t>outside </a:t>
            </a:r>
            <a:r>
              <a:rPr lang="fr-CA">
                <a:effectLst/>
                <a:latin typeface="Arial" panose="020B0604020202020204" pitchFamily="34" charset="0"/>
                <a:ea typeface="Calibri" panose="020F0502020204030204" pitchFamily="34" charset="0"/>
                <a:cs typeface="Arial" panose="020B0604020202020204" pitchFamily="34" charset="0"/>
              </a:rPr>
              <a:t>the collective agreement pertaining to </a:t>
            </a:r>
            <a:r>
              <a:rPr lang="fr-CA">
                <a:latin typeface="Arial" panose="020B0604020202020204" pitchFamily="34" charset="0"/>
                <a:ea typeface="Calibri" panose="020F0502020204030204" pitchFamily="34" charset="0"/>
                <a:cs typeface="Arial" panose="020B0604020202020204" pitchFamily="34" charset="0"/>
              </a:rPr>
              <a:t>the Nunavik health </a:t>
            </a:r>
            <a:r>
              <a:rPr lang="fr-CA">
                <a:effectLst/>
                <a:latin typeface="Arial" panose="020B0604020202020204" pitchFamily="34" charset="0"/>
                <a:ea typeface="Calibri" panose="020F0502020204030204" pitchFamily="34" charset="0"/>
                <a:cs typeface="Arial" panose="020B0604020202020204" pitchFamily="34" charset="0"/>
              </a:rPr>
              <a:t>and social services region and covering Class 1 personnel </a:t>
            </a:r>
            <a:r>
              <a:rPr lang="fr-CA">
                <a:latin typeface="Arial" panose="020B0604020202020204" pitchFamily="34" charset="0"/>
                <a:ea typeface="Calibri" panose="020F0502020204030204" pitchFamily="34" charset="0"/>
                <a:cs typeface="Arial" panose="020B0604020202020204" pitchFamily="34" charset="0"/>
              </a:rPr>
              <a:t>for the duration of the forthcoming collective agreement</a:t>
            </a:r>
            <a:r>
              <a:rPr lang="fr-CA">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spcAft>
                <a:spcPts val="800"/>
              </a:spcAft>
              <a:tabLst>
                <a:tab pos="457200" algn="l"/>
                <a:tab pos="540385" algn="l"/>
              </a:tabLst>
            </a:pPr>
            <a:r>
              <a:rPr lang="fr-CA">
                <a:effectLst/>
                <a:latin typeface="Arial" panose="020B0604020202020204" pitchFamily="34" charset="0"/>
                <a:ea typeface="Times New Roman" panose="02020603050405020304" pitchFamily="18" charset="0"/>
                <a:cs typeface="Arial" panose="020B0604020202020204" pitchFamily="34" charset="0"/>
              </a:rPr>
              <a:t>The agreement stipulates, among other things, that personnel covered by the Letter of Agreement waive the additional allowance equal to 66% of </a:t>
            </a:r>
            <a:r>
              <a:rPr lang="fr-CA">
                <a:latin typeface="Arial" panose="020B0604020202020204" pitchFamily="34" charset="0"/>
                <a:ea typeface="Times New Roman" panose="02020603050405020304" pitchFamily="18" charset="0"/>
                <a:cs typeface="Arial" panose="020B0604020202020204" pitchFamily="34" charset="0"/>
              </a:rPr>
              <a:t>food </a:t>
            </a:r>
            <a:r>
              <a:rPr lang="fr-CA">
                <a:effectLst/>
                <a:latin typeface="Arial" panose="020B0604020202020204" pitchFamily="34" charset="0"/>
                <a:ea typeface="Times New Roman" panose="02020603050405020304" pitchFamily="18" charset="0"/>
                <a:cs typeface="Arial" panose="020B0604020202020204" pitchFamily="34" charset="0"/>
              </a:rPr>
              <a:t>shipping costs (Appendix H, Art. 7.02).</a:t>
            </a:r>
          </a:p>
          <a:p>
            <a:pPr lvl="0" algn="just">
              <a:lnSpc>
                <a:spcPct val="107000"/>
              </a:lnSpc>
              <a:spcAft>
                <a:spcPts val="800"/>
              </a:spcAft>
              <a:tabLst>
                <a:tab pos="457200" algn="l"/>
                <a:tab pos="540385" algn="l"/>
              </a:tabLst>
            </a:pPr>
            <a:r>
              <a:rPr lang="fr-CA">
                <a:effectLst/>
                <a:latin typeface="Arial" panose="020B0604020202020204" pitchFamily="34" charset="0"/>
                <a:ea typeface="Times New Roman" panose="02020603050405020304" pitchFamily="18" charset="0"/>
                <a:cs typeface="Arial" panose="020B0604020202020204" pitchFamily="34" charset="0"/>
              </a:rPr>
              <a:t>The agreement takes effect upon signing.</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6AEA450F-41CF-0EB0-EE06-068E6CB1DD1C}"/>
              </a:ext>
            </a:extLst>
          </p:cNvPr>
          <p:cNvSpPr>
            <a:spLocks noGrp="1"/>
          </p:cNvSpPr>
          <p:nvPr>
            <p:ph type="sldNum" sz="quarter" idx="12"/>
          </p:nvPr>
        </p:nvSpPr>
        <p:spPr/>
        <p:txBody>
          <a:bodyPr/>
          <a:lstStyle/>
          <a:p>
            <a:fld id="{18D25734-BAAB-45B8-8828-031302FAFDE5}" type="slidenum">
              <a:rPr lang="fr-CA" smtClean="0"/>
              <a:pPr/>
              <a:t>86</a:t>
            </a:fld>
            <a:endParaRPr lang="fr-CA" dirty="0"/>
          </a:p>
        </p:txBody>
      </p:sp>
    </p:spTree>
    <p:extLst>
      <p:ext uri="{BB962C8B-B14F-4D97-AF65-F5344CB8AC3E}">
        <p14:creationId xmlns:p14="http://schemas.microsoft.com/office/powerpoint/2010/main" val="375650409"/>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915715" cy="4092274"/>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a:latin typeface="Arial" panose="020B0604020202020204" pitchFamily="34" charset="0"/>
                <a:ea typeface="Calibri" panose="020F0502020204030204" pitchFamily="34" charset="0"/>
                <a:cs typeface="Arial" panose="020B0604020202020204" pitchFamily="34" charset="0"/>
              </a:rPr>
              <a:t>(cont'd)</a:t>
            </a:r>
            <a:endParaRPr lang="fr-CA" i="1">
              <a:effectLst/>
              <a:latin typeface="Arial" panose="020B0604020202020204" pitchFamily="34" charset="0"/>
              <a:ea typeface="Calibri" panose="020F0502020204030204" pitchFamily="34" charset="0"/>
              <a:cs typeface="Arial" panose="020B0604020202020204" pitchFamily="34" charset="0"/>
            </a:endParaRPr>
          </a:p>
          <a:p>
            <a:r>
              <a:rPr lang="fr-CA" b="1">
                <a:latin typeface="Arial" panose="020B0604020202020204" pitchFamily="34" charset="0"/>
                <a:cs typeface="Arial" panose="020B0604020202020204" pitchFamily="34" charset="0"/>
              </a:rPr>
              <a:t>Improved attraction / retention premium for Class 1 personnel</a:t>
            </a:r>
          </a:p>
          <a:p>
            <a:endParaRPr lang="fr-CA">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CA">
                <a:latin typeface="Arial" panose="020B0604020202020204" pitchFamily="34" charset="0"/>
                <a:cs typeface="Arial" panose="020B0604020202020204" pitchFamily="34" charset="0"/>
              </a:rPr>
              <a:t>Level 1: The premium increases from $14,000 to </a:t>
            </a:r>
            <a:r>
              <a:rPr lang="fr-CA" b="1">
                <a:latin typeface="Arial" panose="020B0604020202020204" pitchFamily="34" charset="0"/>
                <a:cs typeface="Arial" panose="020B0604020202020204" pitchFamily="34" charset="0"/>
              </a:rPr>
              <a:t>$20,447</a:t>
            </a:r>
            <a:r>
              <a:rPr lang="fr-CA">
                <a:latin typeface="Arial" panose="020B0604020202020204" pitchFamily="34" charset="0"/>
                <a:cs typeface="Arial" panose="020B0604020202020204" pitchFamily="34" charset="0"/>
              </a:rPr>
              <a:t> (facilities in Kuujjuaq and Kuujjuarapik) </a:t>
            </a:r>
          </a:p>
          <a:p>
            <a:pPr marL="285750" indent="-285750">
              <a:buFont typeface="Arial" panose="020B0604020202020204" pitchFamily="34" charset="0"/>
              <a:buChar char="•"/>
            </a:pPr>
            <a:r>
              <a:rPr lang="fr-CA">
                <a:latin typeface="Arial" panose="020B0604020202020204" pitchFamily="34" charset="0"/>
                <a:cs typeface="Arial" panose="020B0604020202020204" pitchFamily="34" charset="0"/>
              </a:rPr>
              <a:t>Level 2: The premium increases from $15,000 to  </a:t>
            </a:r>
            <a:r>
              <a:rPr lang="fr-CA" b="1">
                <a:latin typeface="Arial" panose="020B0604020202020204" pitchFamily="34" charset="0"/>
                <a:cs typeface="Arial" panose="020B0604020202020204" pitchFamily="34" charset="0"/>
              </a:rPr>
              <a:t>$21,908</a:t>
            </a:r>
            <a:r>
              <a:rPr lang="fr-CA">
                <a:latin typeface="Arial" panose="020B0604020202020204" pitchFamily="34" charset="0"/>
                <a:cs typeface="Arial" panose="020B0604020202020204" pitchFamily="34" charset="0"/>
              </a:rPr>
              <a:t> (facilities in Umiujaq, Tasiujaq, Kangiqsualujjuaq, Aupaluk, Quaqtaq and Kangirsuk)</a:t>
            </a:r>
          </a:p>
          <a:p>
            <a:pPr marL="285750" indent="-285750">
              <a:buFont typeface="Arial" panose="020B0604020202020204" pitchFamily="34" charset="0"/>
              <a:buChar char="•"/>
            </a:pPr>
            <a:r>
              <a:rPr lang="fr-CA">
                <a:latin typeface="Arial" panose="020B0604020202020204" pitchFamily="34" charset="0"/>
                <a:cs typeface="Arial" panose="020B0604020202020204" pitchFamily="34" charset="0"/>
              </a:rPr>
              <a:t>Level 3: The premium increases from $17,000 to </a:t>
            </a:r>
            <a:r>
              <a:rPr lang="fr-CA" b="1">
                <a:latin typeface="Arial" panose="020B0604020202020204" pitchFamily="34" charset="0"/>
                <a:cs typeface="Arial" panose="020B0604020202020204" pitchFamily="34" charset="0"/>
              </a:rPr>
              <a:t>$24,829</a:t>
            </a:r>
            <a:r>
              <a:rPr lang="fr-CA">
                <a:latin typeface="Arial" panose="020B0604020202020204" pitchFamily="34" charset="0"/>
                <a:cs typeface="Arial" panose="020B0604020202020204" pitchFamily="34" charset="0"/>
              </a:rPr>
              <a:t> (facilities in Inukjuak, Kangiqsujuaq, Puvirnituq, Ivujivik, Akulivik andSalluit)</a:t>
            </a:r>
          </a:p>
          <a:p>
            <a:endParaRPr lang="fr-CA">
              <a:latin typeface="Arial" panose="020B0604020202020204" pitchFamily="34" charset="0"/>
              <a:cs typeface="Arial" panose="020B0604020202020204" pitchFamily="34" charset="0"/>
            </a:endParaRPr>
          </a:p>
          <a:p>
            <a:r>
              <a:rPr lang="fr-CA">
                <a:latin typeface="Arial" panose="020B0604020202020204" pitchFamily="34" charset="0"/>
                <a:cs typeface="Arial" panose="020B0604020202020204" pitchFamily="34" charset="0"/>
              </a:rPr>
              <a:t>The premiums are increased starting on the same date and according to the same general pay raise parameters as those provided for in the national provisions.</a:t>
            </a:r>
          </a:p>
          <a:p>
            <a:endParaRPr lang="fr-CA">
              <a:latin typeface="Arial" panose="020B0604020202020204" pitchFamily="34" charset="0"/>
              <a:cs typeface="Arial" panose="020B0604020202020204" pitchFamily="34" charset="0"/>
            </a:endParaRPr>
          </a:p>
          <a:p>
            <a:r>
              <a:rPr lang="fr-CA">
                <a:latin typeface="Arial" panose="020B0604020202020204" pitchFamily="34" charset="0"/>
                <a:cs typeface="Arial" panose="020B0604020202020204" pitchFamily="34" charset="0"/>
              </a:rPr>
              <a:t>The amounts are adjusted on a pro-rated basis for the length of the assignment. Part-time employees receive the premium on a pro-rated basis for paid hours.</a:t>
            </a:r>
            <a:endParaRPr lang="fr-CA"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29074653-F6CA-6D46-045F-1965581D99A0}"/>
              </a:ext>
            </a:extLst>
          </p:cNvPr>
          <p:cNvSpPr>
            <a:spLocks noGrp="1"/>
          </p:cNvSpPr>
          <p:nvPr>
            <p:ph type="sldNum" sz="quarter" idx="12"/>
          </p:nvPr>
        </p:nvSpPr>
        <p:spPr/>
        <p:txBody>
          <a:bodyPr/>
          <a:lstStyle/>
          <a:p>
            <a:fld id="{18D25734-BAAB-45B8-8828-031302FAFDE5}" type="slidenum">
              <a:rPr lang="fr-CA" smtClean="0"/>
              <a:pPr/>
              <a:t>87</a:t>
            </a:fld>
            <a:endParaRPr lang="fr-CA" dirty="0"/>
          </a:p>
        </p:txBody>
      </p:sp>
    </p:spTree>
    <p:extLst>
      <p:ext uri="{BB962C8B-B14F-4D97-AF65-F5344CB8AC3E}">
        <p14:creationId xmlns:p14="http://schemas.microsoft.com/office/powerpoint/2010/main" val="2693333974"/>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687115" cy="5062155"/>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a:latin typeface="Arial" panose="020B0604020202020204" pitchFamily="34" charset="0"/>
                <a:ea typeface="Calibri" panose="020F0502020204030204" pitchFamily="34" charset="0"/>
                <a:cs typeface="Arial" panose="020B0604020202020204" pitchFamily="34" charset="0"/>
              </a:rPr>
              <a:t>(cont'd)</a:t>
            </a:r>
          </a:p>
          <a:p>
            <a:pPr lvl="0" algn="just">
              <a:lnSpc>
                <a:spcPct val="107000"/>
              </a:lnSpc>
              <a:spcAft>
                <a:spcPts val="800"/>
              </a:spcAft>
              <a:tabLst>
                <a:tab pos="457200" algn="l"/>
                <a:tab pos="540385" algn="l"/>
              </a:tabLst>
            </a:pPr>
            <a:r>
              <a:rPr lang="fr-CA" b="1">
                <a:effectLst/>
                <a:latin typeface="Arial" panose="020B0604020202020204" pitchFamily="34" charset="0"/>
                <a:ea typeface="Calibri" panose="020F0502020204030204" pitchFamily="34" charset="0"/>
                <a:cs typeface="Arial" panose="020B0604020202020204" pitchFamily="34" charset="0"/>
              </a:rPr>
              <a:t>Shuttle project to provide additional trips out for Class 1 personnel</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latin typeface="Arial" panose="020B0604020202020204" pitchFamily="34" charset="0"/>
                <a:ea typeface="Calibri" panose="020F0502020204030204" pitchFamily="34" charset="0"/>
                <a:cs typeface="Arial" panose="020B0604020202020204" pitchFamily="34" charset="0"/>
              </a:rPr>
              <a:t>The Employer grants a work-time arrangement for a minimum of one year to employees whose home base is at a facility in region 17 and who request it</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effectLst/>
                <a:latin typeface="Arial" panose="020B0604020202020204" pitchFamily="34" charset="0"/>
                <a:ea typeface="Calibri" panose="020F0502020204030204" pitchFamily="34" charset="0"/>
                <a:cs typeface="Arial" panose="020B0604020202020204" pitchFamily="34" charset="0"/>
              </a:rPr>
              <a:t>Notwithstanding the foregoing, in the event of an emergency or situation that puts the local population at risk, the employer may delay the start of the </a:t>
            </a:r>
            <a:r>
              <a:rPr lang="fr-CA">
                <a:latin typeface="Arial" panose="020B0604020202020204" pitchFamily="34" charset="0"/>
                <a:ea typeface="Calibri" panose="020F0502020204030204" pitchFamily="34" charset="0"/>
                <a:cs typeface="Arial" panose="020B0604020202020204" pitchFamily="34" charset="0"/>
              </a:rPr>
              <a:t>work-time arrangement </a:t>
            </a:r>
            <a:r>
              <a:rPr lang="fr-CA">
                <a:effectLst/>
                <a:latin typeface="Arial" panose="020B0604020202020204" pitchFamily="34" charset="0"/>
                <a:ea typeface="Calibri" panose="020F0502020204030204" pitchFamily="34" charset="0"/>
                <a:cs typeface="Arial" panose="020B0604020202020204" pitchFamily="34" charset="0"/>
              </a:rPr>
              <a:t>until the situation normalizes</a:t>
            </a:r>
            <a:endParaRPr lang="fr-CA">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effectLst/>
                <a:latin typeface="Arial" panose="020B0604020202020204" pitchFamily="34" charset="0"/>
                <a:ea typeface="Calibri" panose="020F0502020204030204" pitchFamily="34" charset="0"/>
                <a:cs typeface="Arial" panose="020B0604020202020204" pitchFamily="34" charset="0"/>
              </a:rPr>
              <a:t>Employees with a </a:t>
            </a:r>
            <a:r>
              <a:rPr lang="fr-CA">
                <a:latin typeface="Arial" panose="020B0604020202020204" pitchFamily="34" charset="0"/>
                <a:ea typeface="Calibri" panose="020F0502020204030204" pitchFamily="34" charset="0"/>
                <a:cs typeface="Arial" panose="020B0604020202020204" pitchFamily="34" charset="0"/>
              </a:rPr>
              <a:t>work-time arrangement </a:t>
            </a:r>
            <a:r>
              <a:rPr lang="fr-CA">
                <a:effectLst/>
                <a:latin typeface="Arial" panose="020B0604020202020204" pitchFamily="34" charset="0"/>
                <a:ea typeface="Calibri" panose="020F0502020204030204" pitchFamily="34" charset="0"/>
                <a:cs typeface="Arial" panose="020B0604020202020204" pitchFamily="34" charset="0"/>
              </a:rPr>
              <a:t>must work at least 26 weeks annually</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latin typeface="Arial" panose="020B0604020202020204" pitchFamily="34" charset="0"/>
                <a:ea typeface="Calibri" panose="020F0502020204030204" pitchFamily="34" charset="0"/>
                <a:cs typeface="Arial" panose="020B0604020202020204" pitchFamily="34" charset="0"/>
              </a:rPr>
              <a:t>The number of trips out for which the employer reimburses expenses may not exceed 6 per year, including those provided for in Appendix H (Regional Disparities)</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effectLst/>
                <a:latin typeface="Arial" panose="020B0604020202020204" pitchFamily="34" charset="0"/>
                <a:ea typeface="Calibri" panose="020F0502020204030204" pitchFamily="34" charset="0"/>
                <a:cs typeface="Arial" panose="020B0604020202020204" pitchFamily="34" charset="0"/>
              </a:rPr>
              <a:t>Employees with a </a:t>
            </a:r>
            <a:r>
              <a:rPr lang="fr-CA">
                <a:latin typeface="Arial" panose="020B0604020202020204" pitchFamily="34" charset="0"/>
                <a:ea typeface="Calibri" panose="020F0502020204030204" pitchFamily="34" charset="0"/>
                <a:cs typeface="Arial" panose="020B0604020202020204" pitchFamily="34" charset="0"/>
              </a:rPr>
              <a:t>work-time arrangement </a:t>
            </a:r>
            <a:r>
              <a:rPr lang="fr-CA">
                <a:effectLst/>
                <a:latin typeface="Arial" panose="020B0604020202020204" pitchFamily="34" charset="0"/>
                <a:ea typeface="Calibri" panose="020F0502020204030204" pitchFamily="34" charset="0"/>
                <a:cs typeface="Arial" panose="020B0604020202020204" pitchFamily="34" charset="0"/>
              </a:rPr>
              <a:t>are considered employees with no dependants for the purposes of applying the </a:t>
            </a:r>
            <a:r>
              <a:rPr lang="fr-CA">
                <a:latin typeface="Arial" panose="020B0604020202020204" pitchFamily="34" charset="0"/>
                <a:ea typeface="Calibri" panose="020F0502020204030204" pitchFamily="34" charset="0"/>
                <a:cs typeface="Arial" panose="020B0604020202020204" pitchFamily="34" charset="0"/>
              </a:rPr>
              <a:t>regional disparity provisions</a:t>
            </a:r>
            <a:endParaRPr lang="fr-CA">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endParaRPr lang="fr-CA">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tabLst>
                <a:tab pos="457200" algn="l"/>
                <a:tab pos="540385" algn="l"/>
              </a:tabLst>
            </a:pPr>
            <a:endParaRPr lang="fr-CA"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9300E6A-87AD-6398-1437-058F9F3417DD}"/>
              </a:ext>
            </a:extLst>
          </p:cNvPr>
          <p:cNvSpPr>
            <a:spLocks noGrp="1"/>
          </p:cNvSpPr>
          <p:nvPr>
            <p:ph type="sldNum" sz="quarter" idx="12"/>
          </p:nvPr>
        </p:nvSpPr>
        <p:spPr/>
        <p:txBody>
          <a:bodyPr/>
          <a:lstStyle/>
          <a:p>
            <a:fld id="{18D25734-BAAB-45B8-8828-031302FAFDE5}" type="slidenum">
              <a:rPr lang="fr-CA" smtClean="0"/>
              <a:pPr/>
              <a:t>88</a:t>
            </a:fld>
            <a:endParaRPr lang="fr-CA" dirty="0"/>
          </a:p>
        </p:txBody>
      </p:sp>
    </p:spTree>
    <p:extLst>
      <p:ext uri="{BB962C8B-B14F-4D97-AF65-F5344CB8AC3E}">
        <p14:creationId xmlns:p14="http://schemas.microsoft.com/office/powerpoint/2010/main" val="24556833"/>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369615" cy="2178289"/>
          </a:xfrm>
          <a:prstGeom prst="rect">
            <a:avLst/>
          </a:prstGeom>
          <a:noFill/>
        </p:spPr>
        <p:txBody>
          <a:bodyPr wrap="square">
            <a:spAutoFit/>
          </a:bodyPr>
          <a:lstStyle/>
          <a:p>
            <a:pPr lvl="0" algn="just">
              <a:lnSpc>
                <a:spcPct val="107000"/>
              </a:lnSpc>
              <a:spcAft>
                <a:spcPts val="800"/>
              </a:spcAft>
              <a:tabLst>
                <a:tab pos="457200" algn="l"/>
                <a:tab pos="540385" algn="l"/>
              </a:tabLst>
            </a:pPr>
            <a:r>
              <a:rPr lang="fr-CA" i="1">
                <a:latin typeface="Arial" panose="020B0604020202020204" pitchFamily="34" charset="0"/>
                <a:ea typeface="Calibri" panose="020F0502020204030204" pitchFamily="34" charset="0"/>
                <a:cs typeface="Arial" panose="020B0604020202020204" pitchFamily="34" charset="0"/>
              </a:rPr>
              <a:t>(cont'd)</a:t>
            </a:r>
          </a:p>
          <a:p>
            <a:pPr lvl="0" algn="just">
              <a:lnSpc>
                <a:spcPct val="107000"/>
              </a:lnSpc>
              <a:spcAft>
                <a:spcPts val="800"/>
              </a:spcAft>
              <a:tabLst>
                <a:tab pos="457200" algn="l"/>
                <a:tab pos="540385" algn="l"/>
              </a:tabLst>
            </a:pPr>
            <a:endParaRPr lang="fr-CA" b="1">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latin typeface="Arial" panose="020B0604020202020204" pitchFamily="34" charset="0"/>
                <a:ea typeface="Calibri" panose="020F0502020204030204" pitchFamily="34" charset="0"/>
                <a:cs typeface="Arial" panose="020B0604020202020204" pitchFamily="34" charset="0"/>
              </a:rPr>
              <a:t>All leave for employees with a work-time arrangement, with the exception of weekly days off and sick leave, must be taken during trips out</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a:latin typeface="Arial" panose="020B0604020202020204" pitchFamily="34" charset="0"/>
                <a:ea typeface="Calibri" panose="020F0502020204030204" pitchFamily="34" charset="0"/>
                <a:cs typeface="Arial" panose="020B0604020202020204" pitchFamily="34" charset="0"/>
              </a:rPr>
              <a:t>Benefits provided for in the collective agreement and those outside the collective agreement, including accumulation of experience and seniority, are pro-rated to the employee's time worked</a:t>
            </a:r>
            <a:endParaRPr lang="fr-CA"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5740B1C3-EA79-B80B-5C40-D380E2EE66A6}"/>
              </a:ext>
            </a:extLst>
          </p:cNvPr>
          <p:cNvSpPr>
            <a:spLocks noGrp="1"/>
          </p:cNvSpPr>
          <p:nvPr>
            <p:ph type="sldNum" sz="quarter" idx="12"/>
          </p:nvPr>
        </p:nvSpPr>
        <p:spPr/>
        <p:txBody>
          <a:bodyPr/>
          <a:lstStyle/>
          <a:p>
            <a:fld id="{18D25734-BAAB-45B8-8828-031302FAFDE5}" type="slidenum">
              <a:rPr lang="fr-CA" smtClean="0"/>
              <a:pPr/>
              <a:t>89</a:t>
            </a:fld>
            <a:endParaRPr lang="fr-CA" dirty="0"/>
          </a:p>
        </p:txBody>
      </p:sp>
    </p:spTree>
    <p:extLst>
      <p:ext uri="{BB962C8B-B14F-4D97-AF65-F5344CB8AC3E}">
        <p14:creationId xmlns:p14="http://schemas.microsoft.com/office/powerpoint/2010/main" val="118532803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445513" y="-1"/>
            <a:ext cx="12417039" cy="956442"/>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Diversion</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059E8ABE-1D50-4F39-4538-13131D67DA1F}"/>
              </a:ext>
            </a:extLst>
          </p:cNvPr>
          <p:cNvSpPr txBox="1"/>
          <p:nvPr>
            <p:custDataLst>
              <p:tags r:id="rId4"/>
            </p:custDataLst>
          </p:nvPr>
        </p:nvSpPr>
        <p:spPr>
          <a:xfrm>
            <a:off x="589767" y="1173687"/>
            <a:ext cx="11222671" cy="2636637"/>
          </a:xfrm>
          <a:prstGeom prst="rect">
            <a:avLst/>
          </a:prstGeom>
          <a:noFill/>
        </p:spPr>
        <p:txBody>
          <a:bodyPr wrap="square">
            <a:spAutoFit/>
          </a:bodyPr>
          <a:lstStyle/>
          <a:p>
            <a:pPr lvl="0" algn="just">
              <a:lnSpc>
                <a:spcPct val="115000"/>
              </a:lnSpc>
              <a:spcAft>
                <a:spcPts val="800"/>
              </a:spcAft>
            </a:pPr>
            <a:r>
              <a:rPr lang="fr-CA" i="1">
                <a:latin typeface="Arial" panose="020B0604020202020204" pitchFamily="34" charset="0"/>
                <a:ea typeface="Calibri" panose="020F0502020204030204" pitchFamily="34" charset="0"/>
                <a:cs typeface="Times New Roman" panose="02020603050405020304" pitchFamily="18" charset="0"/>
              </a:rPr>
              <a:t>(cont'd)</a:t>
            </a:r>
            <a:endParaRPr lang="fr-CA" i="1">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800"/>
              </a:spcAft>
            </a:pPr>
            <a:r>
              <a:rPr lang="fr-CA" b="1">
                <a:effectLst/>
                <a:latin typeface="Arial" panose="020B0604020202020204" pitchFamily="34" charset="0"/>
                <a:ea typeface="Calibri" panose="020F0502020204030204" pitchFamily="34" charset="0"/>
                <a:cs typeface="Times New Roman" panose="02020603050405020304" pitchFamily="18" charset="0"/>
              </a:rPr>
              <a:t>National follow-up</a:t>
            </a:r>
            <a:endParaRPr lang="fr-CA">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The national parties agree to submit the following matters to the permanent national negotiating committee:</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450215">
              <a:lnSpc>
                <a:spcPct val="115000"/>
              </a:lnSpc>
            </a:pPr>
            <a:r>
              <a:rPr lang="fr-CA">
                <a:effectLst/>
                <a:latin typeface="Arial" panose="020B0604020202020204" pitchFamily="34" charset="0"/>
                <a:ea typeface="Times New Roman" panose="02020603050405020304" pitchFamily="18" charset="0"/>
                <a:cs typeface="Arial" panose="020B0604020202020204" pitchFamily="34" charset="0"/>
              </a:rPr>
              <a:t> </a:t>
            </a:r>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lnSpc>
                <a:spcPct val="107000"/>
              </a:lnSpc>
              <a:spcAft>
                <a:spcPts val="800"/>
              </a:spcAft>
              <a:buFont typeface="+mj-lt"/>
              <a:buAutoNum type="alphaLcPeriod"/>
            </a:pPr>
            <a:r>
              <a:rPr lang="fr-CA">
                <a:effectLst/>
                <a:latin typeface="Arial" panose="020B0604020202020204" pitchFamily="34" charset="0"/>
                <a:ea typeface="Times New Roman" panose="02020603050405020304" pitchFamily="18" charset="0"/>
                <a:cs typeface="Arial" panose="020B0604020202020204" pitchFamily="34" charset="0"/>
              </a:rPr>
              <a:t>Analyze the effects of the new provisions in the collective agreement concerning diversion</a:t>
            </a:r>
          </a:p>
          <a:p>
            <a:pPr marL="800100" lvl="1" indent="-342900" algn="just">
              <a:lnSpc>
                <a:spcPct val="107000"/>
              </a:lnSpc>
              <a:spcAft>
                <a:spcPts val="800"/>
              </a:spcAft>
              <a:buFont typeface="+mj-lt"/>
              <a:buAutoNum type="alphaLcPeriod"/>
            </a:pPr>
            <a:r>
              <a:rPr lang="fr-CA">
                <a:effectLst/>
                <a:latin typeface="Arial" panose="020B0604020202020204" pitchFamily="34" charset="0"/>
                <a:ea typeface="Times New Roman" panose="02020603050405020304" pitchFamily="18" charset="0"/>
                <a:cs typeface="Arial" panose="020B0604020202020204" pitchFamily="34" charset="0"/>
              </a:rPr>
              <a:t>Agree on indicators</a:t>
            </a:r>
          </a:p>
          <a:p>
            <a:pPr marL="800100" lvl="1" indent="-342900" algn="just">
              <a:lnSpc>
                <a:spcPct val="107000"/>
              </a:lnSpc>
              <a:spcAft>
                <a:spcPts val="800"/>
              </a:spcAft>
              <a:buFont typeface="+mj-lt"/>
              <a:buAutoNum type="alphaLcPeriod"/>
            </a:pPr>
            <a:r>
              <a:rPr lang="fr-CA">
                <a:effectLst/>
                <a:latin typeface="Arial" panose="020B0604020202020204" pitchFamily="34" charset="0"/>
                <a:ea typeface="Times New Roman" panose="02020603050405020304" pitchFamily="18" charset="0"/>
                <a:cs typeface="Arial" panose="020B0604020202020204" pitchFamily="34" charset="0"/>
              </a:rPr>
              <a:t>Make recommendations to the national negotiating parties</a:t>
            </a:r>
            <a:endParaRPr lang="fr-CA" dirty="0"/>
          </a:p>
        </p:txBody>
      </p:sp>
      <p:sp>
        <p:nvSpPr>
          <p:cNvPr id="4" name="Espace réservé du numéro de diapositive 3">
            <a:extLst>
              <a:ext uri="{FF2B5EF4-FFF2-40B4-BE49-F238E27FC236}">
                <a16:creationId xmlns:a16="http://schemas.microsoft.com/office/drawing/2014/main" id="{B1629068-EE03-70C9-FF95-E6FCC6A7B473}"/>
              </a:ext>
            </a:extLst>
          </p:cNvPr>
          <p:cNvSpPr>
            <a:spLocks noGrp="1"/>
          </p:cNvSpPr>
          <p:nvPr>
            <p:ph type="sldNum" sz="quarter" idx="12"/>
          </p:nvPr>
        </p:nvSpPr>
        <p:spPr/>
        <p:txBody>
          <a:bodyPr/>
          <a:lstStyle/>
          <a:p>
            <a:fld id="{18D25734-BAAB-45B8-8828-031302FAFDE5}" type="slidenum">
              <a:rPr lang="fr-CA" smtClean="0"/>
              <a:t>9</a:t>
            </a:fld>
            <a:endParaRPr lang="fr-CA" dirty="0"/>
          </a:p>
        </p:txBody>
      </p:sp>
    </p:spTree>
    <p:extLst>
      <p:ext uri="{BB962C8B-B14F-4D97-AF65-F5344CB8AC3E}">
        <p14:creationId xmlns:p14="http://schemas.microsoft.com/office/powerpoint/2010/main" val="4113563286"/>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534715" cy="5043175"/>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700" b="1">
                <a:latin typeface="Arial" panose="020B0604020202020204" pitchFamily="34" charset="0"/>
                <a:ea typeface="Times New Roman" panose="02020603050405020304" pitchFamily="18" charset="0"/>
                <a:cs typeface="Times New Roman" panose="02020603050405020304" pitchFamily="18" charset="0"/>
              </a:rPr>
              <a:t>Improved access to leave without pay to work in a northern institution </a:t>
            </a:r>
          </a:p>
          <a:p>
            <a:pPr lvl="0" algn="just">
              <a:lnSpc>
                <a:spcPct val="107000"/>
              </a:lnSpc>
              <a:spcAft>
                <a:spcPts val="800"/>
              </a:spcAft>
              <a:tabLst>
                <a:tab pos="457200" algn="l"/>
                <a:tab pos="540385" algn="l"/>
              </a:tabLst>
            </a:pPr>
            <a:r>
              <a:rPr lang="fr-CA" sz="1700">
                <a:effectLst/>
                <a:latin typeface="Arial" panose="020B0604020202020204" pitchFamily="34" charset="0"/>
                <a:ea typeface="Calibri" panose="020F0502020204030204" pitchFamily="34" charset="0"/>
                <a:cs typeface="Arial" panose="020B0604020202020204" pitchFamily="34" charset="0"/>
              </a:rPr>
              <a:t>Amendment to paragraph 18.05 of the collective agreement:</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"...an employee recruited to work in one of the following institutions:</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Calibri" panose="020F0502020204030204" pitchFamily="34" charset="0"/>
                <a:cs typeface="Arial" panose="020B0604020202020204" pitchFamily="34" charset="0"/>
              </a:rPr>
              <a:t>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Nunavik (17)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Ungava Tulattavik Health Centre</a:t>
            </a:r>
            <a:endParaRPr lang="fr-CA" sz="170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700">
                <a:effectLst/>
                <a:latin typeface="Arial" panose="020B0604020202020204" pitchFamily="34" charset="0"/>
                <a:ea typeface="Times New Roman" panose="02020603050405020304" pitchFamily="18" charset="0"/>
                <a:cs typeface="Arial" panose="020B0604020202020204" pitchFamily="34" charset="0"/>
              </a:rPr>
              <a:t>Inuulitsivik Health Centre</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obtains, upon written request made forty-five (45) days in advance, leave without pay for a maximum of twelve (12) months.</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At the employee's request, this leave without pay may be extended for one or more periods totalling a maximum of forty-eight (48) months.</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1700">
                <a:effectLst/>
                <a:latin typeface="Arial" panose="020B0604020202020204" pitchFamily="34" charset="0"/>
                <a:ea typeface="Times New Roman" panose="02020603050405020304" pitchFamily="18" charset="0"/>
                <a:cs typeface="Arial" panose="020B0604020202020204" pitchFamily="34" charset="0"/>
              </a:rPr>
              <a:t>Notwithstanding the foregoing, in the event of an emergency or a situation that puts the population of the territory served by the institution from which the employee came at risk, the employer and the employee shall agree on terms and conditions for the unpaid leave." </a:t>
            </a:r>
            <a:endParaRPr lang="fr-CA" sz="17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sz="1700" dirty="0"/>
          </a:p>
        </p:txBody>
      </p:sp>
      <p:sp>
        <p:nvSpPr>
          <p:cNvPr id="4" name="Espace réservé du numéro de diapositive 3">
            <a:extLst>
              <a:ext uri="{FF2B5EF4-FFF2-40B4-BE49-F238E27FC236}">
                <a16:creationId xmlns:a16="http://schemas.microsoft.com/office/drawing/2014/main" id="{DFAC9E94-1075-3A02-250B-98F798BDFF43}"/>
              </a:ext>
            </a:extLst>
          </p:cNvPr>
          <p:cNvSpPr>
            <a:spLocks noGrp="1"/>
          </p:cNvSpPr>
          <p:nvPr>
            <p:ph type="sldNum" sz="quarter" idx="12"/>
          </p:nvPr>
        </p:nvSpPr>
        <p:spPr/>
        <p:txBody>
          <a:bodyPr/>
          <a:lstStyle/>
          <a:p>
            <a:fld id="{18D25734-BAAB-45B8-8828-031302FAFDE5}" type="slidenum">
              <a:rPr lang="fr-CA" smtClean="0"/>
              <a:t>90</a:t>
            </a:fld>
            <a:endParaRPr lang="fr-CA" dirty="0"/>
          </a:p>
        </p:txBody>
      </p:sp>
    </p:spTree>
    <p:extLst>
      <p:ext uri="{BB962C8B-B14F-4D97-AF65-F5344CB8AC3E}">
        <p14:creationId xmlns:p14="http://schemas.microsoft.com/office/powerpoint/2010/main" val="947892621"/>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407715" cy="4541622"/>
          </a:xfrm>
          <a:prstGeom prst="rect">
            <a:avLst/>
          </a:prstGeom>
          <a:noFill/>
        </p:spPr>
        <p:txBody>
          <a:bodyPr wrap="square">
            <a:spAutoFit/>
          </a:bodyPr>
          <a:lstStyle/>
          <a:p>
            <a:pPr lvl="0" algn="just">
              <a:lnSpc>
                <a:spcPct val="107000"/>
              </a:lnSpc>
              <a:spcAft>
                <a:spcPts val="800"/>
              </a:spcAft>
              <a:tabLst>
                <a:tab pos="457200" algn="l"/>
                <a:tab pos="540385" algn="l"/>
              </a:tabLst>
            </a:pPr>
            <a:r>
              <a:rPr lang="fr-CA" b="1">
                <a:latin typeface="Arial" panose="020B0604020202020204" pitchFamily="34" charset="0"/>
                <a:ea typeface="Times New Roman" panose="02020603050405020304" pitchFamily="18" charset="0"/>
                <a:cs typeface="Times New Roman" panose="02020603050405020304" pitchFamily="18" charset="0"/>
              </a:rPr>
              <a:t>Improvement and enhancement of Letter of Agreement #37 regarding employees working for an institution in the Far North</a:t>
            </a:r>
          </a:p>
          <a:p>
            <a:pPr lvl="0" algn="just">
              <a:lnSpc>
                <a:spcPct val="107000"/>
              </a:lnSpc>
              <a:spcAft>
                <a:spcPts val="800"/>
              </a:spcAft>
              <a:tabLst>
                <a:tab pos="457200" algn="l"/>
                <a:tab pos="540385" algn="l"/>
              </a:tabLst>
            </a:pPr>
            <a:endParaRPr lang="fr-CA" sz="1800" b="1">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a:effectLst/>
                <a:latin typeface="Arial" panose="020B0604020202020204" pitchFamily="34" charset="0"/>
                <a:ea typeface="Calibri" panose="020F0502020204030204" pitchFamily="34" charset="0"/>
                <a:cs typeface="Arial" panose="020B0604020202020204" pitchFamily="34" charset="0"/>
              </a:rPr>
              <a:t>The Letter of Agreement is renewed until 6 months after the collective agreement expires</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a:effectLst/>
                <a:latin typeface="Arial" panose="020B0604020202020204" pitchFamily="34" charset="0"/>
                <a:ea typeface="Times New Roman" panose="02020603050405020304" pitchFamily="18" charset="0"/>
                <a:cs typeface="Arial" panose="020B0604020202020204" pitchFamily="34" charset="0"/>
              </a:rPr>
              <a:t>Adjustment of interim allowances for Class 3 and 4 technicians and professionals by 21%</a:t>
            </a:r>
          </a:p>
          <a:p>
            <a:pPr marL="285750" lvl="0" indent="-285750" algn="just">
              <a:lnSpc>
                <a:spcPct val="107000"/>
              </a:lnSpc>
              <a:spcAft>
                <a:spcPts val="800"/>
              </a:spcAft>
              <a:buFont typeface="Arial" panose="020B0604020202020204" pitchFamily="34" charset="0"/>
              <a:buChar char="•"/>
              <a:tabLst>
                <a:tab pos="457200" algn="l"/>
                <a:tab pos="540385" algn="l"/>
              </a:tabLst>
            </a:pPr>
            <a:r>
              <a:rPr lang="fr-CA" sz="1800">
                <a:effectLst/>
                <a:latin typeface="Arial" panose="020B0604020202020204" pitchFamily="34" charset="0"/>
                <a:ea typeface="Times New Roman" panose="02020603050405020304" pitchFamily="18" charset="0"/>
              </a:rPr>
              <a:t>Annual interim allowance for Class 2 personnel and for Class 3 personnel not covered by the Letter of Agreement: 25% of the allowance for technicians and professionals</a:t>
            </a:r>
          </a:p>
          <a:p>
            <a:pPr marL="285750" indent="-285750" algn="just">
              <a:lnSpc>
                <a:spcPct val="107000"/>
              </a:lnSpc>
              <a:spcAft>
                <a:spcPts val="800"/>
              </a:spcAft>
              <a:buFont typeface="Arial" panose="020B0604020202020204" pitchFamily="34" charset="0"/>
              <a:buChar char="•"/>
              <a:tabLst>
                <a:tab pos="457200" algn="l"/>
                <a:tab pos="540385" algn="l"/>
              </a:tabLst>
            </a:pPr>
            <a:r>
              <a:rPr lang="fr-CA" sz="1800">
                <a:effectLst/>
                <a:latin typeface="Arial" panose="020B0604020202020204" pitchFamily="34" charset="0"/>
                <a:ea typeface="Times New Roman" panose="02020603050405020304" pitchFamily="18" charset="0"/>
              </a:rPr>
              <a:t>Schefferville and Kawawachikamach added to Sector III.</a:t>
            </a:r>
            <a:endParaRPr lang="fr-CA"/>
          </a:p>
          <a:p>
            <a:pPr lvl="0" algn="just">
              <a:lnSpc>
                <a:spcPct val="107000"/>
              </a:lnSpc>
              <a:spcAft>
                <a:spcPts val="800"/>
              </a:spcAft>
              <a:tabLst>
                <a:tab pos="457200" algn="l"/>
                <a:tab pos="540385" algn="l"/>
              </a:tabLst>
            </a:pPr>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indent="-539750" algn="just">
              <a:buFont typeface="Arial" panose="020B0604020202020204" pitchFamily="34" charset="0"/>
              <a:buChar char="•"/>
            </a:pPr>
            <a:endParaRPr lang="fr-CA">
              <a:latin typeface="Arial" panose="020B0604020202020204" pitchFamily="34" charset="0"/>
              <a:ea typeface="Times New Roman" panose="02020603050405020304" pitchFamily="18" charset="0"/>
              <a:cs typeface="Arial" panose="020B0604020202020204" pitchFamily="34" charset="0"/>
            </a:endParaRPr>
          </a:p>
          <a:p>
            <a:pPr indent="-539750" algn="just">
              <a:buFont typeface="Arial" panose="020B0604020202020204" pitchFamily="34" charset="0"/>
              <a:buChar char="•"/>
            </a:pPr>
            <a:endParaRPr lang="fr-CA" sz="180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CA"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fr-CA" dirty="0"/>
          </a:p>
        </p:txBody>
      </p:sp>
      <p:sp>
        <p:nvSpPr>
          <p:cNvPr id="4" name="Espace réservé du numéro de diapositive 3">
            <a:extLst>
              <a:ext uri="{FF2B5EF4-FFF2-40B4-BE49-F238E27FC236}">
                <a16:creationId xmlns:a16="http://schemas.microsoft.com/office/drawing/2014/main" id="{7898E8BB-C673-A27F-712D-933BD07A9221}"/>
              </a:ext>
            </a:extLst>
          </p:cNvPr>
          <p:cNvSpPr>
            <a:spLocks noGrp="1"/>
          </p:cNvSpPr>
          <p:nvPr>
            <p:ph type="sldNum" sz="quarter" idx="12"/>
          </p:nvPr>
        </p:nvSpPr>
        <p:spPr/>
        <p:txBody>
          <a:bodyPr/>
          <a:lstStyle/>
          <a:p>
            <a:fld id="{18D25734-BAAB-45B8-8828-031302FAFDE5}" type="slidenum">
              <a:rPr lang="fr-CA" smtClean="0"/>
              <a:t>91</a:t>
            </a:fld>
            <a:endParaRPr lang="fr-CA" dirty="0"/>
          </a:p>
        </p:txBody>
      </p:sp>
    </p:spTree>
    <p:extLst>
      <p:ext uri="{BB962C8B-B14F-4D97-AF65-F5344CB8AC3E}">
        <p14:creationId xmlns:p14="http://schemas.microsoft.com/office/powerpoint/2010/main" val="2021100895"/>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E5E7400B-D015-5C3A-BEAD-971089F5E1D7}"/>
              </a:ext>
            </a:extLst>
          </p:cNvPr>
          <p:cNvSpPr>
            <a:spLocks noGrp="1"/>
          </p:cNvSpPr>
          <p:nvPr>
            <p:ph type="sldNum" sz="quarter" idx="12"/>
          </p:nvPr>
        </p:nvSpPr>
        <p:spPr/>
        <p:txBody>
          <a:bodyPr/>
          <a:lstStyle/>
          <a:p>
            <a:fld id="{18D25734-BAAB-45B8-8828-031302FAFDE5}" type="slidenum">
              <a:rPr lang="fr-CA" smtClean="0"/>
              <a:t>92</a:t>
            </a:fld>
            <a:endParaRPr lang="fr-CA" dirty="0"/>
          </a:p>
        </p:txBody>
      </p:sp>
      <p:sp>
        <p:nvSpPr>
          <p:cNvPr id="7" name="ZoneTexte 6">
            <a:extLst>
              <a:ext uri="{FF2B5EF4-FFF2-40B4-BE49-F238E27FC236}">
                <a16:creationId xmlns:a16="http://schemas.microsoft.com/office/drawing/2014/main" id="{D264284E-4C99-7F44-42ED-9C8CFA080C27}"/>
              </a:ext>
            </a:extLst>
          </p:cNvPr>
          <p:cNvSpPr txBox="1"/>
          <p:nvPr/>
        </p:nvSpPr>
        <p:spPr>
          <a:xfrm>
            <a:off x="3752452" y="792339"/>
            <a:ext cx="4687094" cy="365760"/>
          </a:xfrm>
          <a:prstGeom prst="rect">
            <a:avLst/>
          </a:prstGeom>
          <a:noFill/>
        </p:spPr>
        <p:txBody>
          <a:bodyPr wrap="square" rtlCol="0">
            <a:spAutoFit/>
          </a:bodyPr>
          <a:lstStyle/>
          <a:p>
            <a:r>
              <a:rPr lang="fr-CA">
                <a:latin typeface="Arial" panose="020B0604020202020204" pitchFamily="34" charset="0"/>
                <a:cs typeface="Arial" panose="020B0604020202020204" pitchFamily="34" charset="0"/>
              </a:rPr>
              <a:t>Class 3 and 4 technicians and professionals</a:t>
            </a:r>
            <a:endParaRPr lang="fr-CA" dirty="0">
              <a:latin typeface="Arial" panose="020B0604020202020204" pitchFamily="34" charset="0"/>
              <a:cs typeface="Arial" panose="020B0604020202020204" pitchFamily="34" charset="0"/>
            </a:endParaRPr>
          </a:p>
        </p:txBody>
      </p:sp>
      <p:graphicFrame>
        <p:nvGraphicFramePr>
          <p:cNvPr id="8" name="Tableau 8">
            <a:extLst>
              <a:ext uri="{FF2B5EF4-FFF2-40B4-BE49-F238E27FC236}">
                <a16:creationId xmlns:a16="http://schemas.microsoft.com/office/drawing/2014/main" id="{6B0835A1-6C55-840C-5375-18B2D9635B76}"/>
              </a:ext>
            </a:extLst>
          </p:cNvPr>
          <p:cNvGraphicFramePr>
            <a:graphicFrameLocks noGrp="1"/>
          </p:cNvGraphicFramePr>
          <p:nvPr>
            <p:extLst>
              <p:ext uri="{D42A27DB-BD31-4B8C-83A1-F6EECF244321}">
                <p14:modId xmlns:p14="http://schemas.microsoft.com/office/powerpoint/2010/main" val="1767755463"/>
              </p:ext>
            </p:extLst>
          </p:nvPr>
        </p:nvGraphicFramePr>
        <p:xfrm>
          <a:off x="387350" y="1197130"/>
          <a:ext cx="11417299" cy="5259462"/>
        </p:xfrm>
        <a:graphic>
          <a:graphicData uri="http://schemas.openxmlformats.org/drawingml/2006/table">
            <a:tbl>
              <a:tblPr firstRow="1" bandRow="1">
                <a:tableStyleId>{5C22544A-7EE6-4342-B048-85BDC9FD1C3A}</a:tableStyleId>
              </a:tblPr>
              <a:tblGrid>
                <a:gridCol w="4271598">
                  <a:extLst>
                    <a:ext uri="{9D8B030D-6E8A-4147-A177-3AD203B41FA5}">
                      <a16:colId xmlns:a16="http://schemas.microsoft.com/office/drawing/2014/main" val="1831222162"/>
                    </a:ext>
                  </a:extLst>
                </a:gridCol>
                <a:gridCol w="2425846">
                  <a:extLst>
                    <a:ext uri="{9D8B030D-6E8A-4147-A177-3AD203B41FA5}">
                      <a16:colId xmlns:a16="http://schemas.microsoft.com/office/drawing/2014/main" val="1182504907"/>
                    </a:ext>
                  </a:extLst>
                </a:gridCol>
                <a:gridCol w="2320375">
                  <a:extLst>
                    <a:ext uri="{9D8B030D-6E8A-4147-A177-3AD203B41FA5}">
                      <a16:colId xmlns:a16="http://schemas.microsoft.com/office/drawing/2014/main" val="308289745"/>
                    </a:ext>
                  </a:extLst>
                </a:gridCol>
                <a:gridCol w="2399480">
                  <a:extLst>
                    <a:ext uri="{9D8B030D-6E8A-4147-A177-3AD203B41FA5}">
                      <a16:colId xmlns:a16="http://schemas.microsoft.com/office/drawing/2014/main" val="79231812"/>
                    </a:ext>
                  </a:extLst>
                </a:gridCol>
              </a:tblGrid>
              <a:tr h="1642753">
                <a:tc>
                  <a:txBody>
                    <a:bodyPr/>
                    <a:lstStyle/>
                    <a:p>
                      <a:endParaRPr lang="fr-CA" dirty="0"/>
                    </a:p>
                  </a:txBody>
                  <a:tcPr>
                    <a:solidFill>
                      <a:srgbClr val="C84087"/>
                    </a:solidFill>
                  </a:tcPr>
                </a:tc>
                <a:tc>
                  <a:txBody>
                    <a:bodyPr/>
                    <a:lstStyle/>
                    <a:p>
                      <a:r>
                        <a:rPr lang="fr-CA"/>
                        <a:t>Less than 1 year</a:t>
                      </a:r>
                    </a:p>
                    <a:p>
                      <a:r>
                        <a:rPr lang="fr-CA"/>
                        <a:t>of continuous service in an institution in the Far North</a:t>
                      </a:r>
                      <a:endParaRPr lang="fr-CA" dirty="0"/>
                    </a:p>
                  </a:txBody>
                  <a:tcPr>
                    <a:solidFill>
                      <a:srgbClr val="C84087"/>
                    </a:solidFill>
                  </a:tcPr>
                </a:tc>
                <a:tc>
                  <a:txBody>
                    <a:bodyPr/>
                    <a:lstStyle/>
                    <a:p>
                      <a:r>
                        <a:rPr lang="fr-CA"/>
                        <a:t>From 1 to less than</a:t>
                      </a:r>
                    </a:p>
                    <a:p>
                      <a:r>
                        <a:rPr lang="fr-CA"/>
                        <a:t>3 years of continuous service in an institution in the </a:t>
                      </a:r>
                      <a:br>
                        <a:rPr lang="fr-CA"/>
                      </a:br>
                      <a:r>
                        <a:rPr lang="fr-CA"/>
                        <a:t>Far North</a:t>
                      </a:r>
                      <a:endParaRPr lang="fr-CA" dirty="0"/>
                    </a:p>
                  </a:txBody>
                  <a:tcPr>
                    <a:solidFill>
                      <a:srgbClr val="C84087"/>
                    </a:solidFill>
                  </a:tcPr>
                </a:tc>
                <a:tc>
                  <a:txBody>
                    <a:bodyPr/>
                    <a:lstStyle/>
                    <a:p>
                      <a:r>
                        <a:rPr lang="fr-CA"/>
                        <a:t>3 or more years of continuous service in an institution in the</a:t>
                      </a:r>
                    </a:p>
                    <a:p>
                      <a:r>
                        <a:rPr lang="fr-CA"/>
                        <a:t>Far North</a:t>
                      </a:r>
                    </a:p>
                    <a:p>
                      <a:endParaRPr lang="fr-CA" dirty="0"/>
                    </a:p>
                  </a:txBody>
                  <a:tcPr>
                    <a:solidFill>
                      <a:srgbClr val="C84087"/>
                    </a:solidFill>
                  </a:tcPr>
                </a:tc>
                <a:extLst>
                  <a:ext uri="{0D108BD9-81ED-4DB2-BD59-A6C34878D82A}">
                    <a16:rowId xmlns:a16="http://schemas.microsoft.com/office/drawing/2014/main" val="2974432712"/>
                  </a:ext>
                </a:extLst>
              </a:tr>
              <a:tr h="1065247">
                <a:tc>
                  <a:txBody>
                    <a:bodyPr/>
                    <a:lstStyle/>
                    <a:p>
                      <a:r>
                        <a:rPr lang="fr-CA" sz="1600"/>
                        <a:t>Sector III</a:t>
                      </a:r>
                    </a:p>
                    <a:p>
                      <a:r>
                        <a:rPr lang="fr-CA" sz="1600"/>
                        <a:t>The communities covered are Mistissini, Oujé-Bougoumou, Chisasibi, Waswanipi, Schefferville and Kawawachikamach. </a:t>
                      </a:r>
                      <a:endParaRPr lang="fr-CA" sz="1600" dirty="0"/>
                    </a:p>
                  </a:txBody>
                  <a:tcPr>
                    <a:solidFill>
                      <a:srgbClr val="E9C5E1"/>
                    </a:solidFill>
                  </a:tcPr>
                </a:tc>
                <a:tc>
                  <a:txBody>
                    <a:bodyPr/>
                    <a:lstStyle/>
                    <a:p>
                      <a:pPr algn="ctr"/>
                      <a:r>
                        <a:rPr lang="fr-CA"/>
                        <a:t>$5,000 - $6,050</a:t>
                      </a:r>
                      <a:endParaRPr lang="fr-CA" dirty="0"/>
                    </a:p>
                  </a:txBody>
                  <a:tcPr anchor="ctr">
                    <a:solidFill>
                      <a:srgbClr val="E9C5E1"/>
                    </a:solidFill>
                  </a:tcPr>
                </a:tc>
                <a:tc>
                  <a:txBody>
                    <a:bodyPr/>
                    <a:lstStyle/>
                    <a:p>
                      <a:pPr algn="ctr"/>
                      <a:r>
                        <a:rPr lang="fr-CA"/>
                        <a:t>$7,000 - $8,470</a:t>
                      </a:r>
                      <a:endParaRPr lang="fr-CA" dirty="0"/>
                    </a:p>
                  </a:txBody>
                  <a:tcPr anchor="ctr">
                    <a:solidFill>
                      <a:srgbClr val="E9C5E1"/>
                    </a:solidFill>
                  </a:tcPr>
                </a:tc>
                <a:tc>
                  <a:txBody>
                    <a:bodyPr/>
                    <a:lstStyle/>
                    <a:p>
                      <a:pPr algn="ctr"/>
                      <a:r>
                        <a:rPr lang="fr-CA"/>
                        <a:t>$9,750 - $11,798</a:t>
                      </a:r>
                      <a:endParaRPr lang="fr-CA" dirty="0"/>
                    </a:p>
                  </a:txBody>
                  <a:tcPr anchor="ctr">
                    <a:solidFill>
                      <a:srgbClr val="E9C5E1"/>
                    </a:solidFill>
                  </a:tcPr>
                </a:tc>
                <a:extLst>
                  <a:ext uri="{0D108BD9-81ED-4DB2-BD59-A6C34878D82A}">
                    <a16:rowId xmlns:a16="http://schemas.microsoft.com/office/drawing/2014/main" val="1143180235"/>
                  </a:ext>
                </a:extLst>
              </a:tr>
              <a:tr h="1308731">
                <a:tc>
                  <a:txBody>
                    <a:bodyPr/>
                    <a:lstStyle/>
                    <a:p>
                      <a:r>
                        <a:rPr lang="fr-CA" sz="1600"/>
                        <a:t>Sector IV</a:t>
                      </a:r>
                    </a:p>
                    <a:p>
                      <a:r>
                        <a:rPr lang="fr-CA" sz="1600"/>
                        <a:t>The communities covered are Wemindji, Eastmain, Waskaganish, Nemaska</a:t>
                      </a:r>
                    </a:p>
                    <a:p>
                      <a:r>
                        <a:rPr lang="fr-CA" sz="1600"/>
                        <a:t>(Nemiscau), Inukjuak, Puvirnituq, Kuujjuaq, Kuujjuarapik, Whapmagoostui</a:t>
                      </a:r>
                      <a:endParaRPr lang="fr-CA" sz="1600" dirty="0"/>
                    </a:p>
                  </a:txBody>
                  <a:tcPr/>
                </a:tc>
                <a:tc>
                  <a:txBody>
                    <a:bodyPr/>
                    <a:lstStyle/>
                    <a:p>
                      <a:pPr algn="ctr"/>
                      <a:r>
                        <a:rPr lang="fr-CA"/>
                        <a:t>$6,000 - $7,260</a:t>
                      </a:r>
                      <a:endParaRPr lang="fr-CA" dirty="0"/>
                    </a:p>
                  </a:txBody>
                  <a:tcPr anchor="ctr"/>
                </a:tc>
                <a:tc>
                  <a:txBody>
                    <a:bodyPr/>
                    <a:lstStyle/>
                    <a:p>
                      <a:pPr algn="ctr"/>
                      <a:r>
                        <a:rPr lang="fr-CA"/>
                        <a:t>$8,000 - $9,680</a:t>
                      </a:r>
                      <a:endParaRPr lang="fr-CA" dirty="0"/>
                    </a:p>
                  </a:txBody>
                  <a:tcPr anchor="ctr"/>
                </a:tc>
                <a:tc>
                  <a:txBody>
                    <a:bodyPr/>
                    <a:lstStyle/>
                    <a:p>
                      <a:pPr algn="ctr"/>
                      <a:r>
                        <a:rPr lang="fr-CA"/>
                        <a:t>$10,750 - $13,008</a:t>
                      </a:r>
                      <a:endParaRPr lang="fr-CA" dirty="0"/>
                    </a:p>
                  </a:txBody>
                  <a:tcPr anchor="ctr"/>
                </a:tc>
                <a:extLst>
                  <a:ext uri="{0D108BD9-81ED-4DB2-BD59-A6C34878D82A}">
                    <a16:rowId xmlns:a16="http://schemas.microsoft.com/office/drawing/2014/main" val="593644593"/>
                  </a:ext>
                </a:extLst>
              </a:tr>
              <a:tr h="1239269">
                <a:tc>
                  <a:txBody>
                    <a:bodyPr/>
                    <a:lstStyle/>
                    <a:p>
                      <a:r>
                        <a:rPr lang="fr-CA" sz="1600"/>
                        <a:t>Sector V</a:t>
                      </a:r>
                    </a:p>
                    <a:p>
                      <a:r>
                        <a:rPr lang="fr-CA" sz="1600"/>
                        <a:t>The communities covered are Tasiujaq, Ivujivik, Kangiqsualujjuaq, Aupaluk, Quaqtaq, Akulivik, Kangiqsujuaq, Kangirsuk, Umiujaq, Salluit.</a:t>
                      </a:r>
                      <a:endParaRPr lang="fr-CA" sz="1600" dirty="0"/>
                    </a:p>
                  </a:txBody>
                  <a:tcPr>
                    <a:solidFill>
                      <a:srgbClr val="E9C5E1"/>
                    </a:solidFill>
                  </a:tcPr>
                </a:tc>
                <a:tc>
                  <a:txBody>
                    <a:bodyPr/>
                    <a:lstStyle/>
                    <a:p>
                      <a:pPr algn="ctr"/>
                      <a:r>
                        <a:rPr lang="fr-CA"/>
                        <a:t>$7,000 - $8,470</a:t>
                      </a:r>
                      <a:endParaRPr lang="fr-CA" dirty="0"/>
                    </a:p>
                  </a:txBody>
                  <a:tcPr anchor="ctr">
                    <a:solidFill>
                      <a:srgbClr val="E9C5E1"/>
                    </a:solidFill>
                  </a:tcPr>
                </a:tc>
                <a:tc>
                  <a:txBody>
                    <a:bodyPr/>
                    <a:lstStyle/>
                    <a:p>
                      <a:pPr algn="ctr"/>
                      <a:r>
                        <a:rPr lang="fr-CA"/>
                        <a:t>$9,000 - $10,890</a:t>
                      </a:r>
                      <a:endParaRPr lang="fr-CA" dirty="0"/>
                    </a:p>
                  </a:txBody>
                  <a:tcPr anchor="ctr">
                    <a:solidFill>
                      <a:srgbClr val="E9C5E1"/>
                    </a:solidFill>
                  </a:tcPr>
                </a:tc>
                <a:tc>
                  <a:txBody>
                    <a:bodyPr/>
                    <a:lstStyle/>
                    <a:p>
                      <a:pPr algn="ctr"/>
                      <a:r>
                        <a:rPr lang="fr-CA"/>
                        <a:t>$11,750 - $14,218</a:t>
                      </a:r>
                      <a:endParaRPr lang="fr-CA" dirty="0"/>
                    </a:p>
                  </a:txBody>
                  <a:tcPr anchor="ctr">
                    <a:solidFill>
                      <a:srgbClr val="E9C5E1"/>
                    </a:solidFill>
                  </a:tcPr>
                </a:tc>
                <a:extLst>
                  <a:ext uri="{0D108BD9-81ED-4DB2-BD59-A6C34878D82A}">
                    <a16:rowId xmlns:a16="http://schemas.microsoft.com/office/drawing/2014/main" val="1679339761"/>
                  </a:ext>
                </a:extLst>
              </a:tr>
            </a:tbl>
          </a:graphicData>
        </a:graphic>
      </p:graphicFrame>
    </p:spTree>
    <p:extLst>
      <p:ext uri="{BB962C8B-B14F-4D97-AF65-F5344CB8AC3E}">
        <p14:creationId xmlns:p14="http://schemas.microsoft.com/office/powerpoint/2010/main" val="857506098"/>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19BDF9A7-4448-487B-8147-618FE712CC4E}"/>
              </a:ext>
            </a:extLst>
          </p:cNvPr>
          <p:cNvSpPr/>
          <p:nvPr>
            <p:custDataLst>
              <p:tags r:id="rId1"/>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Far North</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2"/>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a:extLst>
              <a:ext uri="{FF2B5EF4-FFF2-40B4-BE49-F238E27FC236}">
                <a16:creationId xmlns:a16="http://schemas.microsoft.com/office/drawing/2014/main" id="{E5E7400B-D015-5C3A-BEAD-971089F5E1D7}"/>
              </a:ext>
            </a:extLst>
          </p:cNvPr>
          <p:cNvSpPr>
            <a:spLocks noGrp="1"/>
          </p:cNvSpPr>
          <p:nvPr>
            <p:ph type="sldNum" sz="quarter" idx="12"/>
          </p:nvPr>
        </p:nvSpPr>
        <p:spPr/>
        <p:txBody>
          <a:bodyPr/>
          <a:lstStyle/>
          <a:p>
            <a:fld id="{18D25734-BAAB-45B8-8828-031302FAFDE5}" type="slidenum">
              <a:rPr lang="fr-CA" smtClean="0"/>
              <a:t>93</a:t>
            </a:fld>
            <a:endParaRPr lang="fr-CA" dirty="0"/>
          </a:p>
        </p:txBody>
      </p:sp>
      <p:sp>
        <p:nvSpPr>
          <p:cNvPr id="7" name="ZoneTexte 6">
            <a:extLst>
              <a:ext uri="{FF2B5EF4-FFF2-40B4-BE49-F238E27FC236}">
                <a16:creationId xmlns:a16="http://schemas.microsoft.com/office/drawing/2014/main" id="{D264284E-4C99-7F44-42ED-9C8CFA080C27}"/>
              </a:ext>
            </a:extLst>
          </p:cNvPr>
          <p:cNvSpPr txBox="1"/>
          <p:nvPr/>
        </p:nvSpPr>
        <p:spPr>
          <a:xfrm>
            <a:off x="3084038" y="777166"/>
            <a:ext cx="5960417" cy="365760"/>
          </a:xfrm>
          <a:prstGeom prst="rect">
            <a:avLst/>
          </a:prstGeom>
          <a:noFill/>
        </p:spPr>
        <p:txBody>
          <a:bodyPr wrap="square" rtlCol="0">
            <a:spAutoFit/>
          </a:bodyPr>
          <a:lstStyle/>
          <a:p>
            <a:r>
              <a:rPr lang="fr-CA">
                <a:latin typeface="Arial" panose="020B0604020202020204" pitchFamily="34" charset="0"/>
                <a:cs typeface="Arial" panose="020B0604020202020204" pitchFamily="34" charset="0"/>
              </a:rPr>
              <a:t>Class 2 and 3 personnel not receiving another allowance</a:t>
            </a:r>
            <a:endParaRPr lang="fr-CA" dirty="0">
              <a:latin typeface="Arial" panose="020B0604020202020204" pitchFamily="34" charset="0"/>
              <a:cs typeface="Arial" panose="020B0604020202020204" pitchFamily="34" charset="0"/>
            </a:endParaRPr>
          </a:p>
        </p:txBody>
      </p:sp>
      <p:graphicFrame>
        <p:nvGraphicFramePr>
          <p:cNvPr id="8" name="Tableau 8">
            <a:extLst>
              <a:ext uri="{FF2B5EF4-FFF2-40B4-BE49-F238E27FC236}">
                <a16:creationId xmlns:a16="http://schemas.microsoft.com/office/drawing/2014/main" id="{6B0835A1-6C55-840C-5375-18B2D9635B76}"/>
              </a:ext>
            </a:extLst>
          </p:cNvPr>
          <p:cNvGraphicFramePr>
            <a:graphicFrameLocks noGrp="1"/>
          </p:cNvGraphicFramePr>
          <p:nvPr>
            <p:extLst>
              <p:ext uri="{D42A27DB-BD31-4B8C-83A1-F6EECF244321}">
                <p14:modId xmlns:p14="http://schemas.microsoft.com/office/powerpoint/2010/main" val="3345372342"/>
              </p:ext>
            </p:extLst>
          </p:nvPr>
        </p:nvGraphicFramePr>
        <p:xfrm>
          <a:off x="355598" y="1295594"/>
          <a:ext cx="11417299" cy="5053793"/>
        </p:xfrm>
        <a:graphic>
          <a:graphicData uri="http://schemas.openxmlformats.org/drawingml/2006/table">
            <a:tbl>
              <a:tblPr firstRow="1" bandRow="1">
                <a:tableStyleId>{5C22544A-7EE6-4342-B048-85BDC9FD1C3A}</a:tableStyleId>
              </a:tblPr>
              <a:tblGrid>
                <a:gridCol w="4271598">
                  <a:extLst>
                    <a:ext uri="{9D8B030D-6E8A-4147-A177-3AD203B41FA5}">
                      <a16:colId xmlns:a16="http://schemas.microsoft.com/office/drawing/2014/main" val="1831222162"/>
                    </a:ext>
                  </a:extLst>
                </a:gridCol>
                <a:gridCol w="2425846">
                  <a:extLst>
                    <a:ext uri="{9D8B030D-6E8A-4147-A177-3AD203B41FA5}">
                      <a16:colId xmlns:a16="http://schemas.microsoft.com/office/drawing/2014/main" val="1182504907"/>
                    </a:ext>
                  </a:extLst>
                </a:gridCol>
                <a:gridCol w="2320375">
                  <a:extLst>
                    <a:ext uri="{9D8B030D-6E8A-4147-A177-3AD203B41FA5}">
                      <a16:colId xmlns:a16="http://schemas.microsoft.com/office/drawing/2014/main" val="308289745"/>
                    </a:ext>
                  </a:extLst>
                </a:gridCol>
                <a:gridCol w="2399480">
                  <a:extLst>
                    <a:ext uri="{9D8B030D-6E8A-4147-A177-3AD203B41FA5}">
                      <a16:colId xmlns:a16="http://schemas.microsoft.com/office/drawing/2014/main" val="79231812"/>
                    </a:ext>
                  </a:extLst>
                </a:gridCol>
              </a:tblGrid>
              <a:tr h="1525521">
                <a:tc>
                  <a:txBody>
                    <a:bodyPr/>
                    <a:lstStyle/>
                    <a:p>
                      <a:endParaRPr lang="fr-CA" dirty="0"/>
                    </a:p>
                  </a:txBody>
                  <a:tcPr>
                    <a:solidFill>
                      <a:srgbClr val="C84087"/>
                    </a:solidFill>
                  </a:tcPr>
                </a:tc>
                <a:tc>
                  <a:txBody>
                    <a:bodyPr/>
                    <a:lstStyle/>
                    <a:p>
                      <a:r>
                        <a:rPr lang="fr-CA"/>
                        <a:t>Less than 1 year</a:t>
                      </a:r>
                    </a:p>
                    <a:p>
                      <a:r>
                        <a:rPr lang="fr-CA"/>
                        <a:t>of continuous service in an institution in the Far North</a:t>
                      </a:r>
                      <a:endParaRPr lang="fr-CA" dirty="0"/>
                    </a:p>
                  </a:txBody>
                  <a:tcPr>
                    <a:solidFill>
                      <a:srgbClr val="C84087"/>
                    </a:solidFill>
                  </a:tcPr>
                </a:tc>
                <a:tc>
                  <a:txBody>
                    <a:bodyPr/>
                    <a:lstStyle/>
                    <a:p>
                      <a:r>
                        <a:rPr lang="fr-CA"/>
                        <a:t>From 1 to less than</a:t>
                      </a:r>
                    </a:p>
                    <a:p>
                      <a:r>
                        <a:rPr lang="fr-CA"/>
                        <a:t>3 years of continuous service in an institution in the </a:t>
                      </a:r>
                      <a:br>
                        <a:rPr lang="fr-CA"/>
                      </a:br>
                      <a:r>
                        <a:rPr lang="fr-CA"/>
                        <a:t>Far North</a:t>
                      </a:r>
                      <a:endParaRPr lang="fr-CA" dirty="0"/>
                    </a:p>
                  </a:txBody>
                  <a:tcPr>
                    <a:solidFill>
                      <a:srgbClr val="C84087"/>
                    </a:solidFill>
                  </a:tcPr>
                </a:tc>
                <a:tc>
                  <a:txBody>
                    <a:bodyPr/>
                    <a:lstStyle/>
                    <a:p>
                      <a:r>
                        <a:rPr lang="fr-CA"/>
                        <a:t>3 or more years of continuous service in an institution in the</a:t>
                      </a:r>
                    </a:p>
                    <a:p>
                      <a:r>
                        <a:rPr lang="fr-CA"/>
                        <a:t>Far North</a:t>
                      </a:r>
                    </a:p>
                    <a:p>
                      <a:endParaRPr lang="fr-CA" dirty="0"/>
                    </a:p>
                  </a:txBody>
                  <a:tcPr>
                    <a:solidFill>
                      <a:srgbClr val="C84087"/>
                    </a:solidFill>
                  </a:tcPr>
                </a:tc>
                <a:extLst>
                  <a:ext uri="{0D108BD9-81ED-4DB2-BD59-A6C34878D82A}">
                    <a16:rowId xmlns:a16="http://schemas.microsoft.com/office/drawing/2014/main" val="2974432712"/>
                  </a:ext>
                </a:extLst>
              </a:tr>
              <a:tr h="1060611">
                <a:tc>
                  <a:txBody>
                    <a:bodyPr/>
                    <a:lstStyle/>
                    <a:p>
                      <a:r>
                        <a:rPr lang="fr-CA" sz="1600"/>
                        <a:t>Sector III</a:t>
                      </a:r>
                    </a:p>
                    <a:p>
                      <a:r>
                        <a:rPr lang="fr-CA" sz="1600"/>
                        <a:t>The communities covered are Mistissini, Oujé-Bougoumou, Chisasibi, Waswanipi, Schefferville and Kawawachikamach. </a:t>
                      </a:r>
                      <a:endParaRPr lang="fr-CA" sz="1600" dirty="0"/>
                    </a:p>
                  </a:txBody>
                  <a:tcPr>
                    <a:solidFill>
                      <a:srgbClr val="E9C5E1"/>
                    </a:solidFill>
                  </a:tcPr>
                </a:tc>
                <a:tc>
                  <a:txBody>
                    <a:bodyPr/>
                    <a:lstStyle/>
                    <a:p>
                      <a:pPr algn="ctr"/>
                      <a:r>
                        <a:rPr lang="fr-CA" b="1"/>
                        <a:t>$1,513</a:t>
                      </a:r>
                      <a:endParaRPr lang="fr-CA" b="1" dirty="0"/>
                    </a:p>
                  </a:txBody>
                  <a:tcPr anchor="ctr">
                    <a:solidFill>
                      <a:srgbClr val="E9C5E1"/>
                    </a:solidFill>
                  </a:tcPr>
                </a:tc>
                <a:tc>
                  <a:txBody>
                    <a:bodyPr/>
                    <a:lstStyle/>
                    <a:p>
                      <a:pPr algn="ctr"/>
                      <a:r>
                        <a:rPr lang="fr-CA" b="1"/>
                        <a:t>$2,118</a:t>
                      </a:r>
                      <a:endParaRPr lang="fr-CA" b="1" dirty="0"/>
                    </a:p>
                  </a:txBody>
                  <a:tcPr anchor="ctr">
                    <a:solidFill>
                      <a:srgbClr val="E9C5E1"/>
                    </a:solidFill>
                  </a:tcPr>
                </a:tc>
                <a:tc>
                  <a:txBody>
                    <a:bodyPr/>
                    <a:lstStyle/>
                    <a:p>
                      <a:pPr algn="ctr"/>
                      <a:r>
                        <a:rPr lang="fr-CA" b="1"/>
                        <a:t>$2,950</a:t>
                      </a:r>
                      <a:endParaRPr lang="fr-CA" b="1" dirty="0"/>
                    </a:p>
                  </a:txBody>
                  <a:tcPr anchor="ctr">
                    <a:solidFill>
                      <a:srgbClr val="E9C5E1"/>
                    </a:solidFill>
                  </a:tcPr>
                </a:tc>
                <a:extLst>
                  <a:ext uri="{0D108BD9-81ED-4DB2-BD59-A6C34878D82A}">
                    <a16:rowId xmlns:a16="http://schemas.microsoft.com/office/drawing/2014/main" val="1143180235"/>
                  </a:ext>
                </a:extLst>
              </a:tr>
              <a:tr h="1303036">
                <a:tc>
                  <a:txBody>
                    <a:bodyPr/>
                    <a:lstStyle/>
                    <a:p>
                      <a:r>
                        <a:rPr lang="fr-CA" sz="1600"/>
                        <a:t>Sector IV</a:t>
                      </a:r>
                    </a:p>
                    <a:p>
                      <a:r>
                        <a:rPr lang="fr-CA" sz="1600"/>
                        <a:t>The communities covered are Wemindji, Eastmain, Waskaganish, Nemaska</a:t>
                      </a:r>
                    </a:p>
                    <a:p>
                      <a:r>
                        <a:rPr lang="fr-CA" sz="1600"/>
                        <a:t>(Nemiscau), Inukjuak, Puvirnituq, Kuujjuaq, Kuujjuarapik, Whapmagoostui</a:t>
                      </a:r>
                      <a:endParaRPr lang="fr-CA" sz="1600" dirty="0"/>
                    </a:p>
                  </a:txBody>
                  <a:tcPr>
                    <a:solidFill>
                      <a:srgbClr val="F3E1EF"/>
                    </a:solidFill>
                  </a:tcPr>
                </a:tc>
                <a:tc>
                  <a:txBody>
                    <a:bodyPr/>
                    <a:lstStyle/>
                    <a:p>
                      <a:pPr algn="ctr"/>
                      <a:r>
                        <a:rPr lang="fr-CA" b="1"/>
                        <a:t>$1,815</a:t>
                      </a:r>
                      <a:endParaRPr lang="fr-CA" b="1" dirty="0"/>
                    </a:p>
                  </a:txBody>
                  <a:tcPr anchor="ctr">
                    <a:solidFill>
                      <a:srgbClr val="F3E1EF"/>
                    </a:solidFill>
                  </a:tcPr>
                </a:tc>
                <a:tc>
                  <a:txBody>
                    <a:bodyPr/>
                    <a:lstStyle/>
                    <a:p>
                      <a:pPr algn="ctr"/>
                      <a:r>
                        <a:rPr lang="fr-CA" b="1"/>
                        <a:t>$2,420</a:t>
                      </a:r>
                      <a:endParaRPr lang="fr-CA" b="1" dirty="0"/>
                    </a:p>
                  </a:txBody>
                  <a:tcPr anchor="ctr">
                    <a:solidFill>
                      <a:srgbClr val="F3E1EF"/>
                    </a:solidFill>
                  </a:tcPr>
                </a:tc>
                <a:tc>
                  <a:txBody>
                    <a:bodyPr/>
                    <a:lstStyle/>
                    <a:p>
                      <a:pPr algn="ctr"/>
                      <a:r>
                        <a:rPr lang="fr-CA" b="1"/>
                        <a:t>$3,252</a:t>
                      </a:r>
                      <a:endParaRPr lang="fr-CA" b="1" dirty="0"/>
                    </a:p>
                  </a:txBody>
                  <a:tcPr anchor="ctr">
                    <a:solidFill>
                      <a:srgbClr val="F3E1EF"/>
                    </a:solidFill>
                  </a:tcPr>
                </a:tc>
                <a:extLst>
                  <a:ext uri="{0D108BD9-81ED-4DB2-BD59-A6C34878D82A}">
                    <a16:rowId xmlns:a16="http://schemas.microsoft.com/office/drawing/2014/main" val="593644593"/>
                  </a:ext>
                </a:extLst>
              </a:tr>
              <a:tr h="1150832">
                <a:tc>
                  <a:txBody>
                    <a:bodyPr/>
                    <a:lstStyle/>
                    <a:p>
                      <a:r>
                        <a:rPr lang="fr-CA" sz="1600"/>
                        <a:t>Sector V</a:t>
                      </a:r>
                    </a:p>
                    <a:p>
                      <a:r>
                        <a:rPr lang="fr-CA" sz="1600"/>
                        <a:t>The communities covered are Tasiujaq, Ivujivik, Kangiqsualujjuaq, Aupaluk, Quaqtaq, Akulivik, Kangiqsujuaq, Kangirsuk, Umiujaq, Salluit.</a:t>
                      </a:r>
                      <a:endParaRPr lang="fr-CA" sz="1600" dirty="0"/>
                    </a:p>
                  </a:txBody>
                  <a:tcPr>
                    <a:solidFill>
                      <a:srgbClr val="E9C5E1"/>
                    </a:solidFill>
                  </a:tcPr>
                </a:tc>
                <a:tc>
                  <a:txBody>
                    <a:bodyPr/>
                    <a:lstStyle/>
                    <a:p>
                      <a:pPr algn="ctr"/>
                      <a:r>
                        <a:rPr lang="fr-CA" b="1"/>
                        <a:t>$2,118</a:t>
                      </a:r>
                      <a:endParaRPr lang="fr-CA" b="1" dirty="0"/>
                    </a:p>
                  </a:txBody>
                  <a:tcPr anchor="ctr">
                    <a:solidFill>
                      <a:srgbClr val="E9C5E1"/>
                    </a:solidFill>
                  </a:tcPr>
                </a:tc>
                <a:tc>
                  <a:txBody>
                    <a:bodyPr/>
                    <a:lstStyle/>
                    <a:p>
                      <a:pPr algn="ctr"/>
                      <a:r>
                        <a:rPr lang="fr-CA" b="1"/>
                        <a:t>$2,723</a:t>
                      </a:r>
                      <a:endParaRPr lang="fr-CA" b="1" dirty="0"/>
                    </a:p>
                  </a:txBody>
                  <a:tcPr anchor="ctr">
                    <a:solidFill>
                      <a:srgbClr val="E9C5E1"/>
                    </a:solidFill>
                  </a:tcPr>
                </a:tc>
                <a:tc>
                  <a:txBody>
                    <a:bodyPr/>
                    <a:lstStyle/>
                    <a:p>
                      <a:pPr algn="ctr"/>
                      <a:r>
                        <a:rPr lang="fr-CA" b="1"/>
                        <a:t>$3,555</a:t>
                      </a:r>
                      <a:endParaRPr lang="fr-CA" b="1" dirty="0"/>
                    </a:p>
                  </a:txBody>
                  <a:tcPr anchor="ctr">
                    <a:solidFill>
                      <a:srgbClr val="E9C5E1"/>
                    </a:solidFill>
                  </a:tcPr>
                </a:tc>
                <a:extLst>
                  <a:ext uri="{0D108BD9-81ED-4DB2-BD59-A6C34878D82A}">
                    <a16:rowId xmlns:a16="http://schemas.microsoft.com/office/drawing/2014/main" val="1679339761"/>
                  </a:ext>
                </a:extLst>
              </a:tr>
            </a:tbl>
          </a:graphicData>
        </a:graphic>
      </p:graphicFrame>
    </p:spTree>
    <p:extLst>
      <p:ext uri="{BB962C8B-B14F-4D97-AF65-F5344CB8AC3E}">
        <p14:creationId xmlns:p14="http://schemas.microsoft.com/office/powerpoint/2010/main" val="3165678866"/>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Other regions with labour shortage issues</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977838" y="859778"/>
            <a:ext cx="10534715" cy="3993016"/>
          </a:xfrm>
          <a:prstGeom prst="rect">
            <a:avLst/>
          </a:prstGeom>
          <a:noFill/>
        </p:spPr>
        <p:txBody>
          <a:bodyPr wrap="square">
            <a:spAutoFit/>
          </a:bodyPr>
          <a:lstStyle/>
          <a:p>
            <a:pPr algn="just">
              <a:lnSpc>
                <a:spcPct val="107000"/>
              </a:lnSpc>
              <a:spcAft>
                <a:spcPts val="800"/>
              </a:spcAft>
            </a:pPr>
            <a:endParaRPr lang="fr-CA" b="1">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r>
              <a:rPr lang="fr-CA" b="1">
                <a:effectLst/>
                <a:latin typeface="Arial" panose="020B0604020202020204" pitchFamily="34" charset="0"/>
                <a:ea typeface="Times New Roman" panose="02020603050405020304" pitchFamily="18" charset="0"/>
                <a:cs typeface="Arial" panose="020B0604020202020204" pitchFamily="34" charset="0"/>
              </a:rPr>
              <a:t>Regional budget envelopes to fund initiatives to increase workforce size and availability</a:t>
            </a:r>
          </a:p>
          <a:p>
            <a:pPr marL="285750" indent="-285750" algn="just">
              <a:lnSpc>
                <a:spcPct val="107000"/>
              </a:lnSpc>
              <a:spcAft>
                <a:spcPts val="800"/>
              </a:spcAft>
              <a:buFont typeface="Arial" panose="020B0604020202020204" pitchFamily="34" charset="0"/>
              <a:buChar char="•"/>
            </a:pPr>
            <a:r>
              <a:rPr lang="fr-CA" b="1">
                <a:effectLst/>
                <a:latin typeface="Arial" panose="020B0604020202020204" pitchFamily="34" charset="0"/>
                <a:ea typeface="Times New Roman" panose="02020603050405020304" pitchFamily="18" charset="0"/>
                <a:cs typeface="Arial" panose="020B0604020202020204" pitchFamily="34" charset="0"/>
              </a:rPr>
              <a:t>$9 million </a:t>
            </a:r>
            <a:r>
              <a:rPr lang="fr-CA">
                <a:effectLst/>
                <a:latin typeface="Arial" panose="020B0604020202020204" pitchFamily="34" charset="0"/>
                <a:ea typeface="Times New Roman" panose="02020603050405020304" pitchFamily="18" charset="0"/>
                <a:cs typeface="Arial" panose="020B0604020202020204" pitchFamily="34" charset="0"/>
              </a:rPr>
              <a:t>for </a:t>
            </a:r>
            <a:r>
              <a:rPr lang="fr-CA" b="1">
                <a:effectLst/>
                <a:latin typeface="Arial" panose="020B0604020202020204" pitchFamily="34" charset="0"/>
                <a:ea typeface="Times New Roman" panose="02020603050405020304" pitchFamily="18" charset="0"/>
                <a:cs typeface="Arial" panose="020B0604020202020204" pitchFamily="34" charset="0"/>
              </a:rPr>
              <a:t>Outaouais</a:t>
            </a:r>
            <a:endParaRPr lang="fr-CA" b="1">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b="1">
                <a:effectLst/>
                <a:latin typeface="Arial" panose="020B0604020202020204" pitchFamily="34" charset="0"/>
                <a:ea typeface="Times New Roman" panose="02020603050405020304" pitchFamily="18" charset="0"/>
                <a:cs typeface="Arial" panose="020B0604020202020204" pitchFamily="34" charset="0"/>
              </a:rPr>
              <a:t>$2 million for Abitibi</a:t>
            </a:r>
            <a:endParaRPr lang="fr-CA" b="1">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b="1">
                <a:effectLst/>
                <a:latin typeface="Arial" panose="020B0604020202020204" pitchFamily="34" charset="0"/>
                <a:ea typeface="Calibri" panose="020F0502020204030204" pitchFamily="34" charset="0"/>
                <a:cs typeface="Arial" panose="020B0604020202020204" pitchFamily="34" charset="0"/>
              </a:rPr>
              <a:t>$2.245 million </a:t>
            </a:r>
            <a:r>
              <a:rPr lang="fr-CA">
                <a:effectLst/>
                <a:latin typeface="Arial" panose="020B0604020202020204" pitchFamily="34" charset="0"/>
                <a:ea typeface="Calibri" panose="020F0502020204030204" pitchFamily="34" charset="0"/>
                <a:cs typeface="Arial" panose="020B0604020202020204" pitchFamily="34" charset="0"/>
              </a:rPr>
              <a:t>for </a:t>
            </a:r>
            <a:r>
              <a:rPr lang="fr-CA" b="1">
                <a:effectLst/>
                <a:latin typeface="Arial" panose="020B0604020202020204" pitchFamily="34" charset="0"/>
                <a:ea typeface="Calibri" panose="020F0502020204030204" pitchFamily="34" charset="0"/>
                <a:cs typeface="Arial" panose="020B0604020202020204" pitchFamily="34" charset="0"/>
              </a:rPr>
              <a:t>Côte-Nord</a:t>
            </a:r>
            <a:endParaRPr lang="fr-CA">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fr-CA" b="1">
                <a:effectLst/>
                <a:latin typeface="Arial" panose="020B0604020202020204" pitchFamily="34" charset="0"/>
                <a:ea typeface="Calibri" panose="020F0502020204030204" pitchFamily="34" charset="0"/>
                <a:cs typeface="Arial" panose="020B0604020202020204" pitchFamily="34" charset="0"/>
              </a:rPr>
              <a:t>$0.205 million </a:t>
            </a:r>
            <a:r>
              <a:rPr lang="fr-CA">
                <a:effectLst/>
                <a:latin typeface="Arial" panose="020B0604020202020204" pitchFamily="34" charset="0"/>
                <a:ea typeface="Calibri" panose="020F0502020204030204" pitchFamily="34" charset="0"/>
                <a:cs typeface="Arial" panose="020B0604020202020204" pitchFamily="34" charset="0"/>
              </a:rPr>
              <a:t>for </a:t>
            </a:r>
            <a:r>
              <a:rPr lang="fr-CA" b="1">
                <a:effectLst/>
                <a:latin typeface="Arial" panose="020B0604020202020204" pitchFamily="34" charset="0"/>
                <a:ea typeface="Calibri" panose="020F0502020204030204" pitchFamily="34" charset="0"/>
                <a:cs typeface="Arial" panose="020B0604020202020204" pitchFamily="34" charset="0"/>
              </a:rPr>
              <a:t>Nord-du-Québec</a:t>
            </a:r>
          </a:p>
          <a:p>
            <a:pPr marL="285750" indent="-285750" algn="just">
              <a:lnSpc>
                <a:spcPct val="107000"/>
              </a:lnSpc>
              <a:spcAft>
                <a:spcPts val="800"/>
              </a:spcAft>
              <a:buFont typeface="Arial" panose="020B0604020202020204" pitchFamily="34" charset="0"/>
              <a:buChar char="•"/>
            </a:pPr>
            <a:r>
              <a:rPr lang="fr-CA" b="1">
                <a:effectLst/>
                <a:latin typeface="Arial" panose="020B0604020202020204" pitchFamily="34" charset="0"/>
                <a:ea typeface="Calibri" panose="020F0502020204030204" pitchFamily="34" charset="0"/>
                <a:cs typeface="Arial" panose="020B0604020202020204" pitchFamily="34" charset="0"/>
              </a:rPr>
              <a:t>$2.55 million </a:t>
            </a:r>
            <a:r>
              <a:rPr lang="fr-CA">
                <a:effectLst/>
                <a:latin typeface="Arial" panose="020B0604020202020204" pitchFamily="34" charset="0"/>
                <a:ea typeface="Calibri" panose="020F0502020204030204" pitchFamily="34" charset="0"/>
                <a:cs typeface="Arial" panose="020B0604020202020204" pitchFamily="34" charset="0"/>
              </a:rPr>
              <a:t>for </a:t>
            </a:r>
            <a:r>
              <a:rPr lang="fr-CA" b="1">
                <a:effectLst/>
                <a:latin typeface="Arial" panose="020B0604020202020204" pitchFamily="34" charset="0"/>
                <a:ea typeface="Calibri" panose="020F0502020204030204" pitchFamily="34" charset="0"/>
                <a:cs typeface="Arial" panose="020B0604020202020204" pitchFamily="34" charset="0"/>
              </a:rPr>
              <a:t>Gaspésie/Iles-de-la-Madeleine</a:t>
            </a:r>
            <a:endParaRPr lang="fr-CA">
              <a:effectLst/>
              <a:latin typeface="Arial" panose="020B0604020202020204" pitchFamily="34" charset="0"/>
              <a:ea typeface="Calibri" panose="020F0502020204030204" pitchFamily="34" charset="0"/>
              <a:cs typeface="Arial" panose="020B0604020202020204" pitchFamily="34" charset="0"/>
            </a:endParaRPr>
          </a:p>
          <a:p>
            <a:endParaRPr lang="fr-CA">
              <a:effectLst/>
              <a:latin typeface="Arial" panose="020B0604020202020204" pitchFamily="34" charset="0"/>
              <a:ea typeface="Times New Roman" panose="02020603050405020304" pitchFamily="18" charset="0"/>
              <a:cs typeface="Arial" panose="020B0604020202020204" pitchFamily="34" charset="0"/>
            </a:endParaRPr>
          </a:p>
          <a:p>
            <a:r>
              <a:rPr lang="fr-CA">
                <a:effectLst/>
                <a:latin typeface="Arial" panose="020B0604020202020204" pitchFamily="34" charset="0"/>
                <a:ea typeface="Times New Roman" panose="02020603050405020304" pitchFamily="18" charset="0"/>
                <a:cs typeface="Arial" panose="020B0604020202020204" pitchFamily="34" charset="0"/>
              </a:rPr>
              <a:t>Throughout the duration of the collective agreement, with the understanding that amounts will be distributed evenly across the years of application of the collective agreement</a:t>
            </a:r>
            <a:r>
              <a:rPr lang="fr-CA">
                <a:latin typeface="Arial" panose="020B0604020202020204" pitchFamily="34" charset="0"/>
                <a:ea typeface="Times New Roman" panose="02020603050405020304" pitchFamily="18" charset="0"/>
                <a:cs typeface="Arial" panose="020B0604020202020204" pitchFamily="34" charset="0"/>
              </a:rPr>
              <a:t>.</a:t>
            </a:r>
          </a:p>
          <a:p>
            <a:endParaRPr lang="fr-CA"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0E0661B6-7193-FFE0-6771-A2F50C798415}"/>
              </a:ext>
            </a:extLst>
          </p:cNvPr>
          <p:cNvSpPr>
            <a:spLocks noGrp="1"/>
          </p:cNvSpPr>
          <p:nvPr>
            <p:ph type="sldNum" sz="quarter" idx="12"/>
          </p:nvPr>
        </p:nvSpPr>
        <p:spPr/>
        <p:txBody>
          <a:bodyPr/>
          <a:lstStyle/>
          <a:p>
            <a:fld id="{18D25734-BAAB-45B8-8828-031302FAFDE5}" type="slidenum">
              <a:rPr lang="fr-CA" smtClean="0"/>
              <a:t>94</a:t>
            </a:fld>
            <a:endParaRPr lang="fr-CA" dirty="0"/>
          </a:p>
        </p:txBody>
      </p:sp>
    </p:spTree>
    <p:extLst>
      <p:ext uri="{BB962C8B-B14F-4D97-AF65-F5344CB8AC3E}">
        <p14:creationId xmlns:p14="http://schemas.microsoft.com/office/powerpoint/2010/main" val="1402349563"/>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Other regions with labour shortage issues</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661715" cy="2862322"/>
          </a:xfrm>
          <a:prstGeom prst="rect">
            <a:avLst/>
          </a:prstGeom>
          <a:noFill/>
        </p:spPr>
        <p:txBody>
          <a:bodyPr wrap="square">
            <a:spAutoFit/>
          </a:bodyPr>
          <a:lstStyle/>
          <a:p>
            <a:pPr algn="just"/>
            <a:r>
              <a:rPr lang="fr-CA" i="1">
                <a:effectLst/>
                <a:latin typeface="Arial" panose="020B0604020202020204" pitchFamily="34" charset="0"/>
                <a:ea typeface="Times New Roman" panose="02020603050405020304" pitchFamily="18" charset="0"/>
                <a:cs typeface="Times New Roman" panose="02020603050405020304" pitchFamily="18" charset="0"/>
              </a:rPr>
              <a:t>(cont.)</a:t>
            </a:r>
          </a:p>
          <a:p>
            <a:pPr algn="just"/>
            <a:endParaRPr lang="fr-CA">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a:effectLst/>
                <a:latin typeface="Arial" panose="020B0604020202020204" pitchFamily="34" charset="0"/>
                <a:ea typeface="Times New Roman" panose="02020603050405020304" pitchFamily="18" charset="0"/>
                <a:cs typeface="Arial" panose="020B0604020202020204" pitchFamily="34" charset="0"/>
              </a:rPr>
              <a:t>All budgets are allocated to fund initiatives designed to increase the size and availability of the workforce in these regions.</a:t>
            </a:r>
          </a:p>
          <a:p>
            <a:pPr algn="just"/>
            <a:r>
              <a:rPr lang="fr-CA">
                <a:effectLst/>
                <a:latin typeface="Arial" panose="020B0604020202020204" pitchFamily="34" charset="0"/>
                <a:ea typeface="Times New Roman" panose="02020603050405020304" pitchFamily="18" charset="0"/>
                <a:cs typeface="Arial" panose="020B0604020202020204" pitchFamily="34" charset="0"/>
              </a:rPr>
              <a:t> </a:t>
            </a:r>
          </a:p>
          <a:p>
            <a:pPr algn="just"/>
            <a:r>
              <a:rPr lang="fr-CA">
                <a:effectLst/>
                <a:latin typeface="Arial" panose="020B0604020202020204" pitchFamily="34" charset="0"/>
                <a:ea typeface="Times New Roman" panose="02020603050405020304" pitchFamily="18" charset="0"/>
                <a:cs typeface="Arial" panose="020B0604020202020204" pitchFamily="34" charset="0"/>
              </a:rPr>
              <a:t>Beginning April 1, 2023, budgets will be spread over a 5-year term.</a:t>
            </a:r>
          </a:p>
          <a:p>
            <a:pPr algn="just"/>
            <a:r>
              <a:rPr lang="fr-CA">
                <a:effectLst/>
                <a:latin typeface="Arial" panose="020B0604020202020204" pitchFamily="34" charset="0"/>
                <a:ea typeface="Times New Roman" panose="02020603050405020304" pitchFamily="18" charset="0"/>
                <a:cs typeface="Arial" panose="020B0604020202020204" pitchFamily="34" charset="0"/>
              </a:rPr>
              <a:t> </a:t>
            </a:r>
          </a:p>
          <a:p>
            <a:pPr algn="just"/>
            <a:r>
              <a:rPr lang="fr-CA">
                <a:effectLst/>
                <a:latin typeface="Arial" panose="020B0604020202020204" pitchFamily="34" charset="0"/>
                <a:ea typeface="Times New Roman" panose="02020603050405020304" pitchFamily="18" charset="0"/>
                <a:cs typeface="Arial" panose="020B0604020202020204" pitchFamily="34" charset="0"/>
              </a:rPr>
              <a:t>If the entire budget allocated for a fiscal year is not committed, uncommitted amounts are rolled over to following fiscal year. </a:t>
            </a:r>
            <a:r>
              <a:rPr lang="fr-CA">
                <a:latin typeface="Arial" panose="020B0604020202020204" pitchFamily="34" charset="0"/>
                <a:ea typeface="Times New Roman" panose="02020603050405020304" pitchFamily="18" charset="0"/>
                <a:cs typeface="Arial" panose="020B0604020202020204" pitchFamily="34" charset="0"/>
              </a:rPr>
              <a:t>No money may be rolled over past March 30, 2028.</a:t>
            </a:r>
          </a:p>
          <a:p>
            <a:endParaRPr lang="fr-CA"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E0661B6-7193-FFE0-6771-A2F50C798415}"/>
              </a:ext>
            </a:extLst>
          </p:cNvPr>
          <p:cNvSpPr>
            <a:spLocks noGrp="1"/>
          </p:cNvSpPr>
          <p:nvPr>
            <p:ph type="sldNum" sz="quarter" idx="12"/>
          </p:nvPr>
        </p:nvSpPr>
        <p:spPr/>
        <p:txBody>
          <a:bodyPr/>
          <a:lstStyle/>
          <a:p>
            <a:fld id="{18D25734-BAAB-45B8-8828-031302FAFDE5}" type="slidenum">
              <a:rPr lang="fr-CA" smtClean="0"/>
              <a:t>95</a:t>
            </a:fld>
            <a:endParaRPr lang="fr-CA" dirty="0"/>
          </a:p>
        </p:txBody>
      </p:sp>
    </p:spTree>
    <p:extLst>
      <p:ext uri="{BB962C8B-B14F-4D97-AF65-F5344CB8AC3E}">
        <p14:creationId xmlns:p14="http://schemas.microsoft.com/office/powerpoint/2010/main" val="1655019715"/>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a:t>Other regions with labour shortage issues</a:t>
            </a:r>
            <a:endParaRPr lang="fr-CA" sz="32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276285" y="1212209"/>
            <a:ext cx="10682035" cy="4369273"/>
          </a:xfrm>
          <a:prstGeom prst="rect">
            <a:avLst/>
          </a:prstGeom>
          <a:noFill/>
        </p:spPr>
        <p:txBody>
          <a:bodyPr wrap="square">
            <a:spAutoFit/>
          </a:bodyPr>
          <a:lstStyle/>
          <a:p>
            <a:pPr lvl="0" algn="just">
              <a:lnSpc>
                <a:spcPct val="107000"/>
              </a:lnSpc>
              <a:spcAft>
                <a:spcPts val="800"/>
              </a:spcAft>
              <a:tabLst>
                <a:tab pos="457200" algn="l"/>
                <a:tab pos="540385" algn="l"/>
              </a:tabLst>
            </a:pPr>
            <a:r>
              <a:rPr lang="fr-CA" sz="1800" i="1">
                <a:effectLst/>
                <a:latin typeface="Arial" panose="020B0604020202020204" pitchFamily="34" charset="0"/>
                <a:ea typeface="Calibri" panose="020F0502020204030204" pitchFamily="34" charset="0"/>
                <a:cs typeface="Arial" panose="020B0604020202020204" pitchFamily="34" charset="0"/>
              </a:rPr>
              <a:t>(cont.)</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These dedicated budgets must fund initiatives agreed upon locally and approved by the national parties for regions facing exceptional workforce issues. </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 </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Initiatives may include lump-sum payments for settling in, special premiums for border issues, enhanced premiums, attraction / retention premiums, or other initiatives designed to reduce the use of independent labour. Such measures cannot be considered as salary: they are not contributory or eligible for the pension plan.</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 </a:t>
            </a:r>
          </a:p>
          <a:p>
            <a:pPr indent="-539750" algn="just"/>
            <a:r>
              <a:rPr lang="fr-CA">
                <a:latin typeface="Arial" panose="020B0604020202020204" pitchFamily="34" charset="0"/>
                <a:ea typeface="Times New Roman" panose="02020603050405020304" pitchFamily="18" charset="0"/>
                <a:cs typeface="Arial" panose="020B0604020202020204" pitchFamily="34" charset="0"/>
              </a:rPr>
              <a:t>Throughout the term of the collective agreement, measures </a:t>
            </a:r>
            <a:r>
              <a:rPr lang="fr-CA" sz="1800">
                <a:effectLst/>
                <a:latin typeface="Arial" panose="020B0604020202020204" pitchFamily="34" charset="0"/>
                <a:ea typeface="Times New Roman" panose="02020603050405020304" pitchFamily="18" charset="0"/>
                <a:cs typeface="Arial" panose="020B0604020202020204" pitchFamily="34" charset="0"/>
              </a:rPr>
              <a:t>may be modified by local parties, subject to the agreement of the national parties, to target initiatives better suited to their regional issues.</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 </a:t>
            </a:r>
          </a:p>
          <a:p>
            <a:pPr indent="-539750" algn="just"/>
            <a:r>
              <a:rPr lang="fr-CA" sz="1800">
                <a:effectLst/>
                <a:latin typeface="Arial" panose="020B0604020202020204" pitchFamily="34" charset="0"/>
                <a:ea typeface="Times New Roman" panose="02020603050405020304" pitchFamily="18" charset="0"/>
                <a:cs typeface="Arial" panose="020B0604020202020204" pitchFamily="34" charset="0"/>
              </a:rPr>
              <a:t>An assessment will be made with the national parties in the 90 days before the expiry of the collective agreement.</a:t>
            </a:r>
          </a:p>
          <a:p>
            <a:endParaRPr lang="fr-CA" sz="1800" dirty="0">
              <a:effectLst/>
              <a:latin typeface="Arial" panose="020B060402020202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746147BA-4B91-A819-2B32-7FA55A010235}"/>
              </a:ext>
            </a:extLst>
          </p:cNvPr>
          <p:cNvSpPr>
            <a:spLocks noGrp="1"/>
          </p:cNvSpPr>
          <p:nvPr>
            <p:ph type="sldNum" sz="quarter" idx="12"/>
          </p:nvPr>
        </p:nvSpPr>
        <p:spPr/>
        <p:txBody>
          <a:bodyPr/>
          <a:lstStyle/>
          <a:p>
            <a:fld id="{18D25734-BAAB-45B8-8828-031302FAFDE5}" type="slidenum">
              <a:rPr lang="fr-CA" smtClean="0"/>
              <a:t>96</a:t>
            </a:fld>
            <a:endParaRPr lang="fr-CA" dirty="0"/>
          </a:p>
        </p:txBody>
      </p:sp>
    </p:spTree>
    <p:extLst>
      <p:ext uri="{BB962C8B-B14F-4D97-AF65-F5344CB8AC3E}">
        <p14:creationId xmlns:p14="http://schemas.microsoft.com/office/powerpoint/2010/main" val="1944150413"/>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Nursing candidates</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770981" y="1111180"/>
            <a:ext cx="10989219" cy="2310384"/>
          </a:xfrm>
          <a:prstGeom prst="rect">
            <a:avLst/>
          </a:prstGeom>
          <a:noFill/>
        </p:spPr>
        <p:txBody>
          <a:bodyPr wrap="square">
            <a:spAutoFit/>
          </a:bodyPr>
          <a:lstStyle/>
          <a:p>
            <a:pPr lvl="0" algn="just">
              <a:lnSpc>
                <a:spcPct val="105000"/>
              </a:lnSpc>
              <a:spcAft>
                <a:spcPts val="800"/>
              </a:spcAft>
            </a:pPr>
            <a:r>
              <a:rPr lang="fr-CA" sz="1800" b="1" noProof="1">
                <a:effectLst/>
                <a:latin typeface="Arial" panose="020B0604020202020204" pitchFamily="34" charset="0"/>
                <a:ea typeface="Times New Roman" panose="02020603050405020304" pitchFamily="18" charset="0"/>
                <a:cs typeface="Arial" panose="020B0604020202020204" pitchFamily="34" charset="0"/>
              </a:rPr>
              <a:t>CEPI and CEPIA</a:t>
            </a:r>
          </a:p>
          <a:p>
            <a:pPr lvl="0" algn="just">
              <a:lnSpc>
                <a:spcPct val="105000"/>
              </a:lnSpc>
              <a:spcAft>
                <a:spcPts val="800"/>
              </a:spcAft>
            </a:pPr>
            <a:endParaRPr lang="fr-CA" sz="1800" noProof="1">
              <a:effectLst/>
              <a:latin typeface="Arial" panose="020B0604020202020204" pitchFamily="34" charset="0"/>
              <a:ea typeface="Calibri" panose="020F0502020204030204" pitchFamily="34" charset="0"/>
              <a:cs typeface="Arial" panose="020B0604020202020204" pitchFamily="34" charset="0"/>
            </a:endParaRPr>
          </a:p>
          <a:p>
            <a:pPr lvl="0" algn="just">
              <a:lnSpc>
                <a:spcPct val="105000"/>
              </a:lnSpc>
              <a:spcAft>
                <a:spcPts val="800"/>
              </a:spcAft>
            </a:pPr>
            <a:r>
              <a:rPr lang="fr-CA" sz="1800" noProof="1">
                <a:effectLst/>
                <a:latin typeface="Arial" panose="020B0604020202020204" pitchFamily="34" charset="0"/>
                <a:ea typeface="Calibri" panose="020F0502020204030204" pitchFamily="34" charset="0"/>
                <a:cs typeface="Arial" panose="020B0604020202020204" pitchFamily="34" charset="0"/>
              </a:rPr>
              <a:t>Employees in any personnel class will receive the most advantageous salary if they obtain the job title of candidate to the nursing profession (CEPI) or candidate to the nursing assistant profession (CEPIA)</a:t>
            </a:r>
            <a:endParaRPr lang="fr-CA" sz="1800" noProof="1">
              <a:effectLst/>
              <a:latin typeface="Arial" panose="020B0604020202020204" pitchFamily="34" charset="0"/>
              <a:ea typeface="Times New Roman" panose="02020603050405020304" pitchFamily="18" charset="0"/>
              <a:cs typeface="Arial" panose="020B0604020202020204" pitchFamily="34" charset="0"/>
            </a:endParaRPr>
          </a:p>
          <a:p>
            <a:pPr marR="66675" algn="just" fontAlgn="base"/>
            <a:r>
              <a:rPr lang="fr-CA" sz="1800" noProof="1">
                <a:effectLst/>
                <a:latin typeface="Arial" panose="020B0604020202020204" pitchFamily="34" charset="0"/>
                <a:ea typeface="Times New Roman" panose="02020603050405020304" pitchFamily="18" charset="0"/>
                <a:cs typeface="Arial" panose="020B0604020202020204" pitchFamily="34" charset="0"/>
              </a:rPr>
              <a:t> </a:t>
            </a:r>
          </a:p>
          <a:p>
            <a:endParaRPr lang="fr-CA" sz="3200" noProof="1"/>
          </a:p>
        </p:txBody>
      </p:sp>
      <p:sp>
        <p:nvSpPr>
          <p:cNvPr id="4" name="Espace réservé du numéro de diapositive 3">
            <a:extLst>
              <a:ext uri="{FF2B5EF4-FFF2-40B4-BE49-F238E27FC236}">
                <a16:creationId xmlns:a16="http://schemas.microsoft.com/office/drawing/2014/main" id="{6DE17A5E-9719-C256-DB31-7DE1AA18BE04}"/>
              </a:ext>
            </a:extLst>
          </p:cNvPr>
          <p:cNvSpPr>
            <a:spLocks noGrp="1"/>
          </p:cNvSpPr>
          <p:nvPr>
            <p:ph type="sldNum" sz="quarter" idx="12"/>
            <p:custDataLst>
              <p:tags r:id="rId5"/>
            </p:custDataLst>
          </p:nvPr>
        </p:nvSpPr>
        <p:spPr/>
        <p:txBody>
          <a:bodyPr/>
          <a:lstStyle/>
          <a:p>
            <a:fld id="{18D25734-BAAB-45B8-8828-031302FAFDE5}" type="slidenum">
              <a:rPr lang="fr-CA" smtClean="0"/>
              <a:t>97</a:t>
            </a:fld>
            <a:endParaRPr lang="fr-CA" dirty="0"/>
          </a:p>
        </p:txBody>
      </p:sp>
    </p:spTree>
    <p:extLst>
      <p:ext uri="{BB962C8B-B14F-4D97-AF65-F5344CB8AC3E}">
        <p14:creationId xmlns:p14="http://schemas.microsoft.com/office/powerpoint/2010/main" val="3482416507"/>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7"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1001965" y="1895327"/>
            <a:ext cx="10717908" cy="2974660"/>
          </a:xfrm>
          <a:prstGeom prst="rect">
            <a:avLst/>
          </a:prstGeom>
          <a:noFill/>
        </p:spPr>
        <p:txBody>
          <a:bodyPr wrap="square">
            <a:spAutoFit/>
          </a:bodyPr>
          <a:lstStyle/>
          <a:p>
            <a:pPr lvl="0" algn="ctr">
              <a:lnSpc>
                <a:spcPct val="107000"/>
              </a:lnSpc>
              <a:spcAft>
                <a:spcPts val="800"/>
              </a:spcAft>
            </a:pPr>
            <a:r>
              <a:rPr lang="fr-CA" sz="6600" b="1">
                <a:latin typeface="Arial" panose="020B0604020202020204" pitchFamily="34" charset="0"/>
                <a:ea typeface="Times New Roman" panose="02020603050405020304" pitchFamily="18" charset="0"/>
                <a:cs typeface="Times New Roman" panose="02020603050405020304" pitchFamily="18" charset="0"/>
              </a:rPr>
              <a:t>SPECIFIC MEASURES</a:t>
            </a:r>
          </a:p>
          <a:p>
            <a:pPr lvl="0" algn="ctr">
              <a:lnSpc>
                <a:spcPct val="107000"/>
              </a:lnSpc>
              <a:spcAft>
                <a:spcPts val="800"/>
              </a:spcAft>
            </a:pPr>
            <a:r>
              <a:rPr lang="fr-CA" sz="6600" b="1">
                <a:effectLst/>
                <a:latin typeface="Arial" panose="020B0604020202020204" pitchFamily="34" charset="0"/>
                <a:ea typeface="Times New Roman" panose="02020603050405020304" pitchFamily="18" charset="0"/>
                <a:cs typeface="Times New Roman" panose="02020603050405020304" pitchFamily="18" charset="0"/>
              </a:rPr>
              <a:t>CLASS 1</a:t>
            </a:r>
          </a:p>
          <a:p>
            <a:pPr algn="just">
              <a:lnSpc>
                <a:spcPct val="107000"/>
              </a:lnSpc>
              <a:spcAft>
                <a:spcPts val="0"/>
              </a:spcAft>
            </a:pPr>
            <a:endParaRPr lang="fr-CA" sz="3200" dirty="0"/>
          </a:p>
        </p:txBody>
      </p:sp>
      <p:sp>
        <p:nvSpPr>
          <p:cNvPr id="4" name="Espace réservé du numéro de diapositive 3">
            <a:extLst>
              <a:ext uri="{FF2B5EF4-FFF2-40B4-BE49-F238E27FC236}">
                <a16:creationId xmlns:a16="http://schemas.microsoft.com/office/drawing/2014/main" id="{C0BF9841-ADFB-F65F-B789-2E13E3A9E73B}"/>
              </a:ext>
            </a:extLst>
          </p:cNvPr>
          <p:cNvSpPr>
            <a:spLocks noGrp="1"/>
          </p:cNvSpPr>
          <p:nvPr>
            <p:ph type="sldNum" sz="quarter" idx="12"/>
          </p:nvPr>
        </p:nvSpPr>
        <p:spPr/>
        <p:txBody>
          <a:bodyPr/>
          <a:lstStyle/>
          <a:p>
            <a:fld id="{18D25734-BAAB-45B8-8828-031302FAFDE5}" type="slidenum">
              <a:rPr lang="fr-CA" smtClean="0"/>
              <a:t>98</a:t>
            </a:fld>
            <a:endParaRPr lang="fr-CA" dirty="0"/>
          </a:p>
        </p:txBody>
      </p:sp>
    </p:spTree>
    <p:extLst>
      <p:ext uri="{BB962C8B-B14F-4D97-AF65-F5344CB8AC3E}">
        <p14:creationId xmlns:p14="http://schemas.microsoft.com/office/powerpoint/2010/main" val="3404994702"/>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carte de visite&#10;&#10;Description générée automatiquement">
            <a:extLst>
              <a:ext uri="{FF2B5EF4-FFF2-40B4-BE49-F238E27FC236}">
                <a16:creationId xmlns:a16="http://schemas.microsoft.com/office/drawing/2014/main" id="{AD88647C-7870-4F5A-B660-FB5B1EF0C40C}"/>
              </a:ext>
            </a:extLst>
          </p:cNvPr>
          <p:cNvPicPr>
            <a:picLocks noChangeAspect="1"/>
          </p:cNvPicPr>
          <p:nvPr>
            <p:custDataLst>
              <p:tags r:id="rId1"/>
            </p:custDataLst>
          </p:nvPr>
        </p:nvPicPr>
        <p:blipFill>
          <a:blip r:embed="rId6" cstate="print">
            <a:alphaModFix/>
            <a:extLst>
              <a:ext uri="{28A0092B-C50C-407E-A947-70E740481C1C}">
                <a14:useLocalDpi xmlns:a14="http://schemas.microsoft.com/office/drawing/2010/main" val="0"/>
              </a:ext>
            </a:extLst>
          </a:blip>
          <a:stretch>
            <a:fillRect/>
          </a:stretch>
        </p:blipFill>
        <p:spPr>
          <a:xfrm>
            <a:off x="-504203" y="4273515"/>
            <a:ext cx="4383993" cy="2465996"/>
          </a:xfrm>
          <a:prstGeom prst="rect">
            <a:avLst/>
          </a:prstGeom>
        </p:spPr>
      </p:pic>
      <p:sp>
        <p:nvSpPr>
          <p:cNvPr id="2" name="Rectangle : coins arrondis 1">
            <a:extLst>
              <a:ext uri="{FF2B5EF4-FFF2-40B4-BE49-F238E27FC236}">
                <a16:creationId xmlns:a16="http://schemas.microsoft.com/office/drawing/2014/main" id="{19BDF9A7-4448-487B-8147-618FE712CC4E}"/>
              </a:ext>
            </a:extLst>
          </p:cNvPr>
          <p:cNvSpPr/>
          <p:nvPr>
            <p:custDataLst>
              <p:tags r:id="rId2"/>
            </p:custDataLst>
          </p:nvPr>
        </p:nvSpPr>
        <p:spPr>
          <a:xfrm>
            <a:off x="0" y="-1"/>
            <a:ext cx="12417039" cy="738231"/>
          </a:xfrm>
          <a:prstGeom prst="roundRect">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a:t>Neonatal transport</a:t>
            </a:r>
            <a:endParaRPr lang="fr-CA" sz="3600" dirty="0"/>
          </a:p>
        </p:txBody>
      </p:sp>
      <p:sp>
        <p:nvSpPr>
          <p:cNvPr id="3" name="Ellipse 2">
            <a:extLst>
              <a:ext uri="{FF2B5EF4-FFF2-40B4-BE49-F238E27FC236}">
                <a16:creationId xmlns:a16="http://schemas.microsoft.com/office/drawing/2014/main" id="{C49E731F-8921-4D68-BF3B-85DD7541272B}"/>
              </a:ext>
            </a:extLst>
          </p:cNvPr>
          <p:cNvSpPr/>
          <p:nvPr>
            <p:custDataLst>
              <p:tags r:id="rId3"/>
            </p:custDataLst>
          </p:nvPr>
        </p:nvSpPr>
        <p:spPr>
          <a:xfrm>
            <a:off x="-989901" y="-1212210"/>
            <a:ext cx="2575420" cy="2424419"/>
          </a:xfrm>
          <a:prstGeom prst="ellipse">
            <a:avLst/>
          </a:prstGeom>
          <a:solidFill>
            <a:srgbClr val="C24C7B"/>
          </a:solidFill>
          <a:ln>
            <a:solidFill>
              <a:srgbClr val="C24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ZoneTexte 5">
            <a:extLst>
              <a:ext uri="{FF2B5EF4-FFF2-40B4-BE49-F238E27FC236}">
                <a16:creationId xmlns:a16="http://schemas.microsoft.com/office/drawing/2014/main" id="{AD8C30B9-F6BB-E4CC-C112-2CBCAAE7AF88}"/>
              </a:ext>
            </a:extLst>
          </p:cNvPr>
          <p:cNvSpPr txBox="1"/>
          <p:nvPr>
            <p:custDataLst>
              <p:tags r:id="rId4"/>
            </p:custDataLst>
          </p:nvPr>
        </p:nvSpPr>
        <p:spPr>
          <a:xfrm>
            <a:off x="871369" y="979468"/>
            <a:ext cx="11041231" cy="4272452"/>
          </a:xfrm>
          <a:prstGeom prst="rect">
            <a:avLst/>
          </a:prstGeom>
          <a:noFill/>
        </p:spPr>
        <p:txBody>
          <a:bodyPr wrap="square">
            <a:spAutoFit/>
          </a:bodyPr>
          <a:lstStyle/>
          <a:p>
            <a:pPr algn="just"/>
            <a:r>
              <a:rPr lang="fr-CA" sz="1600" b="1">
                <a:effectLst/>
                <a:latin typeface="Arial" panose="020B0604020202020204" pitchFamily="34" charset="0"/>
                <a:ea typeface="Times New Roman" panose="02020603050405020304" pitchFamily="18" charset="0"/>
                <a:cs typeface="Arial" panose="020B0604020202020204" pitchFamily="34" charset="0"/>
              </a:rPr>
              <a:t>Creation of a</a:t>
            </a:r>
            <a:r>
              <a:rPr lang="fr-CA" sz="1600" b="1">
                <a:latin typeface="Arial" panose="020B0604020202020204" pitchFamily="34" charset="0"/>
                <a:ea typeface="Times New Roman" panose="02020603050405020304" pitchFamily="18" charset="0"/>
                <a:cs typeface="Arial" panose="020B0604020202020204" pitchFamily="34" charset="0"/>
              </a:rPr>
              <a:t> national working </a:t>
            </a:r>
            <a:r>
              <a:rPr lang="fr-CA" sz="1600" b="1">
                <a:effectLst/>
                <a:latin typeface="Arial" panose="020B0604020202020204" pitchFamily="34" charset="0"/>
                <a:ea typeface="Times New Roman" panose="02020603050405020304" pitchFamily="18" charset="0"/>
                <a:cs typeface="Arial" panose="020B0604020202020204" pitchFamily="34" charset="0"/>
              </a:rPr>
              <a:t>committee </a:t>
            </a:r>
            <a:r>
              <a:rPr lang="fr-CA" sz="1600" b="1">
                <a:latin typeface="Arial" panose="020B0604020202020204" pitchFamily="34" charset="0"/>
                <a:ea typeface="Times New Roman" panose="02020603050405020304" pitchFamily="18" charset="0"/>
                <a:cs typeface="Arial" panose="020B0604020202020204" pitchFamily="34" charset="0"/>
              </a:rPr>
              <a:t>on neonatal transport at the Centre hospitalier universitaire Sainte-Justine</a:t>
            </a:r>
            <a:r>
              <a:rPr lang="fr-CA" sz="1600" b="1">
                <a:effectLst/>
                <a:latin typeface="Arial" panose="020B0604020202020204" pitchFamily="34" charset="0"/>
                <a:ea typeface="Times New Roman" panose="02020603050405020304" pitchFamily="18" charset="0"/>
                <a:cs typeface="Arial" panose="020B0604020202020204" pitchFamily="34" charset="0"/>
              </a:rPr>
              <a:t> (CHUSJ) </a:t>
            </a:r>
          </a:p>
          <a:p>
            <a:pPr algn="just"/>
            <a:endParaRPr lang="fr-CA" sz="1600" b="1">
              <a:latin typeface="Arial" panose="020B0604020202020204" pitchFamily="34" charset="0"/>
              <a:ea typeface="Times New Roman" panose="02020603050405020304" pitchFamily="18" charset="0"/>
              <a:cs typeface="Arial" panose="020B0604020202020204" pitchFamily="34" charset="0"/>
            </a:endParaRPr>
          </a:p>
          <a:p>
            <a:pPr algn="just"/>
            <a:r>
              <a:rPr lang="fr-CA" sz="1600">
                <a:effectLst/>
                <a:latin typeface="Arial" panose="020B0604020202020204" pitchFamily="34" charset="0"/>
                <a:ea typeface="Times New Roman" panose="02020603050405020304" pitchFamily="18" charset="0"/>
                <a:cs typeface="Arial" panose="020B0604020202020204" pitchFamily="34" charset="0"/>
              </a:rPr>
              <a:t>Mandates</a:t>
            </a:r>
          </a:p>
          <a:p>
            <a:pPr algn="just"/>
            <a:r>
              <a:rPr lang="fr-CA" sz="1600" b="1">
                <a:effectLst/>
                <a:latin typeface="Arial" panose="020B0604020202020204" pitchFamily="34" charset="0"/>
                <a:ea typeface="Times New Roman" panose="02020603050405020304" pitchFamily="18" charset="0"/>
                <a:cs typeface="Arial" panose="020B0604020202020204" pitchFamily="34" charset="0"/>
              </a:rPr>
              <a:t> </a:t>
            </a:r>
            <a:r>
              <a:rPr lang="fr-CA" sz="1600">
                <a:effectLst/>
                <a:latin typeface="Arial" panose="020B0604020202020204" pitchFamily="34" charset="0"/>
                <a:ea typeface="ArialMT"/>
                <a:cs typeface="Arial" panose="020B0604020202020204" pitchFamily="34" charset="0"/>
              </a:rPr>
              <a:t> </a:t>
            </a:r>
          </a:p>
          <a:p>
            <a:pPr marL="800100" lvl="1" indent="-342900" algn="just">
              <a:lnSpc>
                <a:spcPct val="107000"/>
              </a:lnSpc>
              <a:buFont typeface="Symbol" panose="05050102010706020507" pitchFamily="18" charset="2"/>
              <a:buChar char=""/>
            </a:pPr>
            <a:r>
              <a:rPr lang="fr-CA" sz="1600">
                <a:effectLst/>
                <a:latin typeface="Arial" panose="020B0604020202020204" pitchFamily="34" charset="0"/>
                <a:ea typeface="ArialMT"/>
                <a:cs typeface="Arial" panose="020B0604020202020204" pitchFamily="34" charset="0"/>
              </a:rPr>
              <a:t>Study and assess the working conditions of respiratory therapists and nurses assigned to neonatal transport at CHUSJ</a:t>
            </a:r>
          </a:p>
          <a:p>
            <a:pPr marL="800100" lvl="1" indent="-342900" algn="just">
              <a:lnSpc>
                <a:spcPct val="107000"/>
              </a:lnSpc>
              <a:buFont typeface="Symbol" panose="05050102010706020507" pitchFamily="18" charset="2"/>
              <a:buChar char=""/>
            </a:pPr>
            <a:r>
              <a:rPr lang="fr-CA" sz="1600">
                <a:latin typeface="Arial" panose="020B0604020202020204" pitchFamily="34" charset="0"/>
                <a:ea typeface="ArialMT"/>
                <a:cs typeface="Arial" panose="020B0604020202020204" pitchFamily="34" charset="0"/>
              </a:rPr>
              <a:t>Study the workload of employees assigned to neonatal transport</a:t>
            </a:r>
          </a:p>
          <a:p>
            <a:pPr marL="800100" lvl="1" indent="-342900" algn="just">
              <a:lnSpc>
                <a:spcPct val="107000"/>
              </a:lnSpc>
              <a:buFont typeface="Symbol" panose="05050102010706020507" pitchFamily="18" charset="2"/>
              <a:buChar char=""/>
            </a:pPr>
            <a:r>
              <a:rPr lang="fr-CA" sz="1600">
                <a:latin typeface="Arial" panose="020B0604020202020204" pitchFamily="34" charset="0"/>
                <a:ea typeface="Calibri" panose="020F0502020204030204" pitchFamily="34" charset="0"/>
                <a:cs typeface="Arial" panose="020B0604020202020204" pitchFamily="34" charset="0"/>
              </a:rPr>
              <a:t>Assess specific needs and requirements associated with neonatal transport</a:t>
            </a:r>
            <a:endParaRPr lang="fr-CA" sz="1600">
              <a:latin typeface="Arial" panose="020B0604020202020204" pitchFamily="34" charset="0"/>
              <a:ea typeface="ArialMT"/>
              <a:cs typeface="Arial" panose="020B0604020202020204" pitchFamily="34" charset="0"/>
            </a:endParaRPr>
          </a:p>
          <a:p>
            <a:pPr marL="800100" lvl="1" indent="-342900" algn="just">
              <a:lnSpc>
                <a:spcPct val="107000"/>
              </a:lnSpc>
              <a:buFont typeface="Symbol" panose="05050102010706020507" pitchFamily="18" charset="2"/>
              <a:buChar char=""/>
            </a:pPr>
            <a:r>
              <a:rPr lang="fr-CA" sz="1600">
                <a:latin typeface="Arial" panose="020B0604020202020204" pitchFamily="34" charset="0"/>
                <a:ea typeface="ArialMT"/>
                <a:cs typeface="Arial" panose="020B0604020202020204" pitchFamily="34" charset="0"/>
              </a:rPr>
              <a:t>Report findings on the specific circumstances associated with neonatal transport</a:t>
            </a:r>
          </a:p>
          <a:p>
            <a:pPr marL="800100" lvl="1" indent="-342900" algn="just">
              <a:lnSpc>
                <a:spcPct val="107000"/>
              </a:lnSpc>
              <a:buFont typeface="Symbol" panose="05050102010706020507" pitchFamily="18" charset="2"/>
              <a:buChar char=""/>
            </a:pPr>
            <a:r>
              <a:rPr lang="fr-CA" sz="1600">
                <a:latin typeface="Arial" panose="020B0604020202020204" pitchFamily="34" charset="0"/>
                <a:ea typeface="ArialMT"/>
                <a:cs typeface="Arial" panose="020B0604020202020204" pitchFamily="34" charset="0"/>
              </a:rPr>
              <a:t>Discuss any other matters concerning neonatal transport agreed upon by the parties</a:t>
            </a:r>
          </a:p>
          <a:p>
            <a:pPr marL="800100" lvl="1" indent="-342900" algn="just">
              <a:lnSpc>
                <a:spcPct val="107000"/>
              </a:lnSpc>
              <a:spcAft>
                <a:spcPts val="800"/>
              </a:spcAft>
              <a:buFont typeface="Symbol" panose="05050102010706020507" pitchFamily="18" charset="2"/>
              <a:buChar char=""/>
            </a:pPr>
            <a:r>
              <a:rPr lang="fr-CA" sz="1600">
                <a:latin typeface="Arial" panose="020B0604020202020204" pitchFamily="34" charset="0"/>
                <a:ea typeface="ArialMT"/>
                <a:cs typeface="Arial" panose="020B0604020202020204" pitchFamily="34" charset="0"/>
              </a:rPr>
              <a:t>Produce a joint report on the work to present to the negotiating parties no more than 18 months before the collective agreement expires</a:t>
            </a:r>
          </a:p>
          <a:p>
            <a:pPr algn="just"/>
            <a:endParaRPr lang="fr-CA" sz="1600">
              <a:effectLst/>
              <a:latin typeface="Arial" panose="020B0604020202020204" pitchFamily="34" charset="0"/>
              <a:ea typeface="ArialMT"/>
              <a:cs typeface="Arial" panose="020B0604020202020204" pitchFamily="34" charset="0"/>
            </a:endParaRPr>
          </a:p>
          <a:p>
            <a:endParaRPr lang="fr-CA" sz="3200" dirty="0"/>
          </a:p>
        </p:txBody>
      </p:sp>
      <p:sp>
        <p:nvSpPr>
          <p:cNvPr id="4" name="Espace réservé du numéro de diapositive 3">
            <a:extLst>
              <a:ext uri="{FF2B5EF4-FFF2-40B4-BE49-F238E27FC236}">
                <a16:creationId xmlns:a16="http://schemas.microsoft.com/office/drawing/2014/main" id="{E22C62C6-9CB1-F159-8A78-3AE0C546DC2C}"/>
              </a:ext>
            </a:extLst>
          </p:cNvPr>
          <p:cNvSpPr>
            <a:spLocks noGrp="1"/>
          </p:cNvSpPr>
          <p:nvPr>
            <p:ph type="sldNum" sz="quarter" idx="12"/>
          </p:nvPr>
        </p:nvSpPr>
        <p:spPr/>
        <p:txBody>
          <a:bodyPr/>
          <a:lstStyle/>
          <a:p>
            <a:fld id="{18D25734-BAAB-45B8-8828-031302FAFDE5}" type="slidenum">
              <a:rPr lang="fr-CA" smtClean="0"/>
              <a:t>99</a:t>
            </a:fld>
            <a:endParaRPr lang="fr-CA" dirty="0"/>
          </a:p>
        </p:txBody>
      </p:sp>
    </p:spTree>
    <p:extLst>
      <p:ext uri="{BB962C8B-B14F-4D97-AF65-F5344CB8AC3E}">
        <p14:creationId xmlns:p14="http://schemas.microsoft.com/office/powerpoint/2010/main" val="39826566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6"/>
  <p:tag name="AS_OS" val="Microsoft Windows NT 10.0.19045.0"/>
  <p:tag name="AS_RELEASE_DATE" val="2022.09.14"/>
  <p:tag name="AS_TITLE" val="Aspose.Slides for .NET5"/>
  <p:tag name="AS_VERSION" val="22.9"/>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4"/>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3"/>
</p:tagLst>
</file>

<file path=ppt/tags/tag108.xml><?xml version="1.0" encoding="utf-8"?>
<p:tagLst xmlns:a="http://schemas.openxmlformats.org/drawingml/2006/main" xmlns:r="http://schemas.openxmlformats.org/officeDocument/2006/relationships" xmlns:p="http://schemas.openxmlformats.org/presentationml/2006/main">
  <p:tag name="NUM" val="4"/>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4"/>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3"/>
</p:tagLst>
</file>

<file path=ppt/tags/tag132.xml><?xml version="1.0" encoding="utf-8"?>
<p:tagLst xmlns:a="http://schemas.openxmlformats.org/drawingml/2006/main" xmlns:r="http://schemas.openxmlformats.org/officeDocument/2006/relationships" xmlns:p="http://schemas.openxmlformats.org/presentationml/2006/main">
  <p:tag name="NUM" val="4"/>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3"/>
</p:tagLst>
</file>

<file path=ppt/tags/tag136.xml><?xml version="1.0" encoding="utf-8"?>
<p:tagLst xmlns:a="http://schemas.openxmlformats.org/drawingml/2006/main" xmlns:r="http://schemas.openxmlformats.org/officeDocument/2006/relationships" xmlns:p="http://schemas.openxmlformats.org/presentationml/2006/main">
  <p:tag name="NUM" val="4"/>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40.xml><?xml version="1.0" encoding="utf-8"?>
<p:tagLst xmlns:a="http://schemas.openxmlformats.org/drawingml/2006/main" xmlns:r="http://schemas.openxmlformats.org/officeDocument/2006/relationships" xmlns:p="http://schemas.openxmlformats.org/presentationml/2006/main">
  <p:tag name="NUM" val="4"/>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4"/>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3"/>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1"/>
</p:tagLst>
</file>

<file path=ppt/tags/tag153.xml><?xml version="1.0" encoding="utf-8"?>
<p:tagLst xmlns:a="http://schemas.openxmlformats.org/drawingml/2006/main" xmlns:r="http://schemas.openxmlformats.org/officeDocument/2006/relationships" xmlns:p="http://schemas.openxmlformats.org/presentationml/2006/main">
  <p:tag name="NUM" val="2"/>
</p:tagLst>
</file>

<file path=ppt/tags/tag154.xml><?xml version="1.0" encoding="utf-8"?>
<p:tagLst xmlns:a="http://schemas.openxmlformats.org/drawingml/2006/main" xmlns:r="http://schemas.openxmlformats.org/officeDocument/2006/relationships" xmlns:p="http://schemas.openxmlformats.org/presentationml/2006/main">
  <p:tag name="NUM" val="3"/>
</p:tagLst>
</file>

<file path=ppt/tags/tag155.xml><?xml version="1.0" encoding="utf-8"?>
<p:tagLst xmlns:a="http://schemas.openxmlformats.org/drawingml/2006/main" xmlns:r="http://schemas.openxmlformats.org/officeDocument/2006/relationships" xmlns:p="http://schemas.openxmlformats.org/presentationml/2006/main">
  <p:tag name="NUM" val="4"/>
</p:tagLst>
</file>

<file path=ppt/tags/tag156.xml><?xml version="1.0" encoding="utf-8"?>
<p:tagLst xmlns:a="http://schemas.openxmlformats.org/drawingml/2006/main" xmlns:r="http://schemas.openxmlformats.org/officeDocument/2006/relationships" xmlns:p="http://schemas.openxmlformats.org/presentationml/2006/main">
  <p:tag name="NUM" val="5"/>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NUM" val="3"/>
</p:tagLst>
</file>

<file path=ppt/tags/tag159.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2"/>
</p:tagLst>
</file>

<file path=ppt/tags/tag164.xml><?xml version="1.0" encoding="utf-8"?>
<p:tagLst xmlns:a="http://schemas.openxmlformats.org/drawingml/2006/main" xmlns:r="http://schemas.openxmlformats.org/officeDocument/2006/relationships" xmlns:p="http://schemas.openxmlformats.org/presentationml/2006/main">
  <p:tag name="NUM" val="3"/>
</p:tagLst>
</file>

<file path=ppt/tags/tag165.xml><?xml version="1.0" encoding="utf-8"?>
<p:tagLst xmlns:a="http://schemas.openxmlformats.org/drawingml/2006/main" xmlns:r="http://schemas.openxmlformats.org/officeDocument/2006/relationships" xmlns:p="http://schemas.openxmlformats.org/presentationml/2006/main">
  <p:tag name="NUM" val="4"/>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3"/>
</p:tagLst>
</file>

<file path=ppt/tags/tag173.xml><?xml version="1.0" encoding="utf-8"?>
<p:tagLst xmlns:a="http://schemas.openxmlformats.org/drawingml/2006/main" xmlns:r="http://schemas.openxmlformats.org/officeDocument/2006/relationships" xmlns:p="http://schemas.openxmlformats.org/presentationml/2006/main">
  <p:tag name="NUM" val="4"/>
</p:tagLst>
</file>

<file path=ppt/tags/tag174.xml><?xml version="1.0" encoding="utf-8"?>
<p:tagLst xmlns:a="http://schemas.openxmlformats.org/drawingml/2006/main" xmlns:r="http://schemas.openxmlformats.org/officeDocument/2006/relationships" xmlns:p="http://schemas.openxmlformats.org/presentationml/2006/main">
  <p:tag name="NUM" val="1"/>
</p:tagLst>
</file>

<file path=ppt/tags/tag175.xml><?xml version="1.0" encoding="utf-8"?>
<p:tagLst xmlns:a="http://schemas.openxmlformats.org/drawingml/2006/main" xmlns:r="http://schemas.openxmlformats.org/officeDocument/2006/relationships" xmlns:p="http://schemas.openxmlformats.org/presentationml/2006/main">
  <p:tag name="NUM" val="2"/>
</p:tagLst>
</file>

<file path=ppt/tags/tag176.xml><?xml version="1.0" encoding="utf-8"?>
<p:tagLst xmlns:a="http://schemas.openxmlformats.org/drawingml/2006/main" xmlns:r="http://schemas.openxmlformats.org/officeDocument/2006/relationships" xmlns:p="http://schemas.openxmlformats.org/presentationml/2006/main">
  <p:tag name="NUM" val="3"/>
</p:tagLst>
</file>

<file path=ppt/tags/tag177.xml><?xml version="1.0" encoding="utf-8"?>
<p:tagLst xmlns:a="http://schemas.openxmlformats.org/drawingml/2006/main" xmlns:r="http://schemas.openxmlformats.org/officeDocument/2006/relationships" xmlns:p="http://schemas.openxmlformats.org/presentationml/2006/main">
  <p:tag name="NUM" val="4"/>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80.xml><?xml version="1.0" encoding="utf-8"?>
<p:tagLst xmlns:a="http://schemas.openxmlformats.org/drawingml/2006/main" xmlns:r="http://schemas.openxmlformats.org/officeDocument/2006/relationships" xmlns:p="http://schemas.openxmlformats.org/presentationml/2006/main">
  <p:tag name="NUM" val="4"/>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4"/>
</p:tagLst>
</file>

<file path=ppt/tags/tag185.xml><?xml version="1.0" encoding="utf-8"?>
<p:tagLst xmlns:a="http://schemas.openxmlformats.org/drawingml/2006/main" xmlns:r="http://schemas.openxmlformats.org/officeDocument/2006/relationships" xmlns:p="http://schemas.openxmlformats.org/presentationml/2006/main">
  <p:tag name="NUM" val="1"/>
</p:tagLst>
</file>

<file path=ppt/tags/tag186.xml><?xml version="1.0" encoding="utf-8"?>
<p:tagLst xmlns:a="http://schemas.openxmlformats.org/drawingml/2006/main" xmlns:r="http://schemas.openxmlformats.org/officeDocument/2006/relationships" xmlns:p="http://schemas.openxmlformats.org/presentationml/2006/main">
  <p:tag name="NUM" val="2"/>
</p:tagLst>
</file>

<file path=ppt/tags/tag187.xml><?xml version="1.0" encoding="utf-8"?>
<p:tagLst xmlns:a="http://schemas.openxmlformats.org/drawingml/2006/main" xmlns:r="http://schemas.openxmlformats.org/officeDocument/2006/relationships" xmlns:p="http://schemas.openxmlformats.org/presentationml/2006/main">
  <p:tag name="NUM" val="3"/>
</p:tagLst>
</file>

<file path=ppt/tags/tag188.xml><?xml version="1.0" encoding="utf-8"?>
<p:tagLst xmlns:a="http://schemas.openxmlformats.org/drawingml/2006/main" xmlns:r="http://schemas.openxmlformats.org/officeDocument/2006/relationships" xmlns:p="http://schemas.openxmlformats.org/presentationml/2006/main">
  <p:tag name="NUM" val="4"/>
</p:tagLst>
</file>

<file path=ppt/tags/tag189.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190.xml><?xml version="1.0" encoding="utf-8"?>
<p:tagLst xmlns:a="http://schemas.openxmlformats.org/drawingml/2006/main" xmlns:r="http://schemas.openxmlformats.org/officeDocument/2006/relationships" xmlns:p="http://schemas.openxmlformats.org/presentationml/2006/main">
  <p:tag name="NUM" val="3"/>
</p:tagLst>
</file>

<file path=ppt/tags/tag191.xml><?xml version="1.0" encoding="utf-8"?>
<p:tagLst xmlns:a="http://schemas.openxmlformats.org/drawingml/2006/main" xmlns:r="http://schemas.openxmlformats.org/officeDocument/2006/relationships" xmlns:p="http://schemas.openxmlformats.org/presentationml/2006/main">
  <p:tag name="NUM" val="4"/>
</p:tagLst>
</file>

<file path=ppt/tags/tag192.xml><?xml version="1.0" encoding="utf-8"?>
<p:tagLst xmlns:a="http://schemas.openxmlformats.org/drawingml/2006/main" xmlns:r="http://schemas.openxmlformats.org/officeDocument/2006/relationships" xmlns:p="http://schemas.openxmlformats.org/presentationml/2006/main">
  <p:tag name="NUM" val="1"/>
</p:tagLst>
</file>

<file path=ppt/tags/tag193.xml><?xml version="1.0" encoding="utf-8"?>
<p:tagLst xmlns:a="http://schemas.openxmlformats.org/drawingml/2006/main" xmlns:r="http://schemas.openxmlformats.org/officeDocument/2006/relationships" xmlns:p="http://schemas.openxmlformats.org/presentationml/2006/main">
  <p:tag name="NUM" val="2"/>
</p:tagLst>
</file>

<file path=ppt/tags/tag194.xml><?xml version="1.0" encoding="utf-8"?>
<p:tagLst xmlns:a="http://schemas.openxmlformats.org/drawingml/2006/main" xmlns:r="http://schemas.openxmlformats.org/officeDocument/2006/relationships" xmlns:p="http://schemas.openxmlformats.org/presentationml/2006/main">
  <p:tag name="NUM" val="3"/>
</p:tagLst>
</file>

<file path=ppt/tags/tag195.xml><?xml version="1.0" encoding="utf-8"?>
<p:tagLst xmlns:a="http://schemas.openxmlformats.org/drawingml/2006/main" xmlns:r="http://schemas.openxmlformats.org/officeDocument/2006/relationships" xmlns:p="http://schemas.openxmlformats.org/presentationml/2006/main">
  <p:tag name="NUM" val="4"/>
</p:tagLst>
</file>

<file path=ppt/tags/tag196.xml><?xml version="1.0" encoding="utf-8"?>
<p:tagLst xmlns:a="http://schemas.openxmlformats.org/drawingml/2006/main" xmlns:r="http://schemas.openxmlformats.org/officeDocument/2006/relationships" xmlns:p="http://schemas.openxmlformats.org/presentationml/2006/main">
  <p:tag name="NUM" val="1"/>
</p:tagLst>
</file>

<file path=ppt/tags/tag197.xml><?xml version="1.0" encoding="utf-8"?>
<p:tagLst xmlns:a="http://schemas.openxmlformats.org/drawingml/2006/main" xmlns:r="http://schemas.openxmlformats.org/officeDocument/2006/relationships" xmlns:p="http://schemas.openxmlformats.org/presentationml/2006/main">
  <p:tag name="NUM" val="2"/>
</p:tagLst>
</file>

<file path=ppt/tags/tag198.xml><?xml version="1.0" encoding="utf-8"?>
<p:tagLst xmlns:a="http://schemas.openxmlformats.org/drawingml/2006/main" xmlns:r="http://schemas.openxmlformats.org/officeDocument/2006/relationships" xmlns:p="http://schemas.openxmlformats.org/presentationml/2006/main">
  <p:tag name="NUM" val="3"/>
</p:tagLst>
</file>

<file path=ppt/tags/tag19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1"/>
</p:tagLst>
</file>

<file path=ppt/tags/tag201.xml><?xml version="1.0" encoding="utf-8"?>
<p:tagLst xmlns:a="http://schemas.openxmlformats.org/drawingml/2006/main" xmlns:r="http://schemas.openxmlformats.org/officeDocument/2006/relationships" xmlns:p="http://schemas.openxmlformats.org/presentationml/2006/main">
  <p:tag name="NUM" val="2"/>
</p:tagLst>
</file>

<file path=ppt/tags/tag202.xml><?xml version="1.0" encoding="utf-8"?>
<p:tagLst xmlns:a="http://schemas.openxmlformats.org/drawingml/2006/main" xmlns:r="http://schemas.openxmlformats.org/officeDocument/2006/relationships" xmlns:p="http://schemas.openxmlformats.org/presentationml/2006/main">
  <p:tag name="NUM" val="3"/>
</p:tagLst>
</file>

<file path=ppt/tags/tag203.xml><?xml version="1.0" encoding="utf-8"?>
<p:tagLst xmlns:a="http://schemas.openxmlformats.org/drawingml/2006/main" xmlns:r="http://schemas.openxmlformats.org/officeDocument/2006/relationships" xmlns:p="http://schemas.openxmlformats.org/presentationml/2006/main">
  <p:tag name="NUM" val="4"/>
</p:tagLst>
</file>

<file path=ppt/tags/tag204.xml><?xml version="1.0" encoding="utf-8"?>
<p:tagLst xmlns:a="http://schemas.openxmlformats.org/drawingml/2006/main" xmlns:r="http://schemas.openxmlformats.org/officeDocument/2006/relationships" xmlns:p="http://schemas.openxmlformats.org/presentationml/2006/main">
  <p:tag name="NUM" val="2"/>
</p:tagLst>
</file>

<file path=ppt/tags/tag205.xml><?xml version="1.0" encoding="utf-8"?>
<p:tagLst xmlns:a="http://schemas.openxmlformats.org/drawingml/2006/main" xmlns:r="http://schemas.openxmlformats.org/officeDocument/2006/relationships" xmlns:p="http://schemas.openxmlformats.org/presentationml/2006/main">
  <p:tag name="NUM" val="3"/>
</p:tagLst>
</file>

<file path=ppt/tags/tag206.xml><?xml version="1.0" encoding="utf-8"?>
<p:tagLst xmlns:a="http://schemas.openxmlformats.org/drawingml/2006/main" xmlns:r="http://schemas.openxmlformats.org/officeDocument/2006/relationships" xmlns:p="http://schemas.openxmlformats.org/presentationml/2006/main">
  <p:tag name="NUM" val="4"/>
</p:tagLst>
</file>

<file path=ppt/tags/tag207.xml><?xml version="1.0" encoding="utf-8"?>
<p:tagLst xmlns:a="http://schemas.openxmlformats.org/drawingml/2006/main" xmlns:r="http://schemas.openxmlformats.org/officeDocument/2006/relationships" xmlns:p="http://schemas.openxmlformats.org/presentationml/2006/main">
  <p:tag name="NUM" val="1"/>
</p:tagLst>
</file>

<file path=ppt/tags/tag208.xml><?xml version="1.0" encoding="utf-8"?>
<p:tagLst xmlns:a="http://schemas.openxmlformats.org/drawingml/2006/main" xmlns:r="http://schemas.openxmlformats.org/officeDocument/2006/relationships" xmlns:p="http://schemas.openxmlformats.org/presentationml/2006/main">
  <p:tag name="NUM" val="2"/>
</p:tagLst>
</file>

<file path=ppt/tags/tag209.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4"/>
</p:tagLst>
</file>

<file path=ppt/tags/tag211.xml><?xml version="1.0" encoding="utf-8"?>
<p:tagLst xmlns:a="http://schemas.openxmlformats.org/drawingml/2006/main" xmlns:r="http://schemas.openxmlformats.org/officeDocument/2006/relationships" xmlns:p="http://schemas.openxmlformats.org/presentationml/2006/main">
  <p:tag name="NUM" val="1"/>
</p:tagLst>
</file>

<file path=ppt/tags/tag212.xml><?xml version="1.0" encoding="utf-8"?>
<p:tagLst xmlns:a="http://schemas.openxmlformats.org/drawingml/2006/main" xmlns:r="http://schemas.openxmlformats.org/officeDocument/2006/relationships" xmlns:p="http://schemas.openxmlformats.org/presentationml/2006/main">
  <p:tag name="NUM" val="2"/>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4"/>
</p:tagLst>
</file>

<file path=ppt/tags/tag215.xml><?xml version="1.0" encoding="utf-8"?>
<p:tagLst xmlns:a="http://schemas.openxmlformats.org/drawingml/2006/main" xmlns:r="http://schemas.openxmlformats.org/officeDocument/2006/relationships" xmlns:p="http://schemas.openxmlformats.org/presentationml/2006/main">
  <p:tag name="NUM" val="1"/>
</p:tagLst>
</file>

<file path=ppt/tags/tag216.xml><?xml version="1.0" encoding="utf-8"?>
<p:tagLst xmlns:a="http://schemas.openxmlformats.org/drawingml/2006/main" xmlns:r="http://schemas.openxmlformats.org/officeDocument/2006/relationships" xmlns:p="http://schemas.openxmlformats.org/presentationml/2006/main">
  <p:tag name="NUM" val="2"/>
</p:tagLst>
</file>

<file path=ppt/tags/tag217.xml><?xml version="1.0" encoding="utf-8"?>
<p:tagLst xmlns:a="http://schemas.openxmlformats.org/drawingml/2006/main" xmlns:r="http://schemas.openxmlformats.org/officeDocument/2006/relationships" xmlns:p="http://schemas.openxmlformats.org/presentationml/2006/main">
  <p:tag name="NUM" val="3"/>
</p:tagLst>
</file>

<file path=ppt/tags/tag218.xml><?xml version="1.0" encoding="utf-8"?>
<p:tagLst xmlns:a="http://schemas.openxmlformats.org/drawingml/2006/main" xmlns:r="http://schemas.openxmlformats.org/officeDocument/2006/relationships" xmlns:p="http://schemas.openxmlformats.org/presentationml/2006/main">
  <p:tag name="NUM" val="4"/>
</p:tagLst>
</file>

<file path=ppt/tags/tag219.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20.xml><?xml version="1.0" encoding="utf-8"?>
<p:tagLst xmlns:a="http://schemas.openxmlformats.org/drawingml/2006/main" xmlns:r="http://schemas.openxmlformats.org/officeDocument/2006/relationships" xmlns:p="http://schemas.openxmlformats.org/presentationml/2006/main">
  <p:tag name="NUM" val="2"/>
</p:tagLst>
</file>

<file path=ppt/tags/tag221.xml><?xml version="1.0" encoding="utf-8"?>
<p:tagLst xmlns:a="http://schemas.openxmlformats.org/drawingml/2006/main" xmlns:r="http://schemas.openxmlformats.org/officeDocument/2006/relationships" xmlns:p="http://schemas.openxmlformats.org/presentationml/2006/main">
  <p:tag name="NUM" val="3"/>
</p:tagLst>
</file>

<file path=ppt/tags/tag222.xml><?xml version="1.0" encoding="utf-8"?>
<p:tagLst xmlns:a="http://schemas.openxmlformats.org/drawingml/2006/main" xmlns:r="http://schemas.openxmlformats.org/officeDocument/2006/relationships" xmlns:p="http://schemas.openxmlformats.org/presentationml/2006/main">
  <p:tag name="NUM" val="4"/>
</p:tagLst>
</file>

<file path=ppt/tags/tag223.xml><?xml version="1.0" encoding="utf-8"?>
<p:tagLst xmlns:a="http://schemas.openxmlformats.org/drawingml/2006/main" xmlns:r="http://schemas.openxmlformats.org/officeDocument/2006/relationships" xmlns:p="http://schemas.openxmlformats.org/presentationml/2006/main">
  <p:tag name="NUM" val="1"/>
</p:tagLst>
</file>

<file path=ppt/tags/tag224.xml><?xml version="1.0" encoding="utf-8"?>
<p:tagLst xmlns:a="http://schemas.openxmlformats.org/drawingml/2006/main" xmlns:r="http://schemas.openxmlformats.org/officeDocument/2006/relationships" xmlns:p="http://schemas.openxmlformats.org/presentationml/2006/main">
  <p:tag name="NUM" val="2"/>
</p:tagLst>
</file>

<file path=ppt/tags/tag225.xml><?xml version="1.0" encoding="utf-8"?>
<p:tagLst xmlns:a="http://schemas.openxmlformats.org/drawingml/2006/main" xmlns:r="http://schemas.openxmlformats.org/officeDocument/2006/relationships" xmlns:p="http://schemas.openxmlformats.org/presentationml/2006/main">
  <p:tag name="NUM" val="3"/>
</p:tagLst>
</file>

<file path=ppt/tags/tag226.xml><?xml version="1.0" encoding="utf-8"?>
<p:tagLst xmlns:a="http://schemas.openxmlformats.org/drawingml/2006/main" xmlns:r="http://schemas.openxmlformats.org/officeDocument/2006/relationships" xmlns:p="http://schemas.openxmlformats.org/presentationml/2006/main">
  <p:tag name="NUM" val="4"/>
</p:tagLst>
</file>

<file path=ppt/tags/tag227.xml><?xml version="1.0" encoding="utf-8"?>
<p:tagLst xmlns:a="http://schemas.openxmlformats.org/drawingml/2006/main" xmlns:r="http://schemas.openxmlformats.org/officeDocument/2006/relationships" xmlns:p="http://schemas.openxmlformats.org/presentationml/2006/main">
  <p:tag name="NUM" val="1"/>
</p:tagLst>
</file>

<file path=ppt/tags/tag228.xml><?xml version="1.0" encoding="utf-8"?>
<p:tagLst xmlns:a="http://schemas.openxmlformats.org/drawingml/2006/main" xmlns:r="http://schemas.openxmlformats.org/officeDocument/2006/relationships" xmlns:p="http://schemas.openxmlformats.org/presentationml/2006/main">
  <p:tag name="NUM" val="2"/>
</p:tagLst>
</file>

<file path=ppt/tags/tag229.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30.xml><?xml version="1.0" encoding="utf-8"?>
<p:tagLst xmlns:a="http://schemas.openxmlformats.org/drawingml/2006/main" xmlns:r="http://schemas.openxmlformats.org/officeDocument/2006/relationships" xmlns:p="http://schemas.openxmlformats.org/presentationml/2006/main">
  <p:tag name="NUM" val="4"/>
</p:tagLst>
</file>

<file path=ppt/tags/tag231.xml><?xml version="1.0" encoding="utf-8"?>
<p:tagLst xmlns:a="http://schemas.openxmlformats.org/drawingml/2006/main" xmlns:r="http://schemas.openxmlformats.org/officeDocument/2006/relationships" xmlns:p="http://schemas.openxmlformats.org/presentationml/2006/main">
  <p:tag name="NUM" val="1"/>
</p:tagLst>
</file>

<file path=ppt/tags/tag232.xml><?xml version="1.0" encoding="utf-8"?>
<p:tagLst xmlns:a="http://schemas.openxmlformats.org/drawingml/2006/main" xmlns:r="http://schemas.openxmlformats.org/officeDocument/2006/relationships" xmlns:p="http://schemas.openxmlformats.org/presentationml/2006/main">
  <p:tag name="NUM" val="2"/>
</p:tagLst>
</file>

<file path=ppt/tags/tag233.xml><?xml version="1.0" encoding="utf-8"?>
<p:tagLst xmlns:a="http://schemas.openxmlformats.org/drawingml/2006/main" xmlns:r="http://schemas.openxmlformats.org/officeDocument/2006/relationships" xmlns:p="http://schemas.openxmlformats.org/presentationml/2006/main">
  <p:tag name="NUM" val="3"/>
</p:tagLst>
</file>

<file path=ppt/tags/tag234.xml><?xml version="1.0" encoding="utf-8"?>
<p:tagLst xmlns:a="http://schemas.openxmlformats.org/drawingml/2006/main" xmlns:r="http://schemas.openxmlformats.org/officeDocument/2006/relationships" xmlns:p="http://schemas.openxmlformats.org/presentationml/2006/main">
  <p:tag name="NUM" val="4"/>
</p:tagLst>
</file>

<file path=ppt/tags/tag235.xml><?xml version="1.0" encoding="utf-8"?>
<p:tagLst xmlns:a="http://schemas.openxmlformats.org/drawingml/2006/main" xmlns:r="http://schemas.openxmlformats.org/officeDocument/2006/relationships" xmlns:p="http://schemas.openxmlformats.org/presentationml/2006/main">
  <p:tag name="NUM" val="1"/>
</p:tagLst>
</file>

<file path=ppt/tags/tag236.xml><?xml version="1.0" encoding="utf-8"?>
<p:tagLst xmlns:a="http://schemas.openxmlformats.org/drawingml/2006/main" xmlns:r="http://schemas.openxmlformats.org/officeDocument/2006/relationships" xmlns:p="http://schemas.openxmlformats.org/presentationml/2006/main">
  <p:tag name="NUM" val="2"/>
</p:tagLst>
</file>

<file path=ppt/tags/tag237.xml><?xml version="1.0" encoding="utf-8"?>
<p:tagLst xmlns:a="http://schemas.openxmlformats.org/drawingml/2006/main" xmlns:r="http://schemas.openxmlformats.org/officeDocument/2006/relationships" xmlns:p="http://schemas.openxmlformats.org/presentationml/2006/main">
  <p:tag name="NUM" val="3"/>
</p:tagLst>
</file>

<file path=ppt/tags/tag238.xml><?xml version="1.0" encoding="utf-8"?>
<p:tagLst xmlns:a="http://schemas.openxmlformats.org/drawingml/2006/main" xmlns:r="http://schemas.openxmlformats.org/officeDocument/2006/relationships" xmlns:p="http://schemas.openxmlformats.org/presentationml/2006/main">
  <p:tag name="NUM" val="4"/>
</p:tagLst>
</file>

<file path=ppt/tags/tag239.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40.xml><?xml version="1.0" encoding="utf-8"?>
<p:tagLst xmlns:a="http://schemas.openxmlformats.org/drawingml/2006/main" xmlns:r="http://schemas.openxmlformats.org/officeDocument/2006/relationships" xmlns:p="http://schemas.openxmlformats.org/presentationml/2006/main">
  <p:tag name="NUM" val="3"/>
</p:tagLst>
</file>

<file path=ppt/tags/tag241.xml><?xml version="1.0" encoding="utf-8"?>
<p:tagLst xmlns:a="http://schemas.openxmlformats.org/drawingml/2006/main" xmlns:r="http://schemas.openxmlformats.org/officeDocument/2006/relationships" xmlns:p="http://schemas.openxmlformats.org/presentationml/2006/main">
  <p:tag name="NUM" val="4"/>
</p:tagLst>
</file>

<file path=ppt/tags/tag242.xml><?xml version="1.0" encoding="utf-8"?>
<p:tagLst xmlns:a="http://schemas.openxmlformats.org/drawingml/2006/main" xmlns:r="http://schemas.openxmlformats.org/officeDocument/2006/relationships" xmlns:p="http://schemas.openxmlformats.org/presentationml/2006/main">
  <p:tag name="NUM" val="1"/>
</p:tagLst>
</file>

<file path=ppt/tags/tag243.xml><?xml version="1.0" encoding="utf-8"?>
<p:tagLst xmlns:a="http://schemas.openxmlformats.org/drawingml/2006/main" xmlns:r="http://schemas.openxmlformats.org/officeDocument/2006/relationships" xmlns:p="http://schemas.openxmlformats.org/presentationml/2006/main">
  <p:tag name="NUM" val="2"/>
</p:tagLst>
</file>

<file path=ppt/tags/tag244.xml><?xml version="1.0" encoding="utf-8"?>
<p:tagLst xmlns:a="http://schemas.openxmlformats.org/drawingml/2006/main" xmlns:r="http://schemas.openxmlformats.org/officeDocument/2006/relationships" xmlns:p="http://schemas.openxmlformats.org/presentationml/2006/main">
  <p:tag name="NUM" val="3"/>
</p:tagLst>
</file>

<file path=ppt/tags/tag245.xml><?xml version="1.0" encoding="utf-8"?>
<p:tagLst xmlns:a="http://schemas.openxmlformats.org/drawingml/2006/main" xmlns:r="http://schemas.openxmlformats.org/officeDocument/2006/relationships" xmlns:p="http://schemas.openxmlformats.org/presentationml/2006/main">
  <p:tag name="NUM" val="4"/>
</p:tagLst>
</file>

<file path=ppt/tags/tag246.xml><?xml version="1.0" encoding="utf-8"?>
<p:tagLst xmlns:a="http://schemas.openxmlformats.org/drawingml/2006/main" xmlns:r="http://schemas.openxmlformats.org/officeDocument/2006/relationships" xmlns:p="http://schemas.openxmlformats.org/presentationml/2006/main">
  <p:tag name="NUM" val="1"/>
</p:tagLst>
</file>

<file path=ppt/tags/tag247.xml><?xml version="1.0" encoding="utf-8"?>
<p:tagLst xmlns:a="http://schemas.openxmlformats.org/drawingml/2006/main" xmlns:r="http://schemas.openxmlformats.org/officeDocument/2006/relationships" xmlns:p="http://schemas.openxmlformats.org/presentationml/2006/main">
  <p:tag name="NUM" val="2"/>
</p:tagLst>
</file>

<file path=ppt/tags/tag248.xml><?xml version="1.0" encoding="utf-8"?>
<p:tagLst xmlns:a="http://schemas.openxmlformats.org/drawingml/2006/main" xmlns:r="http://schemas.openxmlformats.org/officeDocument/2006/relationships" xmlns:p="http://schemas.openxmlformats.org/presentationml/2006/main">
  <p:tag name="NUM" val="3"/>
</p:tagLst>
</file>

<file path=ppt/tags/tag249.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50.xml><?xml version="1.0" encoding="utf-8"?>
<p:tagLst xmlns:a="http://schemas.openxmlformats.org/drawingml/2006/main" xmlns:r="http://schemas.openxmlformats.org/officeDocument/2006/relationships" xmlns:p="http://schemas.openxmlformats.org/presentationml/2006/main">
  <p:tag name="NUM" val="1"/>
</p:tagLst>
</file>

<file path=ppt/tags/tag251.xml><?xml version="1.0" encoding="utf-8"?>
<p:tagLst xmlns:a="http://schemas.openxmlformats.org/drawingml/2006/main" xmlns:r="http://schemas.openxmlformats.org/officeDocument/2006/relationships" xmlns:p="http://schemas.openxmlformats.org/presentationml/2006/main">
  <p:tag name="NUM" val="2"/>
</p:tagLst>
</file>

<file path=ppt/tags/tag252.xml><?xml version="1.0" encoding="utf-8"?>
<p:tagLst xmlns:a="http://schemas.openxmlformats.org/drawingml/2006/main" xmlns:r="http://schemas.openxmlformats.org/officeDocument/2006/relationships" xmlns:p="http://schemas.openxmlformats.org/presentationml/2006/main">
  <p:tag name="NUM" val="3"/>
</p:tagLst>
</file>

<file path=ppt/tags/tag253.xml><?xml version="1.0" encoding="utf-8"?>
<p:tagLst xmlns:a="http://schemas.openxmlformats.org/drawingml/2006/main" xmlns:r="http://schemas.openxmlformats.org/officeDocument/2006/relationships" xmlns:p="http://schemas.openxmlformats.org/presentationml/2006/main">
  <p:tag name="NUM" val="4"/>
</p:tagLst>
</file>

<file path=ppt/tags/tag254.xml><?xml version="1.0" encoding="utf-8"?>
<p:tagLst xmlns:a="http://schemas.openxmlformats.org/drawingml/2006/main" xmlns:r="http://schemas.openxmlformats.org/officeDocument/2006/relationships" xmlns:p="http://schemas.openxmlformats.org/presentationml/2006/main">
  <p:tag name="NUM" val="1"/>
</p:tagLst>
</file>

<file path=ppt/tags/tag255.xml><?xml version="1.0" encoding="utf-8"?>
<p:tagLst xmlns:a="http://schemas.openxmlformats.org/drawingml/2006/main" xmlns:r="http://schemas.openxmlformats.org/officeDocument/2006/relationships" xmlns:p="http://schemas.openxmlformats.org/presentationml/2006/main">
  <p:tag name="NUM" val="2"/>
</p:tagLst>
</file>

<file path=ppt/tags/tag256.xml><?xml version="1.0" encoding="utf-8"?>
<p:tagLst xmlns:a="http://schemas.openxmlformats.org/drawingml/2006/main" xmlns:r="http://schemas.openxmlformats.org/officeDocument/2006/relationships" xmlns:p="http://schemas.openxmlformats.org/presentationml/2006/main">
  <p:tag name="NUM" val="3"/>
</p:tagLst>
</file>

<file path=ppt/tags/tag257.xml><?xml version="1.0" encoding="utf-8"?>
<p:tagLst xmlns:a="http://schemas.openxmlformats.org/drawingml/2006/main" xmlns:r="http://schemas.openxmlformats.org/officeDocument/2006/relationships" xmlns:p="http://schemas.openxmlformats.org/presentationml/2006/main">
  <p:tag name="NUM" val="4"/>
</p:tagLst>
</file>

<file path=ppt/tags/tag258.xml><?xml version="1.0" encoding="utf-8"?>
<p:tagLst xmlns:a="http://schemas.openxmlformats.org/drawingml/2006/main" xmlns:r="http://schemas.openxmlformats.org/officeDocument/2006/relationships" xmlns:p="http://schemas.openxmlformats.org/presentationml/2006/main">
  <p:tag name="NUM" val="2"/>
</p:tagLst>
</file>

<file path=ppt/tags/tag259.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60.xml><?xml version="1.0" encoding="utf-8"?>
<p:tagLst xmlns:a="http://schemas.openxmlformats.org/drawingml/2006/main" xmlns:r="http://schemas.openxmlformats.org/officeDocument/2006/relationships" xmlns:p="http://schemas.openxmlformats.org/presentationml/2006/main">
  <p:tag name="NUM" val="4"/>
</p:tagLst>
</file>

<file path=ppt/tags/tag261.xml><?xml version="1.0" encoding="utf-8"?>
<p:tagLst xmlns:a="http://schemas.openxmlformats.org/drawingml/2006/main" xmlns:r="http://schemas.openxmlformats.org/officeDocument/2006/relationships" xmlns:p="http://schemas.openxmlformats.org/presentationml/2006/main">
  <p:tag name="NUM" val="1"/>
</p:tagLst>
</file>

<file path=ppt/tags/tag262.xml><?xml version="1.0" encoding="utf-8"?>
<p:tagLst xmlns:a="http://schemas.openxmlformats.org/drawingml/2006/main" xmlns:r="http://schemas.openxmlformats.org/officeDocument/2006/relationships" xmlns:p="http://schemas.openxmlformats.org/presentationml/2006/main">
  <p:tag name="NUM" val="2"/>
</p:tagLst>
</file>

<file path=ppt/tags/tag263.xml><?xml version="1.0" encoding="utf-8"?>
<p:tagLst xmlns:a="http://schemas.openxmlformats.org/drawingml/2006/main" xmlns:r="http://schemas.openxmlformats.org/officeDocument/2006/relationships" xmlns:p="http://schemas.openxmlformats.org/presentationml/2006/main">
  <p:tag name="NUM" val="3"/>
</p:tagLst>
</file>

<file path=ppt/tags/tag264.xml><?xml version="1.0" encoding="utf-8"?>
<p:tagLst xmlns:a="http://schemas.openxmlformats.org/drawingml/2006/main" xmlns:r="http://schemas.openxmlformats.org/officeDocument/2006/relationships" xmlns:p="http://schemas.openxmlformats.org/presentationml/2006/main">
  <p:tag name="NUM" val="4"/>
</p:tagLst>
</file>

<file path=ppt/tags/tag265.xml><?xml version="1.0" encoding="utf-8"?>
<p:tagLst xmlns:a="http://schemas.openxmlformats.org/drawingml/2006/main" xmlns:r="http://schemas.openxmlformats.org/officeDocument/2006/relationships" xmlns:p="http://schemas.openxmlformats.org/presentationml/2006/main">
  <p:tag name="NUM" val="1"/>
</p:tagLst>
</file>

<file path=ppt/tags/tag266.xml><?xml version="1.0" encoding="utf-8"?>
<p:tagLst xmlns:a="http://schemas.openxmlformats.org/drawingml/2006/main" xmlns:r="http://schemas.openxmlformats.org/officeDocument/2006/relationships" xmlns:p="http://schemas.openxmlformats.org/presentationml/2006/main">
  <p:tag name="NUM" val="2"/>
</p:tagLst>
</file>

<file path=ppt/tags/tag267.xml><?xml version="1.0" encoding="utf-8"?>
<p:tagLst xmlns:a="http://schemas.openxmlformats.org/drawingml/2006/main" xmlns:r="http://schemas.openxmlformats.org/officeDocument/2006/relationships" xmlns:p="http://schemas.openxmlformats.org/presentationml/2006/main">
  <p:tag name="NUM" val="3"/>
</p:tagLst>
</file>

<file path=ppt/tags/tag268.xml><?xml version="1.0" encoding="utf-8"?>
<p:tagLst xmlns:a="http://schemas.openxmlformats.org/drawingml/2006/main" xmlns:r="http://schemas.openxmlformats.org/officeDocument/2006/relationships" xmlns:p="http://schemas.openxmlformats.org/presentationml/2006/main">
  <p:tag name="NUM" val="4"/>
</p:tagLst>
</file>

<file path=ppt/tags/tag269.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70.xml><?xml version="1.0" encoding="utf-8"?>
<p:tagLst xmlns:a="http://schemas.openxmlformats.org/drawingml/2006/main" xmlns:r="http://schemas.openxmlformats.org/officeDocument/2006/relationships" xmlns:p="http://schemas.openxmlformats.org/presentationml/2006/main">
  <p:tag name="NUM" val="2"/>
</p:tagLst>
</file>

<file path=ppt/tags/tag271.xml><?xml version="1.0" encoding="utf-8"?>
<p:tagLst xmlns:a="http://schemas.openxmlformats.org/drawingml/2006/main" xmlns:r="http://schemas.openxmlformats.org/officeDocument/2006/relationships" xmlns:p="http://schemas.openxmlformats.org/presentationml/2006/main">
  <p:tag name="NUM" val="3"/>
</p:tagLst>
</file>

<file path=ppt/tags/tag272.xml><?xml version="1.0" encoding="utf-8"?>
<p:tagLst xmlns:a="http://schemas.openxmlformats.org/drawingml/2006/main" xmlns:r="http://schemas.openxmlformats.org/officeDocument/2006/relationships" xmlns:p="http://schemas.openxmlformats.org/presentationml/2006/main">
  <p:tag name="NUM" val="4"/>
</p:tagLst>
</file>

<file path=ppt/tags/tag273.xml><?xml version="1.0" encoding="utf-8"?>
<p:tagLst xmlns:a="http://schemas.openxmlformats.org/drawingml/2006/main" xmlns:r="http://schemas.openxmlformats.org/officeDocument/2006/relationships" xmlns:p="http://schemas.openxmlformats.org/presentationml/2006/main">
  <p:tag name="NUM" val="1"/>
</p:tagLst>
</file>

<file path=ppt/tags/tag274.xml><?xml version="1.0" encoding="utf-8"?>
<p:tagLst xmlns:a="http://schemas.openxmlformats.org/drawingml/2006/main" xmlns:r="http://schemas.openxmlformats.org/officeDocument/2006/relationships" xmlns:p="http://schemas.openxmlformats.org/presentationml/2006/main">
  <p:tag name="NUM" val="2"/>
</p:tagLst>
</file>

<file path=ppt/tags/tag275.xml><?xml version="1.0" encoding="utf-8"?>
<p:tagLst xmlns:a="http://schemas.openxmlformats.org/drawingml/2006/main" xmlns:r="http://schemas.openxmlformats.org/officeDocument/2006/relationships" xmlns:p="http://schemas.openxmlformats.org/presentationml/2006/main">
  <p:tag name="NUM" val="3"/>
</p:tagLst>
</file>

<file path=ppt/tags/tag276.xml><?xml version="1.0" encoding="utf-8"?>
<p:tagLst xmlns:a="http://schemas.openxmlformats.org/drawingml/2006/main" xmlns:r="http://schemas.openxmlformats.org/officeDocument/2006/relationships" xmlns:p="http://schemas.openxmlformats.org/presentationml/2006/main">
  <p:tag name="NUM" val="4"/>
</p:tagLst>
</file>

<file path=ppt/tags/tag277.xml><?xml version="1.0" encoding="utf-8"?>
<p:tagLst xmlns:a="http://schemas.openxmlformats.org/drawingml/2006/main" xmlns:r="http://schemas.openxmlformats.org/officeDocument/2006/relationships" xmlns:p="http://schemas.openxmlformats.org/presentationml/2006/main">
  <p:tag name="NUM" val="1"/>
</p:tagLst>
</file>

<file path=ppt/tags/tag278.xml><?xml version="1.0" encoding="utf-8"?>
<p:tagLst xmlns:a="http://schemas.openxmlformats.org/drawingml/2006/main" xmlns:r="http://schemas.openxmlformats.org/officeDocument/2006/relationships" xmlns:p="http://schemas.openxmlformats.org/presentationml/2006/main">
  <p:tag name="NUM" val="2"/>
</p:tagLst>
</file>

<file path=ppt/tags/tag279.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80.xml><?xml version="1.0" encoding="utf-8"?>
<p:tagLst xmlns:a="http://schemas.openxmlformats.org/drawingml/2006/main" xmlns:r="http://schemas.openxmlformats.org/officeDocument/2006/relationships" xmlns:p="http://schemas.openxmlformats.org/presentationml/2006/main">
  <p:tag name="NUM" val="4"/>
</p:tagLst>
</file>

<file path=ppt/tags/tag281.xml><?xml version="1.0" encoding="utf-8"?>
<p:tagLst xmlns:a="http://schemas.openxmlformats.org/drawingml/2006/main" xmlns:r="http://schemas.openxmlformats.org/officeDocument/2006/relationships" xmlns:p="http://schemas.openxmlformats.org/presentationml/2006/main">
  <p:tag name="NUM" val="2"/>
</p:tagLst>
</file>

<file path=ppt/tags/tag282.xml><?xml version="1.0" encoding="utf-8"?>
<p:tagLst xmlns:a="http://schemas.openxmlformats.org/drawingml/2006/main" xmlns:r="http://schemas.openxmlformats.org/officeDocument/2006/relationships" xmlns:p="http://schemas.openxmlformats.org/presentationml/2006/main">
  <p:tag name="NUM" val="3"/>
</p:tagLst>
</file>

<file path=ppt/tags/tag283.xml><?xml version="1.0" encoding="utf-8"?>
<p:tagLst xmlns:a="http://schemas.openxmlformats.org/drawingml/2006/main" xmlns:r="http://schemas.openxmlformats.org/officeDocument/2006/relationships" xmlns:p="http://schemas.openxmlformats.org/presentationml/2006/main">
  <p:tag name="NUM" val="4"/>
</p:tagLst>
</file>

<file path=ppt/tags/tag284.xml><?xml version="1.0" encoding="utf-8"?>
<p:tagLst xmlns:a="http://schemas.openxmlformats.org/drawingml/2006/main" xmlns:r="http://schemas.openxmlformats.org/officeDocument/2006/relationships" xmlns:p="http://schemas.openxmlformats.org/presentationml/2006/main">
  <p:tag name="NUM" val="1"/>
</p:tagLst>
</file>

<file path=ppt/tags/tag285.xml><?xml version="1.0" encoding="utf-8"?>
<p:tagLst xmlns:a="http://schemas.openxmlformats.org/drawingml/2006/main" xmlns:r="http://schemas.openxmlformats.org/officeDocument/2006/relationships" xmlns:p="http://schemas.openxmlformats.org/presentationml/2006/main">
  <p:tag name="NUM" val="2"/>
</p:tagLst>
</file>

<file path=ppt/tags/tag286.xml><?xml version="1.0" encoding="utf-8"?>
<p:tagLst xmlns:a="http://schemas.openxmlformats.org/drawingml/2006/main" xmlns:r="http://schemas.openxmlformats.org/officeDocument/2006/relationships" xmlns:p="http://schemas.openxmlformats.org/presentationml/2006/main">
  <p:tag name="NUM" val="3"/>
</p:tagLst>
</file>

<file path=ppt/tags/tag287.xml><?xml version="1.0" encoding="utf-8"?>
<p:tagLst xmlns:a="http://schemas.openxmlformats.org/drawingml/2006/main" xmlns:r="http://schemas.openxmlformats.org/officeDocument/2006/relationships" xmlns:p="http://schemas.openxmlformats.org/presentationml/2006/main">
  <p:tag name="NUM" val="4"/>
</p:tagLst>
</file>

<file path=ppt/tags/tag288.xml><?xml version="1.0" encoding="utf-8"?>
<p:tagLst xmlns:a="http://schemas.openxmlformats.org/drawingml/2006/main" xmlns:r="http://schemas.openxmlformats.org/officeDocument/2006/relationships" xmlns:p="http://schemas.openxmlformats.org/presentationml/2006/main">
  <p:tag name="NUM" val="1"/>
</p:tagLst>
</file>

<file path=ppt/tags/tag289.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290.xml><?xml version="1.0" encoding="utf-8"?>
<p:tagLst xmlns:a="http://schemas.openxmlformats.org/drawingml/2006/main" xmlns:r="http://schemas.openxmlformats.org/officeDocument/2006/relationships" xmlns:p="http://schemas.openxmlformats.org/presentationml/2006/main">
  <p:tag name="NUM" val="3"/>
</p:tagLst>
</file>

<file path=ppt/tags/tag291.xml><?xml version="1.0" encoding="utf-8"?>
<p:tagLst xmlns:a="http://schemas.openxmlformats.org/drawingml/2006/main" xmlns:r="http://schemas.openxmlformats.org/officeDocument/2006/relationships" xmlns:p="http://schemas.openxmlformats.org/presentationml/2006/main">
  <p:tag name="NUM" val="4"/>
</p:tagLst>
</file>

<file path=ppt/tags/tag292.xml><?xml version="1.0" encoding="utf-8"?>
<p:tagLst xmlns:a="http://schemas.openxmlformats.org/drawingml/2006/main" xmlns:r="http://schemas.openxmlformats.org/officeDocument/2006/relationships" xmlns:p="http://schemas.openxmlformats.org/presentationml/2006/main">
  <p:tag name="NUM" val="1"/>
</p:tagLst>
</file>

<file path=ppt/tags/tag293.xml><?xml version="1.0" encoding="utf-8"?>
<p:tagLst xmlns:a="http://schemas.openxmlformats.org/drawingml/2006/main" xmlns:r="http://schemas.openxmlformats.org/officeDocument/2006/relationships" xmlns:p="http://schemas.openxmlformats.org/presentationml/2006/main">
  <p:tag name="NUM" val="2"/>
</p:tagLst>
</file>

<file path=ppt/tags/tag294.xml><?xml version="1.0" encoding="utf-8"?>
<p:tagLst xmlns:a="http://schemas.openxmlformats.org/drawingml/2006/main" xmlns:r="http://schemas.openxmlformats.org/officeDocument/2006/relationships" xmlns:p="http://schemas.openxmlformats.org/presentationml/2006/main">
  <p:tag name="NUM" val="3"/>
</p:tagLst>
</file>

<file path=ppt/tags/tag295.xml><?xml version="1.0" encoding="utf-8"?>
<p:tagLst xmlns:a="http://schemas.openxmlformats.org/drawingml/2006/main" xmlns:r="http://schemas.openxmlformats.org/officeDocument/2006/relationships" xmlns:p="http://schemas.openxmlformats.org/presentationml/2006/main">
  <p:tag name="NUM" val="4"/>
</p:tagLst>
</file>

<file path=ppt/tags/tag296.xml><?xml version="1.0" encoding="utf-8"?>
<p:tagLst xmlns:a="http://schemas.openxmlformats.org/drawingml/2006/main" xmlns:r="http://schemas.openxmlformats.org/officeDocument/2006/relationships" xmlns:p="http://schemas.openxmlformats.org/presentationml/2006/main">
  <p:tag name="NUM" val="1"/>
</p:tagLst>
</file>

<file path=ppt/tags/tag297.xml><?xml version="1.0" encoding="utf-8"?>
<p:tagLst xmlns:a="http://schemas.openxmlformats.org/drawingml/2006/main" xmlns:r="http://schemas.openxmlformats.org/officeDocument/2006/relationships" xmlns:p="http://schemas.openxmlformats.org/presentationml/2006/main">
  <p:tag name="NUM" val="2"/>
</p:tagLst>
</file>

<file path=ppt/tags/tag298.xml><?xml version="1.0" encoding="utf-8"?>
<p:tagLst xmlns:a="http://schemas.openxmlformats.org/drawingml/2006/main" xmlns:r="http://schemas.openxmlformats.org/officeDocument/2006/relationships" xmlns:p="http://schemas.openxmlformats.org/presentationml/2006/main">
  <p:tag name="NUM" val="3"/>
</p:tagLst>
</file>

<file path=ppt/tags/tag29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00.xml><?xml version="1.0" encoding="utf-8"?>
<p:tagLst xmlns:a="http://schemas.openxmlformats.org/drawingml/2006/main" xmlns:r="http://schemas.openxmlformats.org/officeDocument/2006/relationships" xmlns:p="http://schemas.openxmlformats.org/presentationml/2006/main">
  <p:tag name="NUM" val="2"/>
</p:tagLst>
</file>

<file path=ppt/tags/tag301.xml><?xml version="1.0" encoding="utf-8"?>
<p:tagLst xmlns:a="http://schemas.openxmlformats.org/drawingml/2006/main" xmlns:r="http://schemas.openxmlformats.org/officeDocument/2006/relationships" xmlns:p="http://schemas.openxmlformats.org/presentationml/2006/main">
  <p:tag name="NUM" val="3"/>
</p:tagLst>
</file>

<file path=ppt/tags/tag302.xml><?xml version="1.0" encoding="utf-8"?>
<p:tagLst xmlns:a="http://schemas.openxmlformats.org/drawingml/2006/main" xmlns:r="http://schemas.openxmlformats.org/officeDocument/2006/relationships" xmlns:p="http://schemas.openxmlformats.org/presentationml/2006/main">
  <p:tag name="NUM" val="1"/>
</p:tagLst>
</file>

<file path=ppt/tags/tag303.xml><?xml version="1.0" encoding="utf-8"?>
<p:tagLst xmlns:a="http://schemas.openxmlformats.org/drawingml/2006/main" xmlns:r="http://schemas.openxmlformats.org/officeDocument/2006/relationships" xmlns:p="http://schemas.openxmlformats.org/presentationml/2006/main">
  <p:tag name="NUM" val="2"/>
</p:tagLst>
</file>

<file path=ppt/tags/tag304.xml><?xml version="1.0" encoding="utf-8"?>
<p:tagLst xmlns:a="http://schemas.openxmlformats.org/drawingml/2006/main" xmlns:r="http://schemas.openxmlformats.org/officeDocument/2006/relationships" xmlns:p="http://schemas.openxmlformats.org/presentationml/2006/main">
  <p:tag name="NUM" val="3"/>
</p:tagLst>
</file>

<file path=ppt/tags/tag305.xml><?xml version="1.0" encoding="utf-8"?>
<p:tagLst xmlns:a="http://schemas.openxmlformats.org/drawingml/2006/main" xmlns:r="http://schemas.openxmlformats.org/officeDocument/2006/relationships" xmlns:p="http://schemas.openxmlformats.org/presentationml/2006/main">
  <p:tag name="NUM" val="4"/>
</p:tagLst>
</file>

<file path=ppt/tags/tag306.xml><?xml version="1.0" encoding="utf-8"?>
<p:tagLst xmlns:a="http://schemas.openxmlformats.org/drawingml/2006/main" xmlns:r="http://schemas.openxmlformats.org/officeDocument/2006/relationships" xmlns:p="http://schemas.openxmlformats.org/presentationml/2006/main">
  <p:tag name="NUM" val="1"/>
</p:tagLst>
</file>

<file path=ppt/tags/tag307.xml><?xml version="1.0" encoding="utf-8"?>
<p:tagLst xmlns:a="http://schemas.openxmlformats.org/drawingml/2006/main" xmlns:r="http://schemas.openxmlformats.org/officeDocument/2006/relationships" xmlns:p="http://schemas.openxmlformats.org/presentationml/2006/main">
  <p:tag name="NUM" val="2"/>
</p:tagLst>
</file>

<file path=ppt/tags/tag308.xml><?xml version="1.0" encoding="utf-8"?>
<p:tagLst xmlns:a="http://schemas.openxmlformats.org/drawingml/2006/main" xmlns:r="http://schemas.openxmlformats.org/officeDocument/2006/relationships" xmlns:p="http://schemas.openxmlformats.org/presentationml/2006/main">
  <p:tag name="NUM" val="3"/>
</p:tagLst>
</file>

<file path=ppt/tags/tag309.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10.xml><?xml version="1.0" encoding="utf-8"?>
<p:tagLst xmlns:a="http://schemas.openxmlformats.org/drawingml/2006/main" xmlns:r="http://schemas.openxmlformats.org/officeDocument/2006/relationships" xmlns:p="http://schemas.openxmlformats.org/presentationml/2006/main">
  <p:tag name="NUM" val="1"/>
</p:tagLst>
</file>

<file path=ppt/tags/tag311.xml><?xml version="1.0" encoding="utf-8"?>
<p:tagLst xmlns:a="http://schemas.openxmlformats.org/drawingml/2006/main" xmlns:r="http://schemas.openxmlformats.org/officeDocument/2006/relationships" xmlns:p="http://schemas.openxmlformats.org/presentationml/2006/main">
  <p:tag name="NUM" val="2"/>
</p:tagLst>
</file>

<file path=ppt/tags/tag312.xml><?xml version="1.0" encoding="utf-8"?>
<p:tagLst xmlns:a="http://schemas.openxmlformats.org/drawingml/2006/main" xmlns:r="http://schemas.openxmlformats.org/officeDocument/2006/relationships" xmlns:p="http://schemas.openxmlformats.org/presentationml/2006/main">
  <p:tag name="NUM" val="3"/>
</p:tagLst>
</file>

<file path=ppt/tags/tag313.xml><?xml version="1.0" encoding="utf-8"?>
<p:tagLst xmlns:a="http://schemas.openxmlformats.org/drawingml/2006/main" xmlns:r="http://schemas.openxmlformats.org/officeDocument/2006/relationships" xmlns:p="http://schemas.openxmlformats.org/presentationml/2006/main">
  <p:tag name="NUM" val="4"/>
</p:tagLst>
</file>

<file path=ppt/tags/tag314.xml><?xml version="1.0" encoding="utf-8"?>
<p:tagLst xmlns:a="http://schemas.openxmlformats.org/drawingml/2006/main" xmlns:r="http://schemas.openxmlformats.org/officeDocument/2006/relationships" xmlns:p="http://schemas.openxmlformats.org/presentationml/2006/main">
  <p:tag name="NUM" val="1"/>
</p:tagLst>
</file>

<file path=ppt/tags/tag315.xml><?xml version="1.0" encoding="utf-8"?>
<p:tagLst xmlns:a="http://schemas.openxmlformats.org/drawingml/2006/main" xmlns:r="http://schemas.openxmlformats.org/officeDocument/2006/relationships" xmlns:p="http://schemas.openxmlformats.org/presentationml/2006/main">
  <p:tag name="NUM" val="2"/>
</p:tagLst>
</file>

<file path=ppt/tags/tag316.xml><?xml version="1.0" encoding="utf-8"?>
<p:tagLst xmlns:a="http://schemas.openxmlformats.org/drawingml/2006/main" xmlns:r="http://schemas.openxmlformats.org/officeDocument/2006/relationships" xmlns:p="http://schemas.openxmlformats.org/presentationml/2006/main">
  <p:tag name="NUM" val="3"/>
</p:tagLst>
</file>

<file path=ppt/tags/tag317.xml><?xml version="1.0" encoding="utf-8"?>
<p:tagLst xmlns:a="http://schemas.openxmlformats.org/drawingml/2006/main" xmlns:r="http://schemas.openxmlformats.org/officeDocument/2006/relationships" xmlns:p="http://schemas.openxmlformats.org/presentationml/2006/main">
  <p:tag name="NUM" val="4"/>
</p:tagLst>
</file>

<file path=ppt/tags/tag318.xml><?xml version="1.0" encoding="utf-8"?>
<p:tagLst xmlns:a="http://schemas.openxmlformats.org/drawingml/2006/main" xmlns:r="http://schemas.openxmlformats.org/officeDocument/2006/relationships" xmlns:p="http://schemas.openxmlformats.org/presentationml/2006/main">
  <p:tag name="NUM" val="1"/>
</p:tagLst>
</file>

<file path=ppt/tags/tag319.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20.xml><?xml version="1.0" encoding="utf-8"?>
<p:tagLst xmlns:a="http://schemas.openxmlformats.org/drawingml/2006/main" xmlns:r="http://schemas.openxmlformats.org/officeDocument/2006/relationships" xmlns:p="http://schemas.openxmlformats.org/presentationml/2006/main">
  <p:tag name="NUM" val="3"/>
</p:tagLst>
</file>

<file path=ppt/tags/tag321.xml><?xml version="1.0" encoding="utf-8"?>
<p:tagLst xmlns:a="http://schemas.openxmlformats.org/drawingml/2006/main" xmlns:r="http://schemas.openxmlformats.org/officeDocument/2006/relationships" xmlns:p="http://schemas.openxmlformats.org/presentationml/2006/main">
  <p:tag name="NUM" val="4"/>
</p:tagLst>
</file>

<file path=ppt/tags/tag322.xml><?xml version="1.0" encoding="utf-8"?>
<p:tagLst xmlns:a="http://schemas.openxmlformats.org/drawingml/2006/main" xmlns:r="http://schemas.openxmlformats.org/officeDocument/2006/relationships" xmlns:p="http://schemas.openxmlformats.org/presentationml/2006/main">
  <p:tag name="NUM" val="1"/>
</p:tagLst>
</file>

<file path=ppt/tags/tag323.xml><?xml version="1.0" encoding="utf-8"?>
<p:tagLst xmlns:a="http://schemas.openxmlformats.org/drawingml/2006/main" xmlns:r="http://schemas.openxmlformats.org/officeDocument/2006/relationships" xmlns:p="http://schemas.openxmlformats.org/presentationml/2006/main">
  <p:tag name="NUM" val="2"/>
</p:tagLst>
</file>

<file path=ppt/tags/tag324.xml><?xml version="1.0" encoding="utf-8"?>
<p:tagLst xmlns:a="http://schemas.openxmlformats.org/drawingml/2006/main" xmlns:r="http://schemas.openxmlformats.org/officeDocument/2006/relationships" xmlns:p="http://schemas.openxmlformats.org/presentationml/2006/main">
  <p:tag name="NUM" val="3"/>
</p:tagLst>
</file>

<file path=ppt/tags/tag325.xml><?xml version="1.0" encoding="utf-8"?>
<p:tagLst xmlns:a="http://schemas.openxmlformats.org/drawingml/2006/main" xmlns:r="http://schemas.openxmlformats.org/officeDocument/2006/relationships" xmlns:p="http://schemas.openxmlformats.org/presentationml/2006/main">
  <p:tag name="NUM" val="4"/>
</p:tagLst>
</file>

<file path=ppt/tags/tag326.xml><?xml version="1.0" encoding="utf-8"?>
<p:tagLst xmlns:a="http://schemas.openxmlformats.org/drawingml/2006/main" xmlns:r="http://schemas.openxmlformats.org/officeDocument/2006/relationships" xmlns:p="http://schemas.openxmlformats.org/presentationml/2006/main">
  <p:tag name="NUM" val="1"/>
</p:tagLst>
</file>

<file path=ppt/tags/tag327.xml><?xml version="1.0" encoding="utf-8"?>
<p:tagLst xmlns:a="http://schemas.openxmlformats.org/drawingml/2006/main" xmlns:r="http://schemas.openxmlformats.org/officeDocument/2006/relationships" xmlns:p="http://schemas.openxmlformats.org/presentationml/2006/main">
  <p:tag name="NUM" val="2"/>
</p:tagLst>
</file>

<file path=ppt/tags/tag328.xml><?xml version="1.0" encoding="utf-8"?>
<p:tagLst xmlns:a="http://schemas.openxmlformats.org/drawingml/2006/main" xmlns:r="http://schemas.openxmlformats.org/officeDocument/2006/relationships" xmlns:p="http://schemas.openxmlformats.org/presentationml/2006/main">
  <p:tag name="NUM" val="3"/>
</p:tagLst>
</file>

<file path=ppt/tags/tag329.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30.xml><?xml version="1.0" encoding="utf-8"?>
<p:tagLst xmlns:a="http://schemas.openxmlformats.org/drawingml/2006/main" xmlns:r="http://schemas.openxmlformats.org/officeDocument/2006/relationships" xmlns:p="http://schemas.openxmlformats.org/presentationml/2006/main">
  <p:tag name="NUM" val="1"/>
</p:tagLst>
</file>

<file path=ppt/tags/tag331.xml><?xml version="1.0" encoding="utf-8"?>
<p:tagLst xmlns:a="http://schemas.openxmlformats.org/drawingml/2006/main" xmlns:r="http://schemas.openxmlformats.org/officeDocument/2006/relationships" xmlns:p="http://schemas.openxmlformats.org/presentationml/2006/main">
  <p:tag name="NUM" val="2"/>
</p:tagLst>
</file>

<file path=ppt/tags/tag332.xml><?xml version="1.0" encoding="utf-8"?>
<p:tagLst xmlns:a="http://schemas.openxmlformats.org/drawingml/2006/main" xmlns:r="http://schemas.openxmlformats.org/officeDocument/2006/relationships" xmlns:p="http://schemas.openxmlformats.org/presentationml/2006/main">
  <p:tag name="NUM" val="3"/>
</p:tagLst>
</file>

<file path=ppt/tags/tag333.xml><?xml version="1.0" encoding="utf-8"?>
<p:tagLst xmlns:a="http://schemas.openxmlformats.org/drawingml/2006/main" xmlns:r="http://schemas.openxmlformats.org/officeDocument/2006/relationships" xmlns:p="http://schemas.openxmlformats.org/presentationml/2006/main">
  <p:tag name="NUM" val="4"/>
</p:tagLst>
</file>

<file path=ppt/tags/tag334.xml><?xml version="1.0" encoding="utf-8"?>
<p:tagLst xmlns:a="http://schemas.openxmlformats.org/drawingml/2006/main" xmlns:r="http://schemas.openxmlformats.org/officeDocument/2006/relationships" xmlns:p="http://schemas.openxmlformats.org/presentationml/2006/main">
  <p:tag name="NUM" val="1"/>
</p:tagLst>
</file>

<file path=ppt/tags/tag335.xml><?xml version="1.0" encoding="utf-8"?>
<p:tagLst xmlns:a="http://schemas.openxmlformats.org/drawingml/2006/main" xmlns:r="http://schemas.openxmlformats.org/officeDocument/2006/relationships" xmlns:p="http://schemas.openxmlformats.org/presentationml/2006/main">
  <p:tag name="NUM" val="2"/>
</p:tagLst>
</file>

<file path=ppt/tags/tag336.xml><?xml version="1.0" encoding="utf-8"?>
<p:tagLst xmlns:a="http://schemas.openxmlformats.org/drawingml/2006/main" xmlns:r="http://schemas.openxmlformats.org/officeDocument/2006/relationships" xmlns:p="http://schemas.openxmlformats.org/presentationml/2006/main">
  <p:tag name="NUM" val="3"/>
</p:tagLst>
</file>

<file path=ppt/tags/tag337.xml><?xml version="1.0" encoding="utf-8"?>
<p:tagLst xmlns:a="http://schemas.openxmlformats.org/drawingml/2006/main" xmlns:r="http://schemas.openxmlformats.org/officeDocument/2006/relationships" xmlns:p="http://schemas.openxmlformats.org/presentationml/2006/main">
  <p:tag name="NUM" val="4"/>
</p:tagLst>
</file>

<file path=ppt/tags/tag338.xml><?xml version="1.0" encoding="utf-8"?>
<p:tagLst xmlns:a="http://schemas.openxmlformats.org/drawingml/2006/main" xmlns:r="http://schemas.openxmlformats.org/officeDocument/2006/relationships" xmlns:p="http://schemas.openxmlformats.org/presentationml/2006/main">
  <p:tag name="NUM" val="1"/>
</p:tagLst>
</file>

<file path=ppt/tags/tag339.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40.xml><?xml version="1.0" encoding="utf-8"?>
<p:tagLst xmlns:a="http://schemas.openxmlformats.org/drawingml/2006/main" xmlns:r="http://schemas.openxmlformats.org/officeDocument/2006/relationships" xmlns:p="http://schemas.openxmlformats.org/presentationml/2006/main">
  <p:tag name="NUM" val="3"/>
</p:tagLst>
</file>

<file path=ppt/tags/tag341.xml><?xml version="1.0" encoding="utf-8"?>
<p:tagLst xmlns:a="http://schemas.openxmlformats.org/drawingml/2006/main" xmlns:r="http://schemas.openxmlformats.org/officeDocument/2006/relationships" xmlns:p="http://schemas.openxmlformats.org/presentationml/2006/main">
  <p:tag name="NUM" val="4"/>
</p:tagLst>
</file>

<file path=ppt/tags/tag342.xml><?xml version="1.0" encoding="utf-8"?>
<p:tagLst xmlns:a="http://schemas.openxmlformats.org/drawingml/2006/main" xmlns:r="http://schemas.openxmlformats.org/officeDocument/2006/relationships" xmlns:p="http://schemas.openxmlformats.org/presentationml/2006/main">
  <p:tag name="NUM" val="1"/>
</p:tagLst>
</file>

<file path=ppt/tags/tag343.xml><?xml version="1.0" encoding="utf-8"?>
<p:tagLst xmlns:a="http://schemas.openxmlformats.org/drawingml/2006/main" xmlns:r="http://schemas.openxmlformats.org/officeDocument/2006/relationships" xmlns:p="http://schemas.openxmlformats.org/presentationml/2006/main">
  <p:tag name="NUM" val="2"/>
</p:tagLst>
</file>

<file path=ppt/tags/tag344.xml><?xml version="1.0" encoding="utf-8"?>
<p:tagLst xmlns:a="http://schemas.openxmlformats.org/drawingml/2006/main" xmlns:r="http://schemas.openxmlformats.org/officeDocument/2006/relationships" xmlns:p="http://schemas.openxmlformats.org/presentationml/2006/main">
  <p:tag name="NUM" val="3"/>
</p:tagLst>
</file>

<file path=ppt/tags/tag345.xml><?xml version="1.0" encoding="utf-8"?>
<p:tagLst xmlns:a="http://schemas.openxmlformats.org/drawingml/2006/main" xmlns:r="http://schemas.openxmlformats.org/officeDocument/2006/relationships" xmlns:p="http://schemas.openxmlformats.org/presentationml/2006/main">
  <p:tag name="NUM" val="4"/>
</p:tagLst>
</file>

<file path=ppt/tags/tag346.xml><?xml version="1.0" encoding="utf-8"?>
<p:tagLst xmlns:a="http://schemas.openxmlformats.org/drawingml/2006/main" xmlns:r="http://schemas.openxmlformats.org/officeDocument/2006/relationships" xmlns:p="http://schemas.openxmlformats.org/presentationml/2006/main">
  <p:tag name="NUM" val="1"/>
</p:tagLst>
</file>

<file path=ppt/tags/tag347.xml><?xml version="1.0" encoding="utf-8"?>
<p:tagLst xmlns:a="http://schemas.openxmlformats.org/drawingml/2006/main" xmlns:r="http://schemas.openxmlformats.org/officeDocument/2006/relationships" xmlns:p="http://schemas.openxmlformats.org/presentationml/2006/main">
  <p:tag name="NUM" val="2"/>
</p:tagLst>
</file>

<file path=ppt/tags/tag348.xml><?xml version="1.0" encoding="utf-8"?>
<p:tagLst xmlns:a="http://schemas.openxmlformats.org/drawingml/2006/main" xmlns:r="http://schemas.openxmlformats.org/officeDocument/2006/relationships" xmlns:p="http://schemas.openxmlformats.org/presentationml/2006/main">
  <p:tag name="NUM" val="3"/>
</p:tagLst>
</file>

<file path=ppt/tags/tag349.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50.xml><?xml version="1.0" encoding="utf-8"?>
<p:tagLst xmlns:a="http://schemas.openxmlformats.org/drawingml/2006/main" xmlns:r="http://schemas.openxmlformats.org/officeDocument/2006/relationships" xmlns:p="http://schemas.openxmlformats.org/presentationml/2006/main">
  <p:tag name="NUM" val="1"/>
</p:tagLst>
</file>

<file path=ppt/tags/tag351.xml><?xml version="1.0" encoding="utf-8"?>
<p:tagLst xmlns:a="http://schemas.openxmlformats.org/drawingml/2006/main" xmlns:r="http://schemas.openxmlformats.org/officeDocument/2006/relationships" xmlns:p="http://schemas.openxmlformats.org/presentationml/2006/main">
  <p:tag name="NUM" val="2"/>
</p:tagLst>
</file>

<file path=ppt/tags/tag352.xml><?xml version="1.0" encoding="utf-8"?>
<p:tagLst xmlns:a="http://schemas.openxmlformats.org/drawingml/2006/main" xmlns:r="http://schemas.openxmlformats.org/officeDocument/2006/relationships" xmlns:p="http://schemas.openxmlformats.org/presentationml/2006/main">
  <p:tag name="NUM" val="3"/>
</p:tagLst>
</file>

<file path=ppt/tags/tag353.xml><?xml version="1.0" encoding="utf-8"?>
<p:tagLst xmlns:a="http://schemas.openxmlformats.org/drawingml/2006/main" xmlns:r="http://schemas.openxmlformats.org/officeDocument/2006/relationships" xmlns:p="http://schemas.openxmlformats.org/presentationml/2006/main">
  <p:tag name="NUM" val="4"/>
</p:tagLst>
</file>

<file path=ppt/tags/tag354.xml><?xml version="1.0" encoding="utf-8"?>
<p:tagLst xmlns:a="http://schemas.openxmlformats.org/drawingml/2006/main" xmlns:r="http://schemas.openxmlformats.org/officeDocument/2006/relationships" xmlns:p="http://schemas.openxmlformats.org/presentationml/2006/main">
  <p:tag name="NUM" val="2"/>
</p:tagLst>
</file>

<file path=ppt/tags/tag355.xml><?xml version="1.0" encoding="utf-8"?>
<p:tagLst xmlns:a="http://schemas.openxmlformats.org/drawingml/2006/main" xmlns:r="http://schemas.openxmlformats.org/officeDocument/2006/relationships" xmlns:p="http://schemas.openxmlformats.org/presentationml/2006/main">
  <p:tag name="NUM" val="3"/>
</p:tagLst>
</file>

<file path=ppt/tags/tag356.xml><?xml version="1.0" encoding="utf-8"?>
<p:tagLst xmlns:a="http://schemas.openxmlformats.org/drawingml/2006/main" xmlns:r="http://schemas.openxmlformats.org/officeDocument/2006/relationships" xmlns:p="http://schemas.openxmlformats.org/presentationml/2006/main">
  <p:tag name="NUM" val="2"/>
</p:tagLst>
</file>

<file path=ppt/tags/tag357.xml><?xml version="1.0" encoding="utf-8"?>
<p:tagLst xmlns:a="http://schemas.openxmlformats.org/drawingml/2006/main" xmlns:r="http://schemas.openxmlformats.org/officeDocument/2006/relationships" xmlns:p="http://schemas.openxmlformats.org/presentationml/2006/main">
  <p:tag name="NUM" val="3"/>
</p:tagLst>
</file>

<file path=ppt/tags/tag358.xml><?xml version="1.0" encoding="utf-8"?>
<p:tagLst xmlns:a="http://schemas.openxmlformats.org/drawingml/2006/main" xmlns:r="http://schemas.openxmlformats.org/officeDocument/2006/relationships" xmlns:p="http://schemas.openxmlformats.org/presentationml/2006/main">
  <p:tag name="NUM" val="1"/>
</p:tagLst>
</file>

<file path=ppt/tags/tag359.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60.xml><?xml version="1.0" encoding="utf-8"?>
<p:tagLst xmlns:a="http://schemas.openxmlformats.org/drawingml/2006/main" xmlns:r="http://schemas.openxmlformats.org/officeDocument/2006/relationships" xmlns:p="http://schemas.openxmlformats.org/presentationml/2006/main">
  <p:tag name="NUM" val="3"/>
</p:tagLst>
</file>

<file path=ppt/tags/tag361.xml><?xml version="1.0" encoding="utf-8"?>
<p:tagLst xmlns:a="http://schemas.openxmlformats.org/drawingml/2006/main" xmlns:r="http://schemas.openxmlformats.org/officeDocument/2006/relationships" xmlns:p="http://schemas.openxmlformats.org/presentationml/2006/main">
  <p:tag name="NUM" val="4"/>
</p:tagLst>
</file>

<file path=ppt/tags/tag362.xml><?xml version="1.0" encoding="utf-8"?>
<p:tagLst xmlns:a="http://schemas.openxmlformats.org/drawingml/2006/main" xmlns:r="http://schemas.openxmlformats.org/officeDocument/2006/relationships" xmlns:p="http://schemas.openxmlformats.org/presentationml/2006/main">
  <p:tag name="NUM" val="1"/>
</p:tagLst>
</file>

<file path=ppt/tags/tag363.xml><?xml version="1.0" encoding="utf-8"?>
<p:tagLst xmlns:a="http://schemas.openxmlformats.org/drawingml/2006/main" xmlns:r="http://schemas.openxmlformats.org/officeDocument/2006/relationships" xmlns:p="http://schemas.openxmlformats.org/presentationml/2006/main">
  <p:tag name="NUM" val="2"/>
</p:tagLst>
</file>

<file path=ppt/tags/tag364.xml><?xml version="1.0" encoding="utf-8"?>
<p:tagLst xmlns:a="http://schemas.openxmlformats.org/drawingml/2006/main" xmlns:r="http://schemas.openxmlformats.org/officeDocument/2006/relationships" xmlns:p="http://schemas.openxmlformats.org/presentationml/2006/main">
  <p:tag name="NUM" val="3"/>
</p:tagLst>
</file>

<file path=ppt/tags/tag365.xml><?xml version="1.0" encoding="utf-8"?>
<p:tagLst xmlns:a="http://schemas.openxmlformats.org/drawingml/2006/main" xmlns:r="http://schemas.openxmlformats.org/officeDocument/2006/relationships" xmlns:p="http://schemas.openxmlformats.org/presentationml/2006/main">
  <p:tag name="NUM" val="4"/>
</p:tagLst>
</file>

<file path=ppt/tags/tag366.xml><?xml version="1.0" encoding="utf-8"?>
<p:tagLst xmlns:a="http://schemas.openxmlformats.org/drawingml/2006/main" xmlns:r="http://schemas.openxmlformats.org/officeDocument/2006/relationships" xmlns:p="http://schemas.openxmlformats.org/presentationml/2006/main">
  <p:tag name="NUM" val="1"/>
</p:tagLst>
</file>

<file path=ppt/tags/tag367.xml><?xml version="1.0" encoding="utf-8"?>
<p:tagLst xmlns:a="http://schemas.openxmlformats.org/drawingml/2006/main" xmlns:r="http://schemas.openxmlformats.org/officeDocument/2006/relationships" xmlns:p="http://schemas.openxmlformats.org/presentationml/2006/main">
  <p:tag name="NUM" val="2"/>
</p:tagLst>
</file>

<file path=ppt/tags/tag368.xml><?xml version="1.0" encoding="utf-8"?>
<p:tagLst xmlns:a="http://schemas.openxmlformats.org/drawingml/2006/main" xmlns:r="http://schemas.openxmlformats.org/officeDocument/2006/relationships" xmlns:p="http://schemas.openxmlformats.org/presentationml/2006/main">
  <p:tag name="NUM" val="3"/>
</p:tagLst>
</file>

<file path=ppt/tags/tag369.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70.xml><?xml version="1.0" encoding="utf-8"?>
<p:tagLst xmlns:a="http://schemas.openxmlformats.org/drawingml/2006/main" xmlns:r="http://schemas.openxmlformats.org/officeDocument/2006/relationships" xmlns:p="http://schemas.openxmlformats.org/presentationml/2006/main">
  <p:tag name="NUM" val="1"/>
</p:tagLst>
</file>

<file path=ppt/tags/tag371.xml><?xml version="1.0" encoding="utf-8"?>
<p:tagLst xmlns:a="http://schemas.openxmlformats.org/drawingml/2006/main" xmlns:r="http://schemas.openxmlformats.org/officeDocument/2006/relationships" xmlns:p="http://schemas.openxmlformats.org/presentationml/2006/main">
  <p:tag name="NUM" val="2"/>
</p:tagLst>
</file>

<file path=ppt/tags/tag372.xml><?xml version="1.0" encoding="utf-8"?>
<p:tagLst xmlns:a="http://schemas.openxmlformats.org/drawingml/2006/main" xmlns:r="http://schemas.openxmlformats.org/officeDocument/2006/relationships" xmlns:p="http://schemas.openxmlformats.org/presentationml/2006/main">
  <p:tag name="NUM" val="3"/>
</p:tagLst>
</file>

<file path=ppt/tags/tag373.xml><?xml version="1.0" encoding="utf-8"?>
<p:tagLst xmlns:a="http://schemas.openxmlformats.org/drawingml/2006/main" xmlns:r="http://schemas.openxmlformats.org/officeDocument/2006/relationships" xmlns:p="http://schemas.openxmlformats.org/presentationml/2006/main">
  <p:tag name="NUM" val="4"/>
</p:tagLst>
</file>

<file path=ppt/tags/tag374.xml><?xml version="1.0" encoding="utf-8"?>
<p:tagLst xmlns:a="http://schemas.openxmlformats.org/drawingml/2006/main" xmlns:r="http://schemas.openxmlformats.org/officeDocument/2006/relationships" xmlns:p="http://schemas.openxmlformats.org/presentationml/2006/main">
  <p:tag name="NUM" val="5"/>
</p:tagLst>
</file>

<file path=ppt/tags/tag375.xml><?xml version="1.0" encoding="utf-8"?>
<p:tagLst xmlns:a="http://schemas.openxmlformats.org/drawingml/2006/main" xmlns:r="http://schemas.openxmlformats.org/officeDocument/2006/relationships" xmlns:p="http://schemas.openxmlformats.org/presentationml/2006/main">
  <p:tag name="NUM" val="1"/>
</p:tagLst>
</file>

<file path=ppt/tags/tag376.xml><?xml version="1.0" encoding="utf-8"?>
<p:tagLst xmlns:a="http://schemas.openxmlformats.org/drawingml/2006/main" xmlns:r="http://schemas.openxmlformats.org/officeDocument/2006/relationships" xmlns:p="http://schemas.openxmlformats.org/presentationml/2006/main">
  <p:tag name="NUM" val="2"/>
</p:tagLst>
</file>

<file path=ppt/tags/tag377.xml><?xml version="1.0" encoding="utf-8"?>
<p:tagLst xmlns:a="http://schemas.openxmlformats.org/drawingml/2006/main" xmlns:r="http://schemas.openxmlformats.org/officeDocument/2006/relationships" xmlns:p="http://schemas.openxmlformats.org/presentationml/2006/main">
  <p:tag name="NUM" val="3"/>
</p:tagLst>
</file>

<file path=ppt/tags/tag378.xml><?xml version="1.0" encoding="utf-8"?>
<p:tagLst xmlns:a="http://schemas.openxmlformats.org/drawingml/2006/main" xmlns:r="http://schemas.openxmlformats.org/officeDocument/2006/relationships" xmlns:p="http://schemas.openxmlformats.org/presentationml/2006/main">
  <p:tag name="NUM" val="4"/>
</p:tagLst>
</file>

<file path=ppt/tags/tag379.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80.xml><?xml version="1.0" encoding="utf-8"?>
<p:tagLst xmlns:a="http://schemas.openxmlformats.org/drawingml/2006/main" xmlns:r="http://schemas.openxmlformats.org/officeDocument/2006/relationships" xmlns:p="http://schemas.openxmlformats.org/presentationml/2006/main">
  <p:tag name="NUM" val="2"/>
</p:tagLst>
</file>

<file path=ppt/tags/tag381.xml><?xml version="1.0" encoding="utf-8"?>
<p:tagLst xmlns:a="http://schemas.openxmlformats.org/drawingml/2006/main" xmlns:r="http://schemas.openxmlformats.org/officeDocument/2006/relationships" xmlns:p="http://schemas.openxmlformats.org/presentationml/2006/main">
  <p:tag name="NUM" val="3"/>
</p:tagLst>
</file>

<file path=ppt/tags/tag382.xml><?xml version="1.0" encoding="utf-8"?>
<p:tagLst xmlns:a="http://schemas.openxmlformats.org/drawingml/2006/main" xmlns:r="http://schemas.openxmlformats.org/officeDocument/2006/relationships" xmlns:p="http://schemas.openxmlformats.org/presentationml/2006/main">
  <p:tag name="NUM" val="4"/>
</p:tagLst>
</file>

<file path=ppt/tags/tag383.xml><?xml version="1.0" encoding="utf-8"?>
<p:tagLst xmlns:a="http://schemas.openxmlformats.org/drawingml/2006/main" xmlns:r="http://schemas.openxmlformats.org/officeDocument/2006/relationships" xmlns:p="http://schemas.openxmlformats.org/presentationml/2006/main">
  <p:tag name="NUM" val="1"/>
</p:tagLst>
</file>

<file path=ppt/tags/tag384.xml><?xml version="1.0" encoding="utf-8"?>
<p:tagLst xmlns:a="http://schemas.openxmlformats.org/drawingml/2006/main" xmlns:r="http://schemas.openxmlformats.org/officeDocument/2006/relationships" xmlns:p="http://schemas.openxmlformats.org/presentationml/2006/main">
  <p:tag name="NUM" val="2"/>
</p:tagLst>
</file>

<file path=ppt/tags/tag385.xml><?xml version="1.0" encoding="utf-8"?>
<p:tagLst xmlns:a="http://schemas.openxmlformats.org/drawingml/2006/main" xmlns:r="http://schemas.openxmlformats.org/officeDocument/2006/relationships" xmlns:p="http://schemas.openxmlformats.org/presentationml/2006/main">
  <p:tag name="NUM" val="3"/>
</p:tagLst>
</file>

<file path=ppt/tags/tag386.xml><?xml version="1.0" encoding="utf-8"?>
<p:tagLst xmlns:a="http://schemas.openxmlformats.org/drawingml/2006/main" xmlns:r="http://schemas.openxmlformats.org/officeDocument/2006/relationships" xmlns:p="http://schemas.openxmlformats.org/presentationml/2006/main">
  <p:tag name="NUM" val="4"/>
</p:tagLst>
</file>

<file path=ppt/tags/tag387.xml><?xml version="1.0" encoding="utf-8"?>
<p:tagLst xmlns:a="http://schemas.openxmlformats.org/drawingml/2006/main" xmlns:r="http://schemas.openxmlformats.org/officeDocument/2006/relationships" xmlns:p="http://schemas.openxmlformats.org/presentationml/2006/main">
  <p:tag name="NUM" val="1"/>
</p:tagLst>
</file>

<file path=ppt/tags/tag388.xml><?xml version="1.0" encoding="utf-8"?>
<p:tagLst xmlns:a="http://schemas.openxmlformats.org/drawingml/2006/main" xmlns:r="http://schemas.openxmlformats.org/officeDocument/2006/relationships" xmlns:p="http://schemas.openxmlformats.org/presentationml/2006/main">
  <p:tag name="NUM" val="2"/>
</p:tagLst>
</file>

<file path=ppt/tags/tag389.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390.xml><?xml version="1.0" encoding="utf-8"?>
<p:tagLst xmlns:a="http://schemas.openxmlformats.org/drawingml/2006/main" xmlns:r="http://schemas.openxmlformats.org/officeDocument/2006/relationships" xmlns:p="http://schemas.openxmlformats.org/presentationml/2006/main">
  <p:tag name="NUM" val="4"/>
</p:tagLst>
</file>

<file path=ppt/tags/tag391.xml><?xml version="1.0" encoding="utf-8"?>
<p:tagLst xmlns:a="http://schemas.openxmlformats.org/drawingml/2006/main" xmlns:r="http://schemas.openxmlformats.org/officeDocument/2006/relationships" xmlns:p="http://schemas.openxmlformats.org/presentationml/2006/main">
  <p:tag name="NUM" val="1"/>
</p:tagLst>
</file>

<file path=ppt/tags/tag392.xml><?xml version="1.0" encoding="utf-8"?>
<p:tagLst xmlns:a="http://schemas.openxmlformats.org/drawingml/2006/main" xmlns:r="http://schemas.openxmlformats.org/officeDocument/2006/relationships" xmlns:p="http://schemas.openxmlformats.org/presentationml/2006/main">
  <p:tag name="NUM" val="2"/>
</p:tagLst>
</file>

<file path=ppt/tags/tag393.xml><?xml version="1.0" encoding="utf-8"?>
<p:tagLst xmlns:a="http://schemas.openxmlformats.org/drawingml/2006/main" xmlns:r="http://schemas.openxmlformats.org/officeDocument/2006/relationships" xmlns:p="http://schemas.openxmlformats.org/presentationml/2006/main">
  <p:tag name="NUM" val="3"/>
</p:tagLst>
</file>

<file path=ppt/tags/tag394.xml><?xml version="1.0" encoding="utf-8"?>
<p:tagLst xmlns:a="http://schemas.openxmlformats.org/drawingml/2006/main" xmlns:r="http://schemas.openxmlformats.org/officeDocument/2006/relationships" xmlns:p="http://schemas.openxmlformats.org/presentationml/2006/main">
  <p:tag name="NUM" val="4"/>
</p:tagLst>
</file>

<file path=ppt/tags/tag395.xml><?xml version="1.0" encoding="utf-8"?>
<p:tagLst xmlns:a="http://schemas.openxmlformats.org/drawingml/2006/main" xmlns:r="http://schemas.openxmlformats.org/officeDocument/2006/relationships" xmlns:p="http://schemas.openxmlformats.org/presentationml/2006/main">
  <p:tag name="NUM" val="1"/>
</p:tagLst>
</file>

<file path=ppt/tags/tag396.xml><?xml version="1.0" encoding="utf-8"?>
<p:tagLst xmlns:a="http://schemas.openxmlformats.org/drawingml/2006/main" xmlns:r="http://schemas.openxmlformats.org/officeDocument/2006/relationships" xmlns:p="http://schemas.openxmlformats.org/presentationml/2006/main">
  <p:tag name="NUM" val="2"/>
</p:tagLst>
</file>

<file path=ppt/tags/tag397.xml><?xml version="1.0" encoding="utf-8"?>
<p:tagLst xmlns:a="http://schemas.openxmlformats.org/drawingml/2006/main" xmlns:r="http://schemas.openxmlformats.org/officeDocument/2006/relationships" xmlns:p="http://schemas.openxmlformats.org/presentationml/2006/main">
  <p:tag name="NUM" val="3"/>
</p:tagLst>
</file>

<file path=ppt/tags/tag398.xml><?xml version="1.0" encoding="utf-8"?>
<p:tagLst xmlns:a="http://schemas.openxmlformats.org/drawingml/2006/main" xmlns:r="http://schemas.openxmlformats.org/officeDocument/2006/relationships" xmlns:p="http://schemas.openxmlformats.org/presentationml/2006/main">
  <p:tag name="NUM" val="4"/>
</p:tagLst>
</file>

<file path=ppt/tags/tag39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00.xml><?xml version="1.0" encoding="utf-8"?>
<p:tagLst xmlns:a="http://schemas.openxmlformats.org/drawingml/2006/main" xmlns:r="http://schemas.openxmlformats.org/officeDocument/2006/relationships" xmlns:p="http://schemas.openxmlformats.org/presentationml/2006/main">
  <p:tag name="NUM" val="2"/>
</p:tagLst>
</file>

<file path=ppt/tags/tag401.xml><?xml version="1.0" encoding="utf-8"?>
<p:tagLst xmlns:a="http://schemas.openxmlformats.org/drawingml/2006/main" xmlns:r="http://schemas.openxmlformats.org/officeDocument/2006/relationships" xmlns:p="http://schemas.openxmlformats.org/presentationml/2006/main">
  <p:tag name="NUM" val="3"/>
</p:tagLst>
</file>

<file path=ppt/tags/tag402.xml><?xml version="1.0" encoding="utf-8"?>
<p:tagLst xmlns:a="http://schemas.openxmlformats.org/drawingml/2006/main" xmlns:r="http://schemas.openxmlformats.org/officeDocument/2006/relationships" xmlns:p="http://schemas.openxmlformats.org/presentationml/2006/main">
  <p:tag name="NUM" val="4"/>
</p:tagLst>
</file>

<file path=ppt/tags/tag403.xml><?xml version="1.0" encoding="utf-8"?>
<p:tagLst xmlns:a="http://schemas.openxmlformats.org/drawingml/2006/main" xmlns:r="http://schemas.openxmlformats.org/officeDocument/2006/relationships" xmlns:p="http://schemas.openxmlformats.org/presentationml/2006/main">
  <p:tag name="NUM" val="1"/>
</p:tagLst>
</file>

<file path=ppt/tags/tag404.xml><?xml version="1.0" encoding="utf-8"?>
<p:tagLst xmlns:a="http://schemas.openxmlformats.org/drawingml/2006/main" xmlns:r="http://schemas.openxmlformats.org/officeDocument/2006/relationships" xmlns:p="http://schemas.openxmlformats.org/presentationml/2006/main">
  <p:tag name="NUM" val="2"/>
</p:tagLst>
</file>

<file path=ppt/tags/tag405.xml><?xml version="1.0" encoding="utf-8"?>
<p:tagLst xmlns:a="http://schemas.openxmlformats.org/drawingml/2006/main" xmlns:r="http://schemas.openxmlformats.org/officeDocument/2006/relationships" xmlns:p="http://schemas.openxmlformats.org/presentationml/2006/main">
  <p:tag name="NUM" val="3"/>
</p:tagLst>
</file>

<file path=ppt/tags/tag406.xml><?xml version="1.0" encoding="utf-8"?>
<p:tagLst xmlns:a="http://schemas.openxmlformats.org/drawingml/2006/main" xmlns:r="http://schemas.openxmlformats.org/officeDocument/2006/relationships" xmlns:p="http://schemas.openxmlformats.org/presentationml/2006/main">
  <p:tag name="NUM" val="4"/>
</p:tagLst>
</file>

<file path=ppt/tags/tag407.xml><?xml version="1.0" encoding="utf-8"?>
<p:tagLst xmlns:a="http://schemas.openxmlformats.org/drawingml/2006/main" xmlns:r="http://schemas.openxmlformats.org/officeDocument/2006/relationships" xmlns:p="http://schemas.openxmlformats.org/presentationml/2006/main">
  <p:tag name="NUM" val="1"/>
</p:tagLst>
</file>

<file path=ppt/tags/tag408.xml><?xml version="1.0" encoding="utf-8"?>
<p:tagLst xmlns:a="http://schemas.openxmlformats.org/drawingml/2006/main" xmlns:r="http://schemas.openxmlformats.org/officeDocument/2006/relationships" xmlns:p="http://schemas.openxmlformats.org/presentationml/2006/main">
  <p:tag name="NUM" val="2"/>
</p:tagLst>
</file>

<file path=ppt/tags/tag409.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10.xml><?xml version="1.0" encoding="utf-8"?>
<p:tagLst xmlns:a="http://schemas.openxmlformats.org/drawingml/2006/main" xmlns:r="http://schemas.openxmlformats.org/officeDocument/2006/relationships" xmlns:p="http://schemas.openxmlformats.org/presentationml/2006/main">
  <p:tag name="NUM" val="4"/>
</p:tagLst>
</file>

<file path=ppt/tags/tag411.xml><?xml version="1.0" encoding="utf-8"?>
<p:tagLst xmlns:a="http://schemas.openxmlformats.org/drawingml/2006/main" xmlns:r="http://schemas.openxmlformats.org/officeDocument/2006/relationships" xmlns:p="http://schemas.openxmlformats.org/presentationml/2006/main">
  <p:tag name="NUM" val="1"/>
</p:tagLst>
</file>

<file path=ppt/tags/tag412.xml><?xml version="1.0" encoding="utf-8"?>
<p:tagLst xmlns:a="http://schemas.openxmlformats.org/drawingml/2006/main" xmlns:r="http://schemas.openxmlformats.org/officeDocument/2006/relationships" xmlns:p="http://schemas.openxmlformats.org/presentationml/2006/main">
  <p:tag name="NUM" val="2"/>
</p:tagLst>
</file>

<file path=ppt/tags/tag413.xml><?xml version="1.0" encoding="utf-8"?>
<p:tagLst xmlns:a="http://schemas.openxmlformats.org/drawingml/2006/main" xmlns:r="http://schemas.openxmlformats.org/officeDocument/2006/relationships" xmlns:p="http://schemas.openxmlformats.org/presentationml/2006/main">
  <p:tag name="NUM" val="3"/>
</p:tagLst>
</file>

<file path=ppt/tags/tag414.xml><?xml version="1.0" encoding="utf-8"?>
<p:tagLst xmlns:a="http://schemas.openxmlformats.org/drawingml/2006/main" xmlns:r="http://schemas.openxmlformats.org/officeDocument/2006/relationships" xmlns:p="http://schemas.openxmlformats.org/presentationml/2006/main">
  <p:tag name="NUM" val="4"/>
</p:tagLst>
</file>

<file path=ppt/tags/tag415.xml><?xml version="1.0" encoding="utf-8"?>
<p:tagLst xmlns:a="http://schemas.openxmlformats.org/drawingml/2006/main" xmlns:r="http://schemas.openxmlformats.org/officeDocument/2006/relationships" xmlns:p="http://schemas.openxmlformats.org/presentationml/2006/main">
  <p:tag name="NUM" val="1"/>
</p:tagLst>
</file>

<file path=ppt/tags/tag416.xml><?xml version="1.0" encoding="utf-8"?>
<p:tagLst xmlns:a="http://schemas.openxmlformats.org/drawingml/2006/main" xmlns:r="http://schemas.openxmlformats.org/officeDocument/2006/relationships" xmlns:p="http://schemas.openxmlformats.org/presentationml/2006/main">
  <p:tag name="NUM" val="2"/>
</p:tagLst>
</file>

<file path=ppt/tags/tag417.xml><?xml version="1.0" encoding="utf-8"?>
<p:tagLst xmlns:a="http://schemas.openxmlformats.org/drawingml/2006/main" xmlns:r="http://schemas.openxmlformats.org/officeDocument/2006/relationships" xmlns:p="http://schemas.openxmlformats.org/presentationml/2006/main">
  <p:tag name="NUM" val="3"/>
</p:tagLst>
</file>

<file path=ppt/tags/tag418.xml><?xml version="1.0" encoding="utf-8"?>
<p:tagLst xmlns:a="http://schemas.openxmlformats.org/drawingml/2006/main" xmlns:r="http://schemas.openxmlformats.org/officeDocument/2006/relationships" xmlns:p="http://schemas.openxmlformats.org/presentationml/2006/main">
  <p:tag name="NUM" val="4"/>
</p:tagLst>
</file>

<file path=ppt/tags/tag419.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20.xml><?xml version="1.0" encoding="utf-8"?>
<p:tagLst xmlns:a="http://schemas.openxmlformats.org/drawingml/2006/main" xmlns:r="http://schemas.openxmlformats.org/officeDocument/2006/relationships" xmlns:p="http://schemas.openxmlformats.org/presentationml/2006/main">
  <p:tag name="NUM" val="2"/>
</p:tagLst>
</file>

<file path=ppt/tags/tag421.xml><?xml version="1.0" encoding="utf-8"?>
<p:tagLst xmlns:a="http://schemas.openxmlformats.org/drawingml/2006/main" xmlns:r="http://schemas.openxmlformats.org/officeDocument/2006/relationships" xmlns:p="http://schemas.openxmlformats.org/presentationml/2006/main">
  <p:tag name="NUM" val="3"/>
</p:tagLst>
</file>

<file path=ppt/tags/tag422.xml><?xml version="1.0" encoding="utf-8"?>
<p:tagLst xmlns:a="http://schemas.openxmlformats.org/drawingml/2006/main" xmlns:r="http://schemas.openxmlformats.org/officeDocument/2006/relationships" xmlns:p="http://schemas.openxmlformats.org/presentationml/2006/main">
  <p:tag name="NUM" val="4"/>
</p:tagLst>
</file>

<file path=ppt/tags/tag423.xml><?xml version="1.0" encoding="utf-8"?>
<p:tagLst xmlns:a="http://schemas.openxmlformats.org/drawingml/2006/main" xmlns:r="http://schemas.openxmlformats.org/officeDocument/2006/relationships" xmlns:p="http://schemas.openxmlformats.org/presentationml/2006/main">
  <p:tag name="NUM" val="1"/>
</p:tagLst>
</file>

<file path=ppt/tags/tag424.xml><?xml version="1.0" encoding="utf-8"?>
<p:tagLst xmlns:a="http://schemas.openxmlformats.org/drawingml/2006/main" xmlns:r="http://schemas.openxmlformats.org/officeDocument/2006/relationships" xmlns:p="http://schemas.openxmlformats.org/presentationml/2006/main">
  <p:tag name="NUM" val="2"/>
</p:tagLst>
</file>

<file path=ppt/tags/tag425.xml><?xml version="1.0" encoding="utf-8"?>
<p:tagLst xmlns:a="http://schemas.openxmlformats.org/drawingml/2006/main" xmlns:r="http://schemas.openxmlformats.org/officeDocument/2006/relationships" xmlns:p="http://schemas.openxmlformats.org/presentationml/2006/main">
  <p:tag name="NUM" val="3"/>
</p:tagLst>
</file>

<file path=ppt/tags/tag426.xml><?xml version="1.0" encoding="utf-8"?>
<p:tagLst xmlns:a="http://schemas.openxmlformats.org/drawingml/2006/main" xmlns:r="http://schemas.openxmlformats.org/officeDocument/2006/relationships" xmlns:p="http://schemas.openxmlformats.org/presentationml/2006/main">
  <p:tag name="NUM" val="4"/>
</p:tagLst>
</file>

<file path=ppt/tags/tag427.xml><?xml version="1.0" encoding="utf-8"?>
<p:tagLst xmlns:a="http://schemas.openxmlformats.org/drawingml/2006/main" xmlns:r="http://schemas.openxmlformats.org/officeDocument/2006/relationships" xmlns:p="http://schemas.openxmlformats.org/presentationml/2006/main">
  <p:tag name="NUM" val="1"/>
</p:tagLst>
</file>

<file path=ppt/tags/tag428.xml><?xml version="1.0" encoding="utf-8"?>
<p:tagLst xmlns:a="http://schemas.openxmlformats.org/drawingml/2006/main" xmlns:r="http://schemas.openxmlformats.org/officeDocument/2006/relationships" xmlns:p="http://schemas.openxmlformats.org/presentationml/2006/main">
  <p:tag name="NUM" val="2"/>
</p:tagLst>
</file>

<file path=ppt/tags/tag429.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30.xml><?xml version="1.0" encoding="utf-8"?>
<p:tagLst xmlns:a="http://schemas.openxmlformats.org/drawingml/2006/main" xmlns:r="http://schemas.openxmlformats.org/officeDocument/2006/relationships" xmlns:p="http://schemas.openxmlformats.org/presentationml/2006/main">
  <p:tag name="NUM" val="4"/>
</p:tagLst>
</file>

<file path=ppt/tags/tag431.xml><?xml version="1.0" encoding="utf-8"?>
<p:tagLst xmlns:a="http://schemas.openxmlformats.org/drawingml/2006/main" xmlns:r="http://schemas.openxmlformats.org/officeDocument/2006/relationships" xmlns:p="http://schemas.openxmlformats.org/presentationml/2006/main">
  <p:tag name="NUM" val="1"/>
</p:tagLst>
</file>

<file path=ppt/tags/tag432.xml><?xml version="1.0" encoding="utf-8"?>
<p:tagLst xmlns:a="http://schemas.openxmlformats.org/drawingml/2006/main" xmlns:r="http://schemas.openxmlformats.org/officeDocument/2006/relationships" xmlns:p="http://schemas.openxmlformats.org/presentationml/2006/main">
  <p:tag name="NUM" val="2"/>
</p:tagLst>
</file>

<file path=ppt/tags/tag433.xml><?xml version="1.0" encoding="utf-8"?>
<p:tagLst xmlns:a="http://schemas.openxmlformats.org/drawingml/2006/main" xmlns:r="http://schemas.openxmlformats.org/officeDocument/2006/relationships" xmlns:p="http://schemas.openxmlformats.org/presentationml/2006/main">
  <p:tag name="NUM" val="3"/>
</p:tagLst>
</file>

<file path=ppt/tags/tag434.xml><?xml version="1.0" encoding="utf-8"?>
<p:tagLst xmlns:a="http://schemas.openxmlformats.org/drawingml/2006/main" xmlns:r="http://schemas.openxmlformats.org/officeDocument/2006/relationships" xmlns:p="http://schemas.openxmlformats.org/presentationml/2006/main">
  <p:tag name="NUM" val="4"/>
</p:tagLst>
</file>

<file path=ppt/tags/tag435.xml><?xml version="1.0" encoding="utf-8"?>
<p:tagLst xmlns:a="http://schemas.openxmlformats.org/drawingml/2006/main" xmlns:r="http://schemas.openxmlformats.org/officeDocument/2006/relationships" xmlns:p="http://schemas.openxmlformats.org/presentationml/2006/main">
  <p:tag name="NUM" val="1"/>
</p:tagLst>
</file>

<file path=ppt/tags/tag436.xml><?xml version="1.0" encoding="utf-8"?>
<p:tagLst xmlns:a="http://schemas.openxmlformats.org/drawingml/2006/main" xmlns:r="http://schemas.openxmlformats.org/officeDocument/2006/relationships" xmlns:p="http://schemas.openxmlformats.org/presentationml/2006/main">
  <p:tag name="NUM" val="2"/>
</p:tagLst>
</file>

<file path=ppt/tags/tag437.xml><?xml version="1.0" encoding="utf-8"?>
<p:tagLst xmlns:a="http://schemas.openxmlformats.org/drawingml/2006/main" xmlns:r="http://schemas.openxmlformats.org/officeDocument/2006/relationships" xmlns:p="http://schemas.openxmlformats.org/presentationml/2006/main">
  <p:tag name="NUM" val="3"/>
</p:tagLst>
</file>

<file path=ppt/tags/tag438.xml><?xml version="1.0" encoding="utf-8"?>
<p:tagLst xmlns:a="http://schemas.openxmlformats.org/drawingml/2006/main" xmlns:r="http://schemas.openxmlformats.org/officeDocument/2006/relationships" xmlns:p="http://schemas.openxmlformats.org/presentationml/2006/main">
  <p:tag name="NUM" val="4"/>
</p:tagLst>
</file>

<file path=ppt/tags/tag439.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40.xml><?xml version="1.0" encoding="utf-8"?>
<p:tagLst xmlns:a="http://schemas.openxmlformats.org/drawingml/2006/main" xmlns:r="http://schemas.openxmlformats.org/officeDocument/2006/relationships" xmlns:p="http://schemas.openxmlformats.org/presentationml/2006/main">
  <p:tag name="NUM" val="2"/>
</p:tagLst>
</file>

<file path=ppt/tags/tag441.xml><?xml version="1.0" encoding="utf-8"?>
<p:tagLst xmlns:a="http://schemas.openxmlformats.org/drawingml/2006/main" xmlns:r="http://schemas.openxmlformats.org/officeDocument/2006/relationships" xmlns:p="http://schemas.openxmlformats.org/presentationml/2006/main">
  <p:tag name="NUM" val="3"/>
</p:tagLst>
</file>

<file path=ppt/tags/tag442.xml><?xml version="1.0" encoding="utf-8"?>
<p:tagLst xmlns:a="http://schemas.openxmlformats.org/drawingml/2006/main" xmlns:r="http://schemas.openxmlformats.org/officeDocument/2006/relationships" xmlns:p="http://schemas.openxmlformats.org/presentationml/2006/main">
  <p:tag name="NUM" val="4"/>
</p:tagLst>
</file>

<file path=ppt/tags/tag443.xml><?xml version="1.0" encoding="utf-8"?>
<p:tagLst xmlns:a="http://schemas.openxmlformats.org/drawingml/2006/main" xmlns:r="http://schemas.openxmlformats.org/officeDocument/2006/relationships" xmlns:p="http://schemas.openxmlformats.org/presentationml/2006/main">
  <p:tag name="NUM" val="1"/>
</p:tagLst>
</file>

<file path=ppt/tags/tag444.xml><?xml version="1.0" encoding="utf-8"?>
<p:tagLst xmlns:a="http://schemas.openxmlformats.org/drawingml/2006/main" xmlns:r="http://schemas.openxmlformats.org/officeDocument/2006/relationships" xmlns:p="http://schemas.openxmlformats.org/presentationml/2006/main">
  <p:tag name="NUM" val="2"/>
</p:tagLst>
</file>

<file path=ppt/tags/tag445.xml><?xml version="1.0" encoding="utf-8"?>
<p:tagLst xmlns:a="http://schemas.openxmlformats.org/drawingml/2006/main" xmlns:r="http://schemas.openxmlformats.org/officeDocument/2006/relationships" xmlns:p="http://schemas.openxmlformats.org/presentationml/2006/main">
  <p:tag name="NUM" val="3"/>
</p:tagLst>
</file>

<file path=ppt/tags/tag446.xml><?xml version="1.0" encoding="utf-8"?>
<p:tagLst xmlns:a="http://schemas.openxmlformats.org/drawingml/2006/main" xmlns:r="http://schemas.openxmlformats.org/officeDocument/2006/relationships" xmlns:p="http://schemas.openxmlformats.org/presentationml/2006/main">
  <p:tag name="NUM" val="4"/>
</p:tagLst>
</file>

<file path=ppt/tags/tag447.xml><?xml version="1.0" encoding="utf-8"?>
<p:tagLst xmlns:a="http://schemas.openxmlformats.org/drawingml/2006/main" xmlns:r="http://schemas.openxmlformats.org/officeDocument/2006/relationships" xmlns:p="http://schemas.openxmlformats.org/presentationml/2006/main">
  <p:tag name="NUM" val="5"/>
</p:tagLst>
</file>

<file path=ppt/tags/tag448.xml><?xml version="1.0" encoding="utf-8"?>
<p:tagLst xmlns:a="http://schemas.openxmlformats.org/drawingml/2006/main" xmlns:r="http://schemas.openxmlformats.org/officeDocument/2006/relationships" xmlns:p="http://schemas.openxmlformats.org/presentationml/2006/main">
  <p:tag name="NUM" val="1"/>
</p:tagLst>
</file>

<file path=ppt/tags/tag449.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50.xml><?xml version="1.0" encoding="utf-8"?>
<p:tagLst xmlns:a="http://schemas.openxmlformats.org/drawingml/2006/main" xmlns:r="http://schemas.openxmlformats.org/officeDocument/2006/relationships" xmlns:p="http://schemas.openxmlformats.org/presentationml/2006/main">
  <p:tag name="NUM" val="3"/>
</p:tagLst>
</file>

<file path=ppt/tags/tag451.xml><?xml version="1.0" encoding="utf-8"?>
<p:tagLst xmlns:a="http://schemas.openxmlformats.org/drawingml/2006/main" xmlns:r="http://schemas.openxmlformats.org/officeDocument/2006/relationships" xmlns:p="http://schemas.openxmlformats.org/presentationml/2006/main">
  <p:tag name="NUM" val="4"/>
</p:tagLst>
</file>

<file path=ppt/tags/tag452.xml><?xml version="1.0" encoding="utf-8"?>
<p:tagLst xmlns:a="http://schemas.openxmlformats.org/drawingml/2006/main" xmlns:r="http://schemas.openxmlformats.org/officeDocument/2006/relationships" xmlns:p="http://schemas.openxmlformats.org/presentationml/2006/main">
  <p:tag name="NUM" val="1"/>
</p:tagLst>
</file>

<file path=ppt/tags/tag453.xml><?xml version="1.0" encoding="utf-8"?>
<p:tagLst xmlns:a="http://schemas.openxmlformats.org/drawingml/2006/main" xmlns:r="http://schemas.openxmlformats.org/officeDocument/2006/relationships" xmlns:p="http://schemas.openxmlformats.org/presentationml/2006/main">
  <p:tag name="NUM" val="2"/>
</p:tagLst>
</file>

<file path=ppt/tags/tag454.xml><?xml version="1.0" encoding="utf-8"?>
<p:tagLst xmlns:a="http://schemas.openxmlformats.org/drawingml/2006/main" xmlns:r="http://schemas.openxmlformats.org/officeDocument/2006/relationships" xmlns:p="http://schemas.openxmlformats.org/presentationml/2006/main">
  <p:tag name="NUM" val="3"/>
</p:tagLst>
</file>

<file path=ppt/tags/tag455.xml><?xml version="1.0" encoding="utf-8"?>
<p:tagLst xmlns:a="http://schemas.openxmlformats.org/drawingml/2006/main" xmlns:r="http://schemas.openxmlformats.org/officeDocument/2006/relationships" xmlns:p="http://schemas.openxmlformats.org/presentationml/2006/main">
  <p:tag name="NUM" val="4"/>
</p:tagLst>
</file>

<file path=ppt/tags/tag456.xml><?xml version="1.0" encoding="utf-8"?>
<p:tagLst xmlns:a="http://schemas.openxmlformats.org/drawingml/2006/main" xmlns:r="http://schemas.openxmlformats.org/officeDocument/2006/relationships" xmlns:p="http://schemas.openxmlformats.org/presentationml/2006/main">
  <p:tag name="NUM" val="1"/>
</p:tagLst>
</file>

<file path=ppt/tags/tag457.xml><?xml version="1.0" encoding="utf-8"?>
<p:tagLst xmlns:a="http://schemas.openxmlformats.org/drawingml/2006/main" xmlns:r="http://schemas.openxmlformats.org/officeDocument/2006/relationships" xmlns:p="http://schemas.openxmlformats.org/presentationml/2006/main">
  <p:tag name="NUM" val="2"/>
</p:tagLst>
</file>

<file path=ppt/tags/tag458.xml><?xml version="1.0" encoding="utf-8"?>
<p:tagLst xmlns:a="http://schemas.openxmlformats.org/drawingml/2006/main" xmlns:r="http://schemas.openxmlformats.org/officeDocument/2006/relationships" xmlns:p="http://schemas.openxmlformats.org/presentationml/2006/main">
  <p:tag name="NUM" val="3"/>
</p:tagLst>
</file>

<file path=ppt/tags/tag459.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60.xml><?xml version="1.0" encoding="utf-8"?>
<p:tagLst xmlns:a="http://schemas.openxmlformats.org/drawingml/2006/main" xmlns:r="http://schemas.openxmlformats.org/officeDocument/2006/relationships" xmlns:p="http://schemas.openxmlformats.org/presentationml/2006/main">
  <p:tag name="NUM" val="1"/>
</p:tagLst>
</file>

<file path=ppt/tags/tag461.xml><?xml version="1.0" encoding="utf-8"?>
<p:tagLst xmlns:a="http://schemas.openxmlformats.org/drawingml/2006/main" xmlns:r="http://schemas.openxmlformats.org/officeDocument/2006/relationships" xmlns:p="http://schemas.openxmlformats.org/presentationml/2006/main">
  <p:tag name="NUM" val="2"/>
</p:tagLst>
</file>

<file path=ppt/tags/tag462.xml><?xml version="1.0" encoding="utf-8"?>
<p:tagLst xmlns:a="http://schemas.openxmlformats.org/drawingml/2006/main" xmlns:r="http://schemas.openxmlformats.org/officeDocument/2006/relationships" xmlns:p="http://schemas.openxmlformats.org/presentationml/2006/main">
  <p:tag name="NUM" val="3"/>
</p:tagLst>
</file>

<file path=ppt/tags/tag463.xml><?xml version="1.0" encoding="utf-8"?>
<p:tagLst xmlns:a="http://schemas.openxmlformats.org/drawingml/2006/main" xmlns:r="http://schemas.openxmlformats.org/officeDocument/2006/relationships" xmlns:p="http://schemas.openxmlformats.org/presentationml/2006/main">
  <p:tag name="NUM" val="4"/>
</p:tagLst>
</file>

<file path=ppt/tags/tag464.xml><?xml version="1.0" encoding="utf-8"?>
<p:tagLst xmlns:a="http://schemas.openxmlformats.org/drawingml/2006/main" xmlns:r="http://schemas.openxmlformats.org/officeDocument/2006/relationships" xmlns:p="http://schemas.openxmlformats.org/presentationml/2006/main">
  <p:tag name="NUM" val="1"/>
</p:tagLst>
</file>

<file path=ppt/tags/tag465.xml><?xml version="1.0" encoding="utf-8"?>
<p:tagLst xmlns:a="http://schemas.openxmlformats.org/drawingml/2006/main" xmlns:r="http://schemas.openxmlformats.org/officeDocument/2006/relationships" xmlns:p="http://schemas.openxmlformats.org/presentationml/2006/main">
  <p:tag name="NUM" val="2"/>
</p:tagLst>
</file>

<file path=ppt/tags/tag466.xml><?xml version="1.0" encoding="utf-8"?>
<p:tagLst xmlns:a="http://schemas.openxmlformats.org/drawingml/2006/main" xmlns:r="http://schemas.openxmlformats.org/officeDocument/2006/relationships" xmlns:p="http://schemas.openxmlformats.org/presentationml/2006/main">
  <p:tag name="NUM" val="3"/>
</p:tagLst>
</file>

<file path=ppt/tags/tag467.xml><?xml version="1.0" encoding="utf-8"?>
<p:tagLst xmlns:a="http://schemas.openxmlformats.org/drawingml/2006/main" xmlns:r="http://schemas.openxmlformats.org/officeDocument/2006/relationships" xmlns:p="http://schemas.openxmlformats.org/presentationml/2006/main">
  <p:tag name="NUM" val="1"/>
</p:tagLst>
</file>

<file path=ppt/tags/tag468.xml><?xml version="1.0" encoding="utf-8"?>
<p:tagLst xmlns:a="http://schemas.openxmlformats.org/drawingml/2006/main" xmlns:r="http://schemas.openxmlformats.org/officeDocument/2006/relationships" xmlns:p="http://schemas.openxmlformats.org/presentationml/2006/main">
  <p:tag name="NUM" val="2"/>
</p:tagLst>
</file>

<file path=ppt/tags/tag469.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70.xml><?xml version="1.0" encoding="utf-8"?>
<p:tagLst xmlns:a="http://schemas.openxmlformats.org/drawingml/2006/main" xmlns:r="http://schemas.openxmlformats.org/officeDocument/2006/relationships" xmlns:p="http://schemas.openxmlformats.org/presentationml/2006/main">
  <p:tag name="NUM" val="4"/>
</p:tagLst>
</file>

<file path=ppt/tags/tag471.xml><?xml version="1.0" encoding="utf-8"?>
<p:tagLst xmlns:a="http://schemas.openxmlformats.org/drawingml/2006/main" xmlns:r="http://schemas.openxmlformats.org/officeDocument/2006/relationships" xmlns:p="http://schemas.openxmlformats.org/presentationml/2006/main">
  <p:tag name="NUM" val="1"/>
</p:tagLst>
</file>

<file path=ppt/tags/tag472.xml><?xml version="1.0" encoding="utf-8"?>
<p:tagLst xmlns:a="http://schemas.openxmlformats.org/drawingml/2006/main" xmlns:r="http://schemas.openxmlformats.org/officeDocument/2006/relationships" xmlns:p="http://schemas.openxmlformats.org/presentationml/2006/main">
  <p:tag name="NUM" val="2"/>
</p:tagLst>
</file>

<file path=ppt/tags/tag473.xml><?xml version="1.0" encoding="utf-8"?>
<p:tagLst xmlns:a="http://schemas.openxmlformats.org/drawingml/2006/main" xmlns:r="http://schemas.openxmlformats.org/officeDocument/2006/relationships" xmlns:p="http://schemas.openxmlformats.org/presentationml/2006/main">
  <p:tag name="NUM" val="3"/>
</p:tagLst>
</file>

<file path=ppt/tags/tag474.xml><?xml version="1.0" encoding="utf-8"?>
<p:tagLst xmlns:a="http://schemas.openxmlformats.org/drawingml/2006/main" xmlns:r="http://schemas.openxmlformats.org/officeDocument/2006/relationships" xmlns:p="http://schemas.openxmlformats.org/presentationml/2006/main">
  <p:tag name="NUM" val="4"/>
</p:tagLst>
</file>

<file path=ppt/tags/tag475.xml><?xml version="1.0" encoding="utf-8"?>
<p:tagLst xmlns:a="http://schemas.openxmlformats.org/drawingml/2006/main" xmlns:r="http://schemas.openxmlformats.org/officeDocument/2006/relationships" xmlns:p="http://schemas.openxmlformats.org/presentationml/2006/main">
  <p:tag name="NUM" val="1"/>
</p:tagLst>
</file>

<file path=ppt/tags/tag476.xml><?xml version="1.0" encoding="utf-8"?>
<p:tagLst xmlns:a="http://schemas.openxmlformats.org/drawingml/2006/main" xmlns:r="http://schemas.openxmlformats.org/officeDocument/2006/relationships" xmlns:p="http://schemas.openxmlformats.org/presentationml/2006/main">
  <p:tag name="NUM" val="2"/>
</p:tagLst>
</file>

<file path=ppt/tags/tag477.xml><?xml version="1.0" encoding="utf-8"?>
<p:tagLst xmlns:a="http://schemas.openxmlformats.org/drawingml/2006/main" xmlns:r="http://schemas.openxmlformats.org/officeDocument/2006/relationships" xmlns:p="http://schemas.openxmlformats.org/presentationml/2006/main">
  <p:tag name="NUM" val="3"/>
</p:tagLst>
</file>

<file path=ppt/tags/tag478.xml><?xml version="1.0" encoding="utf-8"?>
<p:tagLst xmlns:a="http://schemas.openxmlformats.org/drawingml/2006/main" xmlns:r="http://schemas.openxmlformats.org/officeDocument/2006/relationships" xmlns:p="http://schemas.openxmlformats.org/presentationml/2006/main">
  <p:tag name="NUM" val="4"/>
</p:tagLst>
</file>

<file path=ppt/tags/tag479.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80.xml><?xml version="1.0" encoding="utf-8"?>
<p:tagLst xmlns:a="http://schemas.openxmlformats.org/drawingml/2006/main" xmlns:r="http://schemas.openxmlformats.org/officeDocument/2006/relationships" xmlns:p="http://schemas.openxmlformats.org/presentationml/2006/main">
  <p:tag name="NUM" val="2"/>
</p:tagLst>
</file>

<file path=ppt/tags/tag481.xml><?xml version="1.0" encoding="utf-8"?>
<p:tagLst xmlns:a="http://schemas.openxmlformats.org/drawingml/2006/main" xmlns:r="http://schemas.openxmlformats.org/officeDocument/2006/relationships" xmlns:p="http://schemas.openxmlformats.org/presentationml/2006/main">
  <p:tag name="NUM" val="3"/>
</p:tagLst>
</file>

<file path=ppt/tags/tag482.xml><?xml version="1.0" encoding="utf-8"?>
<p:tagLst xmlns:a="http://schemas.openxmlformats.org/drawingml/2006/main" xmlns:r="http://schemas.openxmlformats.org/officeDocument/2006/relationships" xmlns:p="http://schemas.openxmlformats.org/presentationml/2006/main">
  <p:tag name="NUM" val="4"/>
</p:tagLst>
</file>

<file path=ppt/tags/tag483.xml><?xml version="1.0" encoding="utf-8"?>
<p:tagLst xmlns:a="http://schemas.openxmlformats.org/drawingml/2006/main" xmlns:r="http://schemas.openxmlformats.org/officeDocument/2006/relationships" xmlns:p="http://schemas.openxmlformats.org/presentationml/2006/main">
  <p:tag name="NUM" val="1"/>
</p:tagLst>
</file>

<file path=ppt/tags/tag484.xml><?xml version="1.0" encoding="utf-8"?>
<p:tagLst xmlns:a="http://schemas.openxmlformats.org/drawingml/2006/main" xmlns:r="http://schemas.openxmlformats.org/officeDocument/2006/relationships" xmlns:p="http://schemas.openxmlformats.org/presentationml/2006/main">
  <p:tag name="NUM" val="2"/>
</p:tagLst>
</file>

<file path=ppt/tags/tag485.xml><?xml version="1.0" encoding="utf-8"?>
<p:tagLst xmlns:a="http://schemas.openxmlformats.org/drawingml/2006/main" xmlns:r="http://schemas.openxmlformats.org/officeDocument/2006/relationships" xmlns:p="http://schemas.openxmlformats.org/presentationml/2006/main">
  <p:tag name="NUM" val="3"/>
</p:tagLst>
</file>

<file path=ppt/tags/tag486.xml><?xml version="1.0" encoding="utf-8"?>
<p:tagLst xmlns:a="http://schemas.openxmlformats.org/drawingml/2006/main" xmlns:r="http://schemas.openxmlformats.org/officeDocument/2006/relationships" xmlns:p="http://schemas.openxmlformats.org/presentationml/2006/main">
  <p:tag name="NUM" val="4"/>
</p:tagLst>
</file>

<file path=ppt/tags/tag487.xml><?xml version="1.0" encoding="utf-8"?>
<p:tagLst xmlns:a="http://schemas.openxmlformats.org/drawingml/2006/main" xmlns:r="http://schemas.openxmlformats.org/officeDocument/2006/relationships" xmlns:p="http://schemas.openxmlformats.org/presentationml/2006/main">
  <p:tag name="NUM" val="1"/>
</p:tagLst>
</file>

<file path=ppt/tags/tag488.xml><?xml version="1.0" encoding="utf-8"?>
<p:tagLst xmlns:a="http://schemas.openxmlformats.org/drawingml/2006/main" xmlns:r="http://schemas.openxmlformats.org/officeDocument/2006/relationships" xmlns:p="http://schemas.openxmlformats.org/presentationml/2006/main">
  <p:tag name="NUM" val="2"/>
</p:tagLst>
</file>

<file path=ppt/tags/tag489.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490.xml><?xml version="1.0" encoding="utf-8"?>
<p:tagLst xmlns:a="http://schemas.openxmlformats.org/drawingml/2006/main" xmlns:r="http://schemas.openxmlformats.org/officeDocument/2006/relationships" xmlns:p="http://schemas.openxmlformats.org/presentationml/2006/main">
  <p:tag name="NUM" val="4"/>
</p:tagLst>
</file>

<file path=ppt/tags/tag491.xml><?xml version="1.0" encoding="utf-8"?>
<p:tagLst xmlns:a="http://schemas.openxmlformats.org/drawingml/2006/main" xmlns:r="http://schemas.openxmlformats.org/officeDocument/2006/relationships" xmlns:p="http://schemas.openxmlformats.org/presentationml/2006/main">
  <p:tag name="NUM" val="1"/>
</p:tagLst>
</file>

<file path=ppt/tags/tag492.xml><?xml version="1.0" encoding="utf-8"?>
<p:tagLst xmlns:a="http://schemas.openxmlformats.org/drawingml/2006/main" xmlns:r="http://schemas.openxmlformats.org/officeDocument/2006/relationships" xmlns:p="http://schemas.openxmlformats.org/presentationml/2006/main">
  <p:tag name="NUM" val="2"/>
</p:tagLst>
</file>

<file path=ppt/tags/tag493.xml><?xml version="1.0" encoding="utf-8"?>
<p:tagLst xmlns:a="http://schemas.openxmlformats.org/drawingml/2006/main" xmlns:r="http://schemas.openxmlformats.org/officeDocument/2006/relationships" xmlns:p="http://schemas.openxmlformats.org/presentationml/2006/main">
  <p:tag name="NUM" val="3"/>
</p:tagLst>
</file>

<file path=ppt/tags/tag494.xml><?xml version="1.0" encoding="utf-8"?>
<p:tagLst xmlns:a="http://schemas.openxmlformats.org/drawingml/2006/main" xmlns:r="http://schemas.openxmlformats.org/officeDocument/2006/relationships" xmlns:p="http://schemas.openxmlformats.org/presentationml/2006/main">
  <p:tag name="NUM" val="4"/>
</p:tagLst>
</file>

<file path=ppt/tags/tag495.xml><?xml version="1.0" encoding="utf-8"?>
<p:tagLst xmlns:a="http://schemas.openxmlformats.org/drawingml/2006/main" xmlns:r="http://schemas.openxmlformats.org/officeDocument/2006/relationships" xmlns:p="http://schemas.openxmlformats.org/presentationml/2006/main">
  <p:tag name="NUM" val="1"/>
</p:tagLst>
</file>

<file path=ppt/tags/tag496.xml><?xml version="1.0" encoding="utf-8"?>
<p:tagLst xmlns:a="http://schemas.openxmlformats.org/drawingml/2006/main" xmlns:r="http://schemas.openxmlformats.org/officeDocument/2006/relationships" xmlns:p="http://schemas.openxmlformats.org/presentationml/2006/main">
  <p:tag name="NUM" val="2"/>
</p:tagLst>
</file>

<file path=ppt/tags/tag497.xml><?xml version="1.0" encoding="utf-8"?>
<p:tagLst xmlns:a="http://schemas.openxmlformats.org/drawingml/2006/main" xmlns:r="http://schemas.openxmlformats.org/officeDocument/2006/relationships" xmlns:p="http://schemas.openxmlformats.org/presentationml/2006/main">
  <p:tag name="NUM" val="3"/>
</p:tagLst>
</file>

<file path=ppt/tags/tag498.xml><?xml version="1.0" encoding="utf-8"?>
<p:tagLst xmlns:a="http://schemas.openxmlformats.org/drawingml/2006/main" xmlns:r="http://schemas.openxmlformats.org/officeDocument/2006/relationships" xmlns:p="http://schemas.openxmlformats.org/presentationml/2006/main">
  <p:tag name="NUM" val="4"/>
</p:tagLst>
</file>

<file path=ppt/tags/tag49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00.xml><?xml version="1.0" encoding="utf-8"?>
<p:tagLst xmlns:a="http://schemas.openxmlformats.org/drawingml/2006/main" xmlns:r="http://schemas.openxmlformats.org/officeDocument/2006/relationships" xmlns:p="http://schemas.openxmlformats.org/presentationml/2006/main">
  <p:tag name="NUM" val="2"/>
</p:tagLst>
</file>

<file path=ppt/tags/tag501.xml><?xml version="1.0" encoding="utf-8"?>
<p:tagLst xmlns:a="http://schemas.openxmlformats.org/drawingml/2006/main" xmlns:r="http://schemas.openxmlformats.org/officeDocument/2006/relationships" xmlns:p="http://schemas.openxmlformats.org/presentationml/2006/main">
  <p:tag name="NUM" val="3"/>
</p:tagLst>
</file>

<file path=ppt/tags/tag502.xml><?xml version="1.0" encoding="utf-8"?>
<p:tagLst xmlns:a="http://schemas.openxmlformats.org/drawingml/2006/main" xmlns:r="http://schemas.openxmlformats.org/officeDocument/2006/relationships" xmlns:p="http://schemas.openxmlformats.org/presentationml/2006/main">
  <p:tag name="NUM" val="4"/>
</p:tagLst>
</file>

<file path=ppt/tags/tag503.xml><?xml version="1.0" encoding="utf-8"?>
<p:tagLst xmlns:a="http://schemas.openxmlformats.org/drawingml/2006/main" xmlns:r="http://schemas.openxmlformats.org/officeDocument/2006/relationships" xmlns:p="http://schemas.openxmlformats.org/presentationml/2006/main">
  <p:tag name="NUM" val="1"/>
</p:tagLst>
</file>

<file path=ppt/tags/tag504.xml><?xml version="1.0" encoding="utf-8"?>
<p:tagLst xmlns:a="http://schemas.openxmlformats.org/drawingml/2006/main" xmlns:r="http://schemas.openxmlformats.org/officeDocument/2006/relationships" xmlns:p="http://schemas.openxmlformats.org/presentationml/2006/main">
  <p:tag name="NUM" val="2"/>
</p:tagLst>
</file>

<file path=ppt/tags/tag505.xml><?xml version="1.0" encoding="utf-8"?>
<p:tagLst xmlns:a="http://schemas.openxmlformats.org/drawingml/2006/main" xmlns:r="http://schemas.openxmlformats.org/officeDocument/2006/relationships" xmlns:p="http://schemas.openxmlformats.org/presentationml/2006/main">
  <p:tag name="NUM" val="3"/>
</p:tagLst>
</file>

<file path=ppt/tags/tag506.xml><?xml version="1.0" encoding="utf-8"?>
<p:tagLst xmlns:a="http://schemas.openxmlformats.org/drawingml/2006/main" xmlns:r="http://schemas.openxmlformats.org/officeDocument/2006/relationships" xmlns:p="http://schemas.openxmlformats.org/presentationml/2006/main">
  <p:tag name="NUM" val="4"/>
</p:tagLst>
</file>

<file path=ppt/tags/tag507.xml><?xml version="1.0" encoding="utf-8"?>
<p:tagLst xmlns:a="http://schemas.openxmlformats.org/drawingml/2006/main" xmlns:r="http://schemas.openxmlformats.org/officeDocument/2006/relationships" xmlns:p="http://schemas.openxmlformats.org/presentationml/2006/main">
  <p:tag name="NUM" val="1"/>
</p:tagLst>
</file>

<file path=ppt/tags/tag508.xml><?xml version="1.0" encoding="utf-8"?>
<p:tagLst xmlns:a="http://schemas.openxmlformats.org/drawingml/2006/main" xmlns:r="http://schemas.openxmlformats.org/officeDocument/2006/relationships" xmlns:p="http://schemas.openxmlformats.org/presentationml/2006/main">
  <p:tag name="NUM" val="2"/>
</p:tagLst>
</file>

<file path=ppt/tags/tag509.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10.xml><?xml version="1.0" encoding="utf-8"?>
<p:tagLst xmlns:a="http://schemas.openxmlformats.org/drawingml/2006/main" xmlns:r="http://schemas.openxmlformats.org/officeDocument/2006/relationships" xmlns:p="http://schemas.openxmlformats.org/presentationml/2006/main">
  <p:tag name="NUM" val="1"/>
</p:tagLst>
</file>

<file path=ppt/tags/tag511.xml><?xml version="1.0" encoding="utf-8"?>
<p:tagLst xmlns:a="http://schemas.openxmlformats.org/drawingml/2006/main" xmlns:r="http://schemas.openxmlformats.org/officeDocument/2006/relationships" xmlns:p="http://schemas.openxmlformats.org/presentationml/2006/main">
  <p:tag name="NUM" val="2"/>
</p:tagLst>
</file>

<file path=ppt/tags/tag512.xml><?xml version="1.0" encoding="utf-8"?>
<p:tagLst xmlns:a="http://schemas.openxmlformats.org/drawingml/2006/main" xmlns:r="http://schemas.openxmlformats.org/officeDocument/2006/relationships" xmlns:p="http://schemas.openxmlformats.org/presentationml/2006/main">
  <p:tag name="NUM" val="3"/>
</p:tagLst>
</file>

<file path=ppt/tags/tag513.xml><?xml version="1.0" encoding="utf-8"?>
<p:tagLst xmlns:a="http://schemas.openxmlformats.org/drawingml/2006/main" xmlns:r="http://schemas.openxmlformats.org/officeDocument/2006/relationships" xmlns:p="http://schemas.openxmlformats.org/presentationml/2006/main">
  <p:tag name="NUM" val="4"/>
</p:tagLst>
</file>

<file path=ppt/tags/tag514.xml><?xml version="1.0" encoding="utf-8"?>
<p:tagLst xmlns:a="http://schemas.openxmlformats.org/drawingml/2006/main" xmlns:r="http://schemas.openxmlformats.org/officeDocument/2006/relationships" xmlns:p="http://schemas.openxmlformats.org/presentationml/2006/main">
  <p:tag name="NUM" val="1"/>
</p:tagLst>
</file>

<file path=ppt/tags/tag515.xml><?xml version="1.0" encoding="utf-8"?>
<p:tagLst xmlns:a="http://schemas.openxmlformats.org/drawingml/2006/main" xmlns:r="http://schemas.openxmlformats.org/officeDocument/2006/relationships" xmlns:p="http://schemas.openxmlformats.org/presentationml/2006/main">
  <p:tag name="NUM" val="2"/>
</p:tagLst>
</file>

<file path=ppt/tags/tag516.xml><?xml version="1.0" encoding="utf-8"?>
<p:tagLst xmlns:a="http://schemas.openxmlformats.org/drawingml/2006/main" xmlns:r="http://schemas.openxmlformats.org/officeDocument/2006/relationships" xmlns:p="http://schemas.openxmlformats.org/presentationml/2006/main">
  <p:tag name="NUM" val="3"/>
</p:tagLst>
</file>

<file path=ppt/tags/tag517.xml><?xml version="1.0" encoding="utf-8"?>
<p:tagLst xmlns:a="http://schemas.openxmlformats.org/drawingml/2006/main" xmlns:r="http://schemas.openxmlformats.org/officeDocument/2006/relationships" xmlns:p="http://schemas.openxmlformats.org/presentationml/2006/main">
  <p:tag name="NUM" val="4"/>
</p:tagLst>
</file>

<file path=ppt/tags/tag518.xml><?xml version="1.0" encoding="utf-8"?>
<p:tagLst xmlns:a="http://schemas.openxmlformats.org/drawingml/2006/main" xmlns:r="http://schemas.openxmlformats.org/officeDocument/2006/relationships" xmlns:p="http://schemas.openxmlformats.org/presentationml/2006/main">
  <p:tag name="NUM" val="1"/>
</p:tagLst>
</file>

<file path=ppt/tags/tag519.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20.xml><?xml version="1.0" encoding="utf-8"?>
<p:tagLst xmlns:a="http://schemas.openxmlformats.org/drawingml/2006/main" xmlns:r="http://schemas.openxmlformats.org/officeDocument/2006/relationships" xmlns:p="http://schemas.openxmlformats.org/presentationml/2006/main">
  <p:tag name="NUM" val="3"/>
</p:tagLst>
</file>

<file path=ppt/tags/tag521.xml><?xml version="1.0" encoding="utf-8"?>
<p:tagLst xmlns:a="http://schemas.openxmlformats.org/drawingml/2006/main" xmlns:r="http://schemas.openxmlformats.org/officeDocument/2006/relationships" xmlns:p="http://schemas.openxmlformats.org/presentationml/2006/main">
  <p:tag name="NUM" val="4"/>
</p:tagLst>
</file>

<file path=ppt/tags/tag522.xml><?xml version="1.0" encoding="utf-8"?>
<p:tagLst xmlns:a="http://schemas.openxmlformats.org/drawingml/2006/main" xmlns:r="http://schemas.openxmlformats.org/officeDocument/2006/relationships" xmlns:p="http://schemas.openxmlformats.org/presentationml/2006/main">
  <p:tag name="NUM" val="1"/>
</p:tagLst>
</file>

<file path=ppt/tags/tag523.xml><?xml version="1.0" encoding="utf-8"?>
<p:tagLst xmlns:a="http://schemas.openxmlformats.org/drawingml/2006/main" xmlns:r="http://schemas.openxmlformats.org/officeDocument/2006/relationships" xmlns:p="http://schemas.openxmlformats.org/presentationml/2006/main">
  <p:tag name="NUM" val="2"/>
</p:tagLst>
</file>

<file path=ppt/tags/tag524.xml><?xml version="1.0" encoding="utf-8"?>
<p:tagLst xmlns:a="http://schemas.openxmlformats.org/drawingml/2006/main" xmlns:r="http://schemas.openxmlformats.org/officeDocument/2006/relationships" xmlns:p="http://schemas.openxmlformats.org/presentationml/2006/main">
  <p:tag name="NUM" val="3"/>
</p:tagLst>
</file>

<file path=ppt/tags/tag525.xml><?xml version="1.0" encoding="utf-8"?>
<p:tagLst xmlns:a="http://schemas.openxmlformats.org/drawingml/2006/main" xmlns:r="http://schemas.openxmlformats.org/officeDocument/2006/relationships" xmlns:p="http://schemas.openxmlformats.org/presentationml/2006/main">
  <p:tag name="NUM" val="4"/>
</p:tagLst>
</file>

<file path=ppt/tags/tag526.xml><?xml version="1.0" encoding="utf-8"?>
<p:tagLst xmlns:a="http://schemas.openxmlformats.org/drawingml/2006/main" xmlns:r="http://schemas.openxmlformats.org/officeDocument/2006/relationships" xmlns:p="http://schemas.openxmlformats.org/presentationml/2006/main">
  <p:tag name="NUM" val="1"/>
</p:tagLst>
</file>

<file path=ppt/tags/tag527.xml><?xml version="1.0" encoding="utf-8"?>
<p:tagLst xmlns:a="http://schemas.openxmlformats.org/drawingml/2006/main" xmlns:r="http://schemas.openxmlformats.org/officeDocument/2006/relationships" xmlns:p="http://schemas.openxmlformats.org/presentationml/2006/main">
  <p:tag name="NUM" val="2"/>
</p:tagLst>
</file>

<file path=ppt/tags/tag528.xml><?xml version="1.0" encoding="utf-8"?>
<p:tagLst xmlns:a="http://schemas.openxmlformats.org/drawingml/2006/main" xmlns:r="http://schemas.openxmlformats.org/officeDocument/2006/relationships" xmlns:p="http://schemas.openxmlformats.org/presentationml/2006/main">
  <p:tag name="NUM" val="3"/>
</p:tagLst>
</file>

<file path=ppt/tags/tag529.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4"/>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otalTime>6434</TotalTime>
  <Words>11836</Words>
  <Application>Microsoft Office PowerPoint</Application>
  <PresentationFormat>Grand écran</PresentationFormat>
  <Paragraphs>1706</Paragraphs>
  <Slides>136</Slides>
  <Notes>19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136</vt:i4>
      </vt:variant>
    </vt:vector>
  </HeadingPairs>
  <TitlesOfParts>
    <vt:vector size="144" baseType="lpstr">
      <vt:lpstr>Arial</vt:lpstr>
      <vt:lpstr>Calibri</vt:lpstr>
      <vt:lpstr>Calibri Light</vt:lpstr>
      <vt:lpstr>Courier New</vt:lpstr>
      <vt:lpstr>Segoe UI</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SECTEUR PUBLIC  Équipe provinciale    24 octobre 2022</dc:title>
  <dc:creator>Natacha Dubey</dc:creator>
  <cp:lastModifiedBy>Pascale Castonguay</cp:lastModifiedBy>
  <cp:revision>115</cp:revision>
  <dcterms:created xsi:type="dcterms:W3CDTF">2022-10-22T20:13:34Z</dcterms:created>
  <dcterms:modified xsi:type="dcterms:W3CDTF">2024-01-15T13:23:14Z</dcterms:modified>
</cp:coreProperties>
</file>